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09"/>
  </p:notesMasterIdLst>
  <p:sldIdLst>
    <p:sldId id="279" r:id="rId2"/>
    <p:sldId id="429" r:id="rId3"/>
    <p:sldId id="391" r:id="rId4"/>
    <p:sldId id="392" r:id="rId5"/>
    <p:sldId id="280" r:id="rId6"/>
    <p:sldId id="440" r:id="rId7"/>
    <p:sldId id="393" r:id="rId8"/>
    <p:sldId id="382" r:id="rId9"/>
    <p:sldId id="442" r:id="rId10"/>
    <p:sldId id="443" r:id="rId11"/>
    <p:sldId id="441" r:id="rId12"/>
    <p:sldId id="383" r:id="rId13"/>
    <p:sldId id="384" r:id="rId14"/>
    <p:sldId id="385" r:id="rId15"/>
    <p:sldId id="386" r:id="rId16"/>
    <p:sldId id="387" r:id="rId17"/>
    <p:sldId id="388" r:id="rId18"/>
    <p:sldId id="389" r:id="rId19"/>
    <p:sldId id="390" r:id="rId20"/>
    <p:sldId id="439" r:id="rId21"/>
    <p:sldId id="281" r:id="rId22"/>
    <p:sldId id="282" r:id="rId23"/>
    <p:sldId id="283" r:id="rId24"/>
    <p:sldId id="284" r:id="rId25"/>
    <p:sldId id="428" r:id="rId26"/>
    <p:sldId id="430" r:id="rId27"/>
    <p:sldId id="431" r:id="rId28"/>
    <p:sldId id="432" r:id="rId29"/>
    <p:sldId id="394" r:id="rId30"/>
    <p:sldId id="395" r:id="rId31"/>
    <p:sldId id="396" r:id="rId32"/>
    <p:sldId id="397" r:id="rId33"/>
    <p:sldId id="398" r:id="rId34"/>
    <p:sldId id="399" r:id="rId35"/>
    <p:sldId id="400" r:id="rId36"/>
    <p:sldId id="401" r:id="rId37"/>
    <p:sldId id="402" r:id="rId38"/>
    <p:sldId id="403" r:id="rId39"/>
    <p:sldId id="404" r:id="rId40"/>
    <p:sldId id="406" r:id="rId41"/>
    <p:sldId id="407" r:id="rId42"/>
    <p:sldId id="425" r:id="rId43"/>
    <p:sldId id="426" r:id="rId44"/>
    <p:sldId id="427" r:id="rId45"/>
    <p:sldId id="409" r:id="rId46"/>
    <p:sldId id="410" r:id="rId47"/>
    <p:sldId id="411" r:id="rId48"/>
    <p:sldId id="412" r:id="rId49"/>
    <p:sldId id="413" r:id="rId50"/>
    <p:sldId id="414" r:id="rId51"/>
    <p:sldId id="415" r:id="rId52"/>
    <p:sldId id="416" r:id="rId53"/>
    <p:sldId id="433" r:id="rId54"/>
    <p:sldId id="434" r:id="rId55"/>
    <p:sldId id="435" r:id="rId56"/>
    <p:sldId id="436" r:id="rId57"/>
    <p:sldId id="437" r:id="rId58"/>
    <p:sldId id="417" r:id="rId59"/>
    <p:sldId id="418" r:id="rId60"/>
    <p:sldId id="419" r:id="rId61"/>
    <p:sldId id="420" r:id="rId62"/>
    <p:sldId id="421" r:id="rId63"/>
    <p:sldId id="422" r:id="rId64"/>
    <p:sldId id="423" r:id="rId65"/>
    <p:sldId id="292" r:id="rId66"/>
    <p:sldId id="299" r:id="rId67"/>
    <p:sldId id="300" r:id="rId68"/>
    <p:sldId id="301" r:id="rId69"/>
    <p:sldId id="303" r:id="rId70"/>
    <p:sldId id="304" r:id="rId71"/>
    <p:sldId id="305" r:id="rId72"/>
    <p:sldId id="302" r:id="rId73"/>
    <p:sldId id="296" r:id="rId74"/>
    <p:sldId id="374" r:id="rId75"/>
    <p:sldId id="362" r:id="rId76"/>
    <p:sldId id="363" r:id="rId77"/>
    <p:sldId id="364" r:id="rId78"/>
    <p:sldId id="365" r:id="rId79"/>
    <p:sldId id="366" r:id="rId80"/>
    <p:sldId id="367" r:id="rId81"/>
    <p:sldId id="307" r:id="rId82"/>
    <p:sldId id="308" r:id="rId83"/>
    <p:sldId id="368" r:id="rId84"/>
    <p:sldId id="381" r:id="rId85"/>
    <p:sldId id="369" r:id="rId86"/>
    <p:sldId id="370" r:id="rId87"/>
    <p:sldId id="371" r:id="rId88"/>
    <p:sldId id="372" r:id="rId89"/>
    <p:sldId id="373" r:id="rId90"/>
    <p:sldId id="311" r:id="rId91"/>
    <p:sldId id="312" r:id="rId92"/>
    <p:sldId id="444" r:id="rId93"/>
    <p:sldId id="445" r:id="rId94"/>
    <p:sldId id="446" r:id="rId95"/>
    <p:sldId id="447" r:id="rId96"/>
    <p:sldId id="448" r:id="rId97"/>
    <p:sldId id="449" r:id="rId98"/>
    <p:sldId id="450" r:id="rId99"/>
    <p:sldId id="451" r:id="rId100"/>
    <p:sldId id="452" r:id="rId101"/>
    <p:sldId id="453" r:id="rId102"/>
    <p:sldId id="454" r:id="rId103"/>
    <p:sldId id="455" r:id="rId104"/>
    <p:sldId id="456" r:id="rId105"/>
    <p:sldId id="457" r:id="rId106"/>
    <p:sldId id="458" r:id="rId107"/>
    <p:sldId id="265" r:id="rId10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Rg st="1" end="55"/>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FFFF"/>
    <a:srgbClr val="ACF67A"/>
    <a:srgbClr val="FDB9F8"/>
    <a:srgbClr val="FC9EF5"/>
    <a:srgbClr val="F1F55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53" d="100"/>
          <a:sy n="53" d="100"/>
        </p:scale>
        <p:origin x="-1854" y="-96"/>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07" Type="http://schemas.openxmlformats.org/officeDocument/2006/relationships/slide" Target="slides/slide106.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102" Type="http://schemas.openxmlformats.org/officeDocument/2006/relationships/slide" Target="slides/slide101.xml"/><Relationship Id="rId110"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slide" Target="slides/slide89.xml"/><Relationship Id="rId95" Type="http://schemas.openxmlformats.org/officeDocument/2006/relationships/slide" Target="slides/slide9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13"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slide" Target="slides/slide9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03" Type="http://schemas.openxmlformats.org/officeDocument/2006/relationships/slide" Target="slides/slide102.xml"/><Relationship Id="rId108" Type="http://schemas.openxmlformats.org/officeDocument/2006/relationships/slide" Target="slides/slide107.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1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slide" Target="slides/slide105.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notesMaster" Target="notesMasters/notesMaster1.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D1D8C1E-4DA7-446E-87F6-D70AE92FFA09}"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n-US"/>
        </a:p>
      </dgm:t>
    </dgm:pt>
    <dgm:pt modelId="{7037D72A-FECD-4760-AAEB-60DAD29E979A}" type="pres">
      <dgm:prSet presAssocID="{0D1D8C1E-4DA7-446E-87F6-D70AE92FFA09}" presName="hierChild1" presStyleCnt="0">
        <dgm:presLayoutVars>
          <dgm:chPref val="1"/>
          <dgm:dir/>
          <dgm:animOne val="branch"/>
          <dgm:animLvl val="lvl"/>
          <dgm:resizeHandles/>
        </dgm:presLayoutVars>
      </dgm:prSet>
      <dgm:spPr/>
      <dgm:t>
        <a:bodyPr/>
        <a:lstStyle/>
        <a:p>
          <a:endParaRPr lang="en-US"/>
        </a:p>
      </dgm:t>
    </dgm:pt>
  </dgm:ptLst>
  <dgm:cxnLst>
    <dgm:cxn modelId="{BF8EFE24-4FC4-4F21-BC6F-767982C1249F}" type="presOf" srcId="{0D1D8C1E-4DA7-446E-87F6-D70AE92FFA09}" destId="{7037D72A-FECD-4760-AAEB-60DAD29E979A}" srcOrd="0"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D81EE38-5F43-49A5-B1E6-88637A5CB7B8}" type="doc">
      <dgm:prSet loTypeId="urn:microsoft.com/office/officeart/2005/8/layout/orgChart1" loCatId="hierarchy" qsTypeId="urn:microsoft.com/office/officeart/2005/8/quickstyle/simple1" qsCatId="simple" csTypeId="urn:microsoft.com/office/officeart/2005/8/colors/accent1_2" csCatId="accent1"/>
      <dgm:spPr/>
    </dgm:pt>
    <dgm:pt modelId="{0EAC126C-BA19-4E11-8720-1B917D5D1857}">
      <dgm:prSet/>
      <dgm:spPr/>
      <dgm: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fa-IR" altLang="fa-IR" b="0" i="0" u="none" strike="noStrike" cap="none" normalizeH="0" baseline="0" smtClean="0">
              <a:ln>
                <a:noFill/>
              </a:ln>
              <a:solidFill>
                <a:srgbClr val="FF0066"/>
              </a:solidFill>
              <a:effectLst>
                <a:outerShdw blurRad="38100" dist="38100" dir="2700000" algn="tl">
                  <a:srgbClr val="000000"/>
                </a:outerShdw>
              </a:effectLst>
              <a:cs typeface="Arial" pitchFamily="34" charset="0"/>
            </a:rPr>
            <a:t>اثرات عمده</a:t>
          </a:r>
        </a:p>
        <a:p>
          <a:pPr marL="0" marR="0" lvl="0" indent="0" algn="ctr" defTabSz="914400" rtl="1" eaLnBrk="1" fontAlgn="base" latinLnBrk="0" hangingPunct="1">
            <a:lnSpc>
              <a:spcPct val="100000"/>
            </a:lnSpc>
            <a:spcBef>
              <a:spcPct val="0"/>
            </a:spcBef>
            <a:spcAft>
              <a:spcPct val="0"/>
            </a:spcAft>
            <a:buClrTx/>
            <a:buSzTx/>
            <a:buFontTx/>
            <a:buNone/>
            <a:tabLst/>
          </a:pPr>
          <a:r>
            <a:rPr kumimoji="0" lang="fa-IR" altLang="fa-IR" b="0" i="0" u="none" strike="noStrike" cap="none" normalizeH="0" baseline="0" smtClean="0">
              <a:ln>
                <a:noFill/>
              </a:ln>
              <a:solidFill>
                <a:srgbClr val="FF0066"/>
              </a:solidFill>
              <a:effectLst>
                <a:outerShdw blurRad="38100" dist="38100" dir="2700000" algn="tl">
                  <a:srgbClr val="000000"/>
                </a:outerShdw>
              </a:effectLst>
              <a:cs typeface="Arial" pitchFamily="34" charset="0"/>
            </a:rPr>
            <a:t> سروصدادر انسان</a:t>
          </a:r>
          <a:endParaRPr kumimoji="0" lang="en-US" altLang="fa-IR" b="0" i="0" u="none" strike="noStrike" cap="none" normalizeH="0" baseline="0" smtClean="0">
            <a:ln>
              <a:noFill/>
            </a:ln>
            <a:solidFill>
              <a:srgbClr val="FF0066"/>
            </a:solidFill>
            <a:effectLst>
              <a:outerShdw blurRad="38100" dist="38100" dir="2700000" algn="tl">
                <a:srgbClr val="000000"/>
              </a:outerShdw>
            </a:effectLst>
            <a:cs typeface="Arial" pitchFamily="34" charset="0"/>
          </a:endParaRPr>
        </a:p>
      </dgm:t>
    </dgm:pt>
    <dgm:pt modelId="{8E62FB5A-249F-4AE4-A586-503A7FF1B7AB}" type="parTrans" cxnId="{C5622075-9670-4067-91DA-C2ABFC0C8688}">
      <dgm:prSet/>
      <dgm:spPr/>
    </dgm:pt>
    <dgm:pt modelId="{9165FB26-8804-4B14-90E7-FCD5E717C8A3}" type="sibTrans" cxnId="{C5622075-9670-4067-91DA-C2ABFC0C8688}">
      <dgm:prSet/>
      <dgm:spPr/>
    </dgm:pt>
    <dgm:pt modelId="{52D31085-7C9C-4C98-BE9D-5CF7E83DCECD}">
      <dgm:prSet/>
      <dgm:spPr/>
      <dgm: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fa-IR" altLang="fa-IR" b="1" i="0" u="none" strike="noStrike" cap="none" normalizeH="0" baseline="0" smtClean="0">
              <a:ln>
                <a:noFill/>
              </a:ln>
              <a:solidFill>
                <a:srgbClr val="FF0066"/>
              </a:solidFill>
              <a:effectLst/>
              <a:cs typeface="Arial" pitchFamily="34" charset="0"/>
            </a:rPr>
            <a:t>اثرات غیر</a:t>
          </a:r>
        </a:p>
        <a:p>
          <a:pPr marL="0" marR="0" lvl="0" indent="0" algn="ctr" defTabSz="914400" rtl="1" eaLnBrk="1" fontAlgn="base" latinLnBrk="0" hangingPunct="1">
            <a:lnSpc>
              <a:spcPct val="100000"/>
            </a:lnSpc>
            <a:spcBef>
              <a:spcPct val="0"/>
            </a:spcBef>
            <a:spcAft>
              <a:spcPct val="0"/>
            </a:spcAft>
            <a:buClrTx/>
            <a:buSzTx/>
            <a:buFontTx/>
            <a:buNone/>
            <a:tabLst/>
          </a:pPr>
          <a:r>
            <a:rPr kumimoji="0" lang="fa-IR" altLang="fa-IR" b="1" i="0" u="none" strike="noStrike" cap="none" normalizeH="0" baseline="0" smtClean="0">
              <a:ln>
                <a:noFill/>
              </a:ln>
              <a:solidFill>
                <a:srgbClr val="FF0066"/>
              </a:solidFill>
              <a:effectLst/>
              <a:cs typeface="Arial" pitchFamily="34" charset="0"/>
            </a:rPr>
            <a:t>شنوایی</a:t>
          </a:r>
          <a:endParaRPr kumimoji="0" lang="en-US" altLang="fa-IR" b="1" i="0" u="none" strike="noStrike" cap="none" normalizeH="0" baseline="0" smtClean="0">
            <a:ln>
              <a:noFill/>
            </a:ln>
            <a:solidFill>
              <a:srgbClr val="FF0066"/>
            </a:solidFill>
            <a:effectLst/>
            <a:cs typeface="Arial" pitchFamily="34" charset="0"/>
          </a:endParaRPr>
        </a:p>
      </dgm:t>
    </dgm:pt>
    <dgm:pt modelId="{2BF57B41-8915-49BD-8751-E19ECDED30A1}" type="parTrans" cxnId="{09541742-2AF5-49E3-8357-9DC34B3E994C}">
      <dgm:prSet/>
      <dgm:spPr/>
    </dgm:pt>
    <dgm:pt modelId="{67550CE6-0FC3-49D3-A108-0B9AF8B6163C}" type="sibTrans" cxnId="{09541742-2AF5-49E3-8357-9DC34B3E994C}">
      <dgm:prSet/>
      <dgm:spPr/>
    </dgm:pt>
    <dgm:pt modelId="{6A5D7B6E-77B1-4F76-BE08-DD21F8AE51DC}">
      <dgm:prSet/>
      <dgm:spPr/>
      <dgm: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fa-IR" altLang="fa-IR" b="1" i="0" u="none" strike="noStrike" cap="none" normalizeH="0" baseline="0" smtClean="0">
              <a:ln>
                <a:noFill/>
              </a:ln>
              <a:solidFill>
                <a:srgbClr val="FF0066"/>
              </a:solidFill>
              <a:effectLst/>
              <a:cs typeface="Arial" pitchFamily="34" charset="0"/>
            </a:rPr>
            <a:t>اثرات</a:t>
          </a:r>
        </a:p>
        <a:p>
          <a:pPr marL="0" marR="0" lvl="0" indent="0" algn="ctr" defTabSz="914400" rtl="1" eaLnBrk="1" fontAlgn="base" latinLnBrk="0" hangingPunct="1">
            <a:lnSpc>
              <a:spcPct val="100000"/>
            </a:lnSpc>
            <a:spcBef>
              <a:spcPct val="0"/>
            </a:spcBef>
            <a:spcAft>
              <a:spcPct val="0"/>
            </a:spcAft>
            <a:buClrTx/>
            <a:buSzTx/>
            <a:buFontTx/>
            <a:buNone/>
            <a:tabLst/>
          </a:pPr>
          <a:r>
            <a:rPr kumimoji="0" lang="fa-IR" altLang="fa-IR" b="1" i="0" u="none" strike="noStrike" cap="none" normalizeH="0" baseline="0" smtClean="0">
              <a:ln>
                <a:noFill/>
              </a:ln>
              <a:solidFill>
                <a:srgbClr val="FF0066"/>
              </a:solidFill>
              <a:effectLst/>
              <a:cs typeface="Arial" pitchFamily="34" charset="0"/>
            </a:rPr>
            <a:t>شنوایی</a:t>
          </a:r>
          <a:endParaRPr kumimoji="0" lang="en-US" altLang="fa-IR" b="1" i="0" u="none" strike="noStrike" cap="none" normalizeH="0" baseline="0" smtClean="0">
            <a:ln>
              <a:noFill/>
            </a:ln>
            <a:solidFill>
              <a:srgbClr val="FF0066"/>
            </a:solidFill>
            <a:effectLst/>
            <a:cs typeface="Arial" pitchFamily="34" charset="0"/>
          </a:endParaRPr>
        </a:p>
      </dgm:t>
    </dgm:pt>
    <dgm:pt modelId="{FAEE2275-2F65-4164-B644-E8D121B7ED6B}" type="parTrans" cxnId="{3ACB593B-0C58-4C37-85BF-349916ADF70D}">
      <dgm:prSet/>
      <dgm:spPr/>
    </dgm:pt>
    <dgm:pt modelId="{D04B3AA8-28BD-4B27-9C97-129B0B464F9F}" type="sibTrans" cxnId="{3ACB593B-0C58-4C37-85BF-349916ADF70D}">
      <dgm:prSet/>
      <dgm:spPr/>
    </dgm:pt>
    <dgm:pt modelId="{15055EB2-2DA2-4CA1-82B3-E25A3E29F287}" type="pres">
      <dgm:prSet presAssocID="{CD81EE38-5F43-49A5-B1E6-88637A5CB7B8}" presName="hierChild1" presStyleCnt="0">
        <dgm:presLayoutVars>
          <dgm:orgChart val="1"/>
          <dgm:chPref val="1"/>
          <dgm:dir/>
          <dgm:animOne val="branch"/>
          <dgm:animLvl val="lvl"/>
          <dgm:resizeHandles/>
        </dgm:presLayoutVars>
      </dgm:prSet>
      <dgm:spPr/>
    </dgm:pt>
    <dgm:pt modelId="{F3A23C53-3CAF-4845-A9F4-26C14C2D3623}" type="pres">
      <dgm:prSet presAssocID="{0EAC126C-BA19-4E11-8720-1B917D5D1857}" presName="hierRoot1" presStyleCnt="0">
        <dgm:presLayoutVars>
          <dgm:hierBranch/>
        </dgm:presLayoutVars>
      </dgm:prSet>
      <dgm:spPr/>
    </dgm:pt>
    <dgm:pt modelId="{C1035BD3-D4D8-42C0-AB94-5988C585F523}" type="pres">
      <dgm:prSet presAssocID="{0EAC126C-BA19-4E11-8720-1B917D5D1857}" presName="rootComposite1" presStyleCnt="0"/>
      <dgm:spPr/>
    </dgm:pt>
    <dgm:pt modelId="{4E9B1541-C3D5-4839-B132-24458E10DC15}" type="pres">
      <dgm:prSet presAssocID="{0EAC126C-BA19-4E11-8720-1B917D5D1857}" presName="rootText1" presStyleLbl="node0" presStyleIdx="0" presStyleCnt="1">
        <dgm:presLayoutVars>
          <dgm:chPref val="3"/>
        </dgm:presLayoutVars>
      </dgm:prSet>
      <dgm:spPr/>
      <dgm:t>
        <a:bodyPr/>
        <a:lstStyle/>
        <a:p>
          <a:pPr rtl="1"/>
          <a:endParaRPr lang="fa-IR"/>
        </a:p>
      </dgm:t>
    </dgm:pt>
    <dgm:pt modelId="{2FCEFF79-5578-4B3D-85B4-2131A0AFB4FD}" type="pres">
      <dgm:prSet presAssocID="{0EAC126C-BA19-4E11-8720-1B917D5D1857}" presName="rootConnector1" presStyleLbl="node1" presStyleIdx="0" presStyleCnt="0"/>
      <dgm:spPr/>
      <dgm:t>
        <a:bodyPr/>
        <a:lstStyle/>
        <a:p>
          <a:pPr rtl="1"/>
          <a:endParaRPr lang="fa-IR"/>
        </a:p>
      </dgm:t>
    </dgm:pt>
    <dgm:pt modelId="{A85809E7-14EC-4EB1-83B3-CF0F16CE967E}" type="pres">
      <dgm:prSet presAssocID="{0EAC126C-BA19-4E11-8720-1B917D5D1857}" presName="hierChild2" presStyleCnt="0"/>
      <dgm:spPr/>
    </dgm:pt>
    <dgm:pt modelId="{9DEECF1C-2042-4181-A32C-F65F237E9FB4}" type="pres">
      <dgm:prSet presAssocID="{2BF57B41-8915-49BD-8751-E19ECDED30A1}" presName="Name35" presStyleLbl="parChTrans1D2" presStyleIdx="0" presStyleCnt="2"/>
      <dgm:spPr/>
    </dgm:pt>
    <dgm:pt modelId="{052287D1-C9C7-4BB6-B152-3BE96A28F2CC}" type="pres">
      <dgm:prSet presAssocID="{52D31085-7C9C-4C98-BE9D-5CF7E83DCECD}" presName="hierRoot2" presStyleCnt="0">
        <dgm:presLayoutVars>
          <dgm:hierBranch/>
        </dgm:presLayoutVars>
      </dgm:prSet>
      <dgm:spPr/>
    </dgm:pt>
    <dgm:pt modelId="{CA546090-F1C0-4282-8327-31414C9BA25C}" type="pres">
      <dgm:prSet presAssocID="{52D31085-7C9C-4C98-BE9D-5CF7E83DCECD}" presName="rootComposite" presStyleCnt="0"/>
      <dgm:spPr/>
    </dgm:pt>
    <dgm:pt modelId="{393631B8-FB27-43F4-9B4E-7CECDAA9D58E}" type="pres">
      <dgm:prSet presAssocID="{52D31085-7C9C-4C98-BE9D-5CF7E83DCECD}" presName="rootText" presStyleLbl="node2" presStyleIdx="0" presStyleCnt="2">
        <dgm:presLayoutVars>
          <dgm:chPref val="3"/>
        </dgm:presLayoutVars>
      </dgm:prSet>
      <dgm:spPr/>
      <dgm:t>
        <a:bodyPr/>
        <a:lstStyle/>
        <a:p>
          <a:pPr rtl="1"/>
          <a:endParaRPr lang="fa-IR"/>
        </a:p>
      </dgm:t>
    </dgm:pt>
    <dgm:pt modelId="{BE8371D5-E170-40A7-949F-7B3311654E54}" type="pres">
      <dgm:prSet presAssocID="{52D31085-7C9C-4C98-BE9D-5CF7E83DCECD}" presName="rootConnector" presStyleLbl="node2" presStyleIdx="0" presStyleCnt="2"/>
      <dgm:spPr/>
      <dgm:t>
        <a:bodyPr/>
        <a:lstStyle/>
        <a:p>
          <a:pPr rtl="1"/>
          <a:endParaRPr lang="fa-IR"/>
        </a:p>
      </dgm:t>
    </dgm:pt>
    <dgm:pt modelId="{986161EB-AAB9-4B57-94C9-809255A75424}" type="pres">
      <dgm:prSet presAssocID="{52D31085-7C9C-4C98-BE9D-5CF7E83DCECD}" presName="hierChild4" presStyleCnt="0"/>
      <dgm:spPr/>
    </dgm:pt>
    <dgm:pt modelId="{2C8A1C3C-9B2F-4160-B046-216DDEC6591F}" type="pres">
      <dgm:prSet presAssocID="{52D31085-7C9C-4C98-BE9D-5CF7E83DCECD}" presName="hierChild5" presStyleCnt="0"/>
      <dgm:spPr/>
    </dgm:pt>
    <dgm:pt modelId="{0B4E8D72-01CF-4DF2-BCD7-C9EC44D4A16A}" type="pres">
      <dgm:prSet presAssocID="{FAEE2275-2F65-4164-B644-E8D121B7ED6B}" presName="Name35" presStyleLbl="parChTrans1D2" presStyleIdx="1" presStyleCnt="2"/>
      <dgm:spPr/>
    </dgm:pt>
    <dgm:pt modelId="{688FA1CC-9C83-4020-A7E2-3B2966498FE6}" type="pres">
      <dgm:prSet presAssocID="{6A5D7B6E-77B1-4F76-BE08-DD21F8AE51DC}" presName="hierRoot2" presStyleCnt="0">
        <dgm:presLayoutVars>
          <dgm:hierBranch/>
        </dgm:presLayoutVars>
      </dgm:prSet>
      <dgm:spPr/>
    </dgm:pt>
    <dgm:pt modelId="{E8F9CD3D-DC64-4415-8CB9-EDFA50DA6692}" type="pres">
      <dgm:prSet presAssocID="{6A5D7B6E-77B1-4F76-BE08-DD21F8AE51DC}" presName="rootComposite" presStyleCnt="0"/>
      <dgm:spPr/>
    </dgm:pt>
    <dgm:pt modelId="{3124B659-4BA8-4F4B-997C-008CCAA812EB}" type="pres">
      <dgm:prSet presAssocID="{6A5D7B6E-77B1-4F76-BE08-DD21F8AE51DC}" presName="rootText" presStyleLbl="node2" presStyleIdx="1" presStyleCnt="2">
        <dgm:presLayoutVars>
          <dgm:chPref val="3"/>
        </dgm:presLayoutVars>
      </dgm:prSet>
      <dgm:spPr/>
      <dgm:t>
        <a:bodyPr/>
        <a:lstStyle/>
        <a:p>
          <a:pPr rtl="1"/>
          <a:endParaRPr lang="fa-IR"/>
        </a:p>
      </dgm:t>
    </dgm:pt>
    <dgm:pt modelId="{86D91DFA-E32F-4B57-B98E-1FA8E2795741}" type="pres">
      <dgm:prSet presAssocID="{6A5D7B6E-77B1-4F76-BE08-DD21F8AE51DC}" presName="rootConnector" presStyleLbl="node2" presStyleIdx="1" presStyleCnt="2"/>
      <dgm:spPr/>
      <dgm:t>
        <a:bodyPr/>
        <a:lstStyle/>
        <a:p>
          <a:pPr rtl="1"/>
          <a:endParaRPr lang="fa-IR"/>
        </a:p>
      </dgm:t>
    </dgm:pt>
    <dgm:pt modelId="{5069D928-B256-4377-B142-FBD00C179F53}" type="pres">
      <dgm:prSet presAssocID="{6A5D7B6E-77B1-4F76-BE08-DD21F8AE51DC}" presName="hierChild4" presStyleCnt="0"/>
      <dgm:spPr/>
    </dgm:pt>
    <dgm:pt modelId="{BCAC0B4A-A86F-4D76-B647-B9C695265C90}" type="pres">
      <dgm:prSet presAssocID="{6A5D7B6E-77B1-4F76-BE08-DD21F8AE51DC}" presName="hierChild5" presStyleCnt="0"/>
      <dgm:spPr/>
    </dgm:pt>
    <dgm:pt modelId="{DB9D947A-8EDC-486F-A808-AC8C07027F46}" type="pres">
      <dgm:prSet presAssocID="{0EAC126C-BA19-4E11-8720-1B917D5D1857}" presName="hierChild3" presStyleCnt="0"/>
      <dgm:spPr/>
    </dgm:pt>
  </dgm:ptLst>
  <dgm:cxnLst>
    <dgm:cxn modelId="{8DB996AA-C10A-4077-977F-44AD1D47817F}" type="presOf" srcId="{52D31085-7C9C-4C98-BE9D-5CF7E83DCECD}" destId="{393631B8-FB27-43F4-9B4E-7CECDAA9D58E}" srcOrd="0" destOrd="0" presId="urn:microsoft.com/office/officeart/2005/8/layout/orgChart1"/>
    <dgm:cxn modelId="{B85EE4A5-DC0F-4E8F-BF25-3BCF653A8568}" type="presOf" srcId="{0EAC126C-BA19-4E11-8720-1B917D5D1857}" destId="{2FCEFF79-5578-4B3D-85B4-2131A0AFB4FD}" srcOrd="1" destOrd="0" presId="urn:microsoft.com/office/officeart/2005/8/layout/orgChart1"/>
    <dgm:cxn modelId="{4D7F14F6-89EF-46CE-9F14-77DC79953454}" type="presOf" srcId="{CD81EE38-5F43-49A5-B1E6-88637A5CB7B8}" destId="{15055EB2-2DA2-4CA1-82B3-E25A3E29F287}" srcOrd="0" destOrd="0" presId="urn:microsoft.com/office/officeart/2005/8/layout/orgChart1"/>
    <dgm:cxn modelId="{C539ADAB-11C7-401E-BCD0-062C5C26E65A}" type="presOf" srcId="{6A5D7B6E-77B1-4F76-BE08-DD21F8AE51DC}" destId="{3124B659-4BA8-4F4B-997C-008CCAA812EB}" srcOrd="0" destOrd="0" presId="urn:microsoft.com/office/officeart/2005/8/layout/orgChart1"/>
    <dgm:cxn modelId="{AEEA254C-A399-41DC-A686-D73A81735A00}" type="presOf" srcId="{6A5D7B6E-77B1-4F76-BE08-DD21F8AE51DC}" destId="{86D91DFA-E32F-4B57-B98E-1FA8E2795741}" srcOrd="1" destOrd="0" presId="urn:microsoft.com/office/officeart/2005/8/layout/orgChart1"/>
    <dgm:cxn modelId="{3ACB593B-0C58-4C37-85BF-349916ADF70D}" srcId="{0EAC126C-BA19-4E11-8720-1B917D5D1857}" destId="{6A5D7B6E-77B1-4F76-BE08-DD21F8AE51DC}" srcOrd="1" destOrd="0" parTransId="{FAEE2275-2F65-4164-B644-E8D121B7ED6B}" sibTransId="{D04B3AA8-28BD-4B27-9C97-129B0B464F9F}"/>
    <dgm:cxn modelId="{FD79C045-9238-4888-A9A4-2CB36C804DE0}" type="presOf" srcId="{FAEE2275-2F65-4164-B644-E8D121B7ED6B}" destId="{0B4E8D72-01CF-4DF2-BCD7-C9EC44D4A16A}" srcOrd="0" destOrd="0" presId="urn:microsoft.com/office/officeart/2005/8/layout/orgChart1"/>
    <dgm:cxn modelId="{8E261054-1706-40AD-B605-815EDFE50BEC}" type="presOf" srcId="{2BF57B41-8915-49BD-8751-E19ECDED30A1}" destId="{9DEECF1C-2042-4181-A32C-F65F237E9FB4}" srcOrd="0" destOrd="0" presId="urn:microsoft.com/office/officeart/2005/8/layout/orgChart1"/>
    <dgm:cxn modelId="{F16CD456-2EC4-4BAD-8AF7-3645660DF2B7}" type="presOf" srcId="{52D31085-7C9C-4C98-BE9D-5CF7E83DCECD}" destId="{BE8371D5-E170-40A7-949F-7B3311654E54}" srcOrd="1" destOrd="0" presId="urn:microsoft.com/office/officeart/2005/8/layout/orgChart1"/>
    <dgm:cxn modelId="{C5622075-9670-4067-91DA-C2ABFC0C8688}" srcId="{CD81EE38-5F43-49A5-B1E6-88637A5CB7B8}" destId="{0EAC126C-BA19-4E11-8720-1B917D5D1857}" srcOrd="0" destOrd="0" parTransId="{8E62FB5A-249F-4AE4-A586-503A7FF1B7AB}" sibTransId="{9165FB26-8804-4B14-90E7-FCD5E717C8A3}"/>
    <dgm:cxn modelId="{BFE1F634-0763-4DAD-8630-D040401DDB77}" type="presOf" srcId="{0EAC126C-BA19-4E11-8720-1B917D5D1857}" destId="{4E9B1541-C3D5-4839-B132-24458E10DC15}" srcOrd="0" destOrd="0" presId="urn:microsoft.com/office/officeart/2005/8/layout/orgChart1"/>
    <dgm:cxn modelId="{09541742-2AF5-49E3-8357-9DC34B3E994C}" srcId="{0EAC126C-BA19-4E11-8720-1B917D5D1857}" destId="{52D31085-7C9C-4C98-BE9D-5CF7E83DCECD}" srcOrd="0" destOrd="0" parTransId="{2BF57B41-8915-49BD-8751-E19ECDED30A1}" sibTransId="{67550CE6-0FC3-49D3-A108-0B9AF8B6163C}"/>
    <dgm:cxn modelId="{0AE8043E-1635-4F50-B63F-A3F50394DD8E}" type="presParOf" srcId="{15055EB2-2DA2-4CA1-82B3-E25A3E29F287}" destId="{F3A23C53-3CAF-4845-A9F4-26C14C2D3623}" srcOrd="0" destOrd="0" presId="urn:microsoft.com/office/officeart/2005/8/layout/orgChart1"/>
    <dgm:cxn modelId="{EED140E2-FD0A-4A3F-BF9E-2E59270A0ACA}" type="presParOf" srcId="{F3A23C53-3CAF-4845-A9F4-26C14C2D3623}" destId="{C1035BD3-D4D8-42C0-AB94-5988C585F523}" srcOrd="0" destOrd="0" presId="urn:microsoft.com/office/officeart/2005/8/layout/orgChart1"/>
    <dgm:cxn modelId="{FB62967E-599B-4032-8B64-391B80151618}" type="presParOf" srcId="{C1035BD3-D4D8-42C0-AB94-5988C585F523}" destId="{4E9B1541-C3D5-4839-B132-24458E10DC15}" srcOrd="0" destOrd="0" presId="urn:microsoft.com/office/officeart/2005/8/layout/orgChart1"/>
    <dgm:cxn modelId="{F3CD4644-980E-4EE3-B1D8-9F87DAC6CF8F}" type="presParOf" srcId="{C1035BD3-D4D8-42C0-AB94-5988C585F523}" destId="{2FCEFF79-5578-4B3D-85B4-2131A0AFB4FD}" srcOrd="1" destOrd="0" presId="urn:microsoft.com/office/officeart/2005/8/layout/orgChart1"/>
    <dgm:cxn modelId="{00EC2021-BBD0-4BA0-B8C5-408A050AC372}" type="presParOf" srcId="{F3A23C53-3CAF-4845-A9F4-26C14C2D3623}" destId="{A85809E7-14EC-4EB1-83B3-CF0F16CE967E}" srcOrd="1" destOrd="0" presId="urn:microsoft.com/office/officeart/2005/8/layout/orgChart1"/>
    <dgm:cxn modelId="{15135DC2-1E41-418B-A55C-3AEF91C9826F}" type="presParOf" srcId="{A85809E7-14EC-4EB1-83B3-CF0F16CE967E}" destId="{9DEECF1C-2042-4181-A32C-F65F237E9FB4}" srcOrd="0" destOrd="0" presId="urn:microsoft.com/office/officeart/2005/8/layout/orgChart1"/>
    <dgm:cxn modelId="{D3ED7E9F-5CBB-4333-B5E6-9597A2736C2E}" type="presParOf" srcId="{A85809E7-14EC-4EB1-83B3-CF0F16CE967E}" destId="{052287D1-C9C7-4BB6-B152-3BE96A28F2CC}" srcOrd="1" destOrd="0" presId="urn:microsoft.com/office/officeart/2005/8/layout/orgChart1"/>
    <dgm:cxn modelId="{D2E1143A-8B8A-43A0-86AC-BF9E200D1365}" type="presParOf" srcId="{052287D1-C9C7-4BB6-B152-3BE96A28F2CC}" destId="{CA546090-F1C0-4282-8327-31414C9BA25C}" srcOrd="0" destOrd="0" presId="urn:microsoft.com/office/officeart/2005/8/layout/orgChart1"/>
    <dgm:cxn modelId="{961D0B6F-1E52-4441-B708-87BF3F62A650}" type="presParOf" srcId="{CA546090-F1C0-4282-8327-31414C9BA25C}" destId="{393631B8-FB27-43F4-9B4E-7CECDAA9D58E}" srcOrd="0" destOrd="0" presId="urn:microsoft.com/office/officeart/2005/8/layout/orgChart1"/>
    <dgm:cxn modelId="{789080AB-5FFB-4BB0-9D69-BE11E38CB2AD}" type="presParOf" srcId="{CA546090-F1C0-4282-8327-31414C9BA25C}" destId="{BE8371D5-E170-40A7-949F-7B3311654E54}" srcOrd="1" destOrd="0" presId="urn:microsoft.com/office/officeart/2005/8/layout/orgChart1"/>
    <dgm:cxn modelId="{13429C11-1F64-468A-BB64-38668B10EBA7}" type="presParOf" srcId="{052287D1-C9C7-4BB6-B152-3BE96A28F2CC}" destId="{986161EB-AAB9-4B57-94C9-809255A75424}" srcOrd="1" destOrd="0" presId="urn:microsoft.com/office/officeart/2005/8/layout/orgChart1"/>
    <dgm:cxn modelId="{FF8888F1-8EDC-4EEC-A316-DCCEA7341182}" type="presParOf" srcId="{052287D1-C9C7-4BB6-B152-3BE96A28F2CC}" destId="{2C8A1C3C-9B2F-4160-B046-216DDEC6591F}" srcOrd="2" destOrd="0" presId="urn:microsoft.com/office/officeart/2005/8/layout/orgChart1"/>
    <dgm:cxn modelId="{1829E70D-FCA9-4448-B4AA-EA8ED02773A4}" type="presParOf" srcId="{A85809E7-14EC-4EB1-83B3-CF0F16CE967E}" destId="{0B4E8D72-01CF-4DF2-BCD7-C9EC44D4A16A}" srcOrd="2" destOrd="0" presId="urn:microsoft.com/office/officeart/2005/8/layout/orgChart1"/>
    <dgm:cxn modelId="{FC6C4F7D-04F8-4833-9F09-4CD61321792C}" type="presParOf" srcId="{A85809E7-14EC-4EB1-83B3-CF0F16CE967E}" destId="{688FA1CC-9C83-4020-A7E2-3B2966498FE6}" srcOrd="3" destOrd="0" presId="urn:microsoft.com/office/officeart/2005/8/layout/orgChart1"/>
    <dgm:cxn modelId="{73F07FFA-5EF8-4EAD-9605-ED0D74F9A7B2}" type="presParOf" srcId="{688FA1CC-9C83-4020-A7E2-3B2966498FE6}" destId="{E8F9CD3D-DC64-4415-8CB9-EDFA50DA6692}" srcOrd="0" destOrd="0" presId="urn:microsoft.com/office/officeart/2005/8/layout/orgChart1"/>
    <dgm:cxn modelId="{922F302E-D64F-4D8B-A894-EDA2522DE72F}" type="presParOf" srcId="{E8F9CD3D-DC64-4415-8CB9-EDFA50DA6692}" destId="{3124B659-4BA8-4F4B-997C-008CCAA812EB}" srcOrd="0" destOrd="0" presId="urn:microsoft.com/office/officeart/2005/8/layout/orgChart1"/>
    <dgm:cxn modelId="{6E253FB6-B370-43B5-A82D-B9EF326EC5E1}" type="presParOf" srcId="{E8F9CD3D-DC64-4415-8CB9-EDFA50DA6692}" destId="{86D91DFA-E32F-4B57-B98E-1FA8E2795741}" srcOrd="1" destOrd="0" presId="urn:microsoft.com/office/officeart/2005/8/layout/orgChart1"/>
    <dgm:cxn modelId="{73D54581-2EAA-4CA8-BD63-07AA658D6DA3}" type="presParOf" srcId="{688FA1CC-9C83-4020-A7E2-3B2966498FE6}" destId="{5069D928-B256-4377-B142-FBD00C179F53}" srcOrd="1" destOrd="0" presId="urn:microsoft.com/office/officeart/2005/8/layout/orgChart1"/>
    <dgm:cxn modelId="{5A8598EB-A976-4010-8D49-D725E8A35559}" type="presParOf" srcId="{688FA1CC-9C83-4020-A7E2-3B2966498FE6}" destId="{BCAC0B4A-A86F-4D76-B647-B9C695265C90}" srcOrd="2" destOrd="0" presId="urn:microsoft.com/office/officeart/2005/8/layout/orgChart1"/>
    <dgm:cxn modelId="{ED4D0B3D-110C-4CE6-A1B9-C65A1D5EC4A9}" type="presParOf" srcId="{F3A23C53-3CAF-4845-A9F4-26C14C2D3623}" destId="{DB9D947A-8EDC-486F-A808-AC8C07027F46}"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4E8D72-01CF-4DF2-BCD7-C9EC44D4A16A}">
      <dsp:nvSpPr>
        <dsp:cNvPr id="0" name=""/>
        <dsp:cNvSpPr/>
      </dsp:nvSpPr>
      <dsp:spPr>
        <a:xfrm>
          <a:off x="4114800" y="2535745"/>
          <a:ext cx="2251813" cy="781621"/>
        </a:xfrm>
        <a:custGeom>
          <a:avLst/>
          <a:gdLst/>
          <a:ahLst/>
          <a:cxnLst/>
          <a:rect l="0" t="0" r="0" b="0"/>
          <a:pathLst>
            <a:path>
              <a:moveTo>
                <a:pt x="0" y="0"/>
              </a:moveTo>
              <a:lnTo>
                <a:pt x="0" y="390810"/>
              </a:lnTo>
              <a:lnTo>
                <a:pt x="2251813" y="390810"/>
              </a:lnTo>
              <a:lnTo>
                <a:pt x="2251813" y="781621"/>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DEECF1C-2042-4181-A32C-F65F237E9FB4}">
      <dsp:nvSpPr>
        <dsp:cNvPr id="0" name=""/>
        <dsp:cNvSpPr/>
      </dsp:nvSpPr>
      <dsp:spPr>
        <a:xfrm>
          <a:off x="1862986" y="2535745"/>
          <a:ext cx="2251813" cy="781621"/>
        </a:xfrm>
        <a:custGeom>
          <a:avLst/>
          <a:gdLst/>
          <a:ahLst/>
          <a:cxnLst/>
          <a:rect l="0" t="0" r="0" b="0"/>
          <a:pathLst>
            <a:path>
              <a:moveTo>
                <a:pt x="2251813" y="0"/>
              </a:moveTo>
              <a:lnTo>
                <a:pt x="2251813" y="390810"/>
              </a:lnTo>
              <a:lnTo>
                <a:pt x="0" y="390810"/>
              </a:lnTo>
              <a:lnTo>
                <a:pt x="0" y="781621"/>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E9B1541-C3D5-4839-B132-24458E10DC15}">
      <dsp:nvSpPr>
        <dsp:cNvPr id="0" name=""/>
        <dsp:cNvSpPr/>
      </dsp:nvSpPr>
      <dsp:spPr>
        <a:xfrm>
          <a:off x="2253797" y="674742"/>
          <a:ext cx="3722005" cy="1861002"/>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fa-IR" altLang="fa-IR" sz="4800" b="0" i="0" u="none" strike="noStrike" kern="1200" cap="none" normalizeH="0" baseline="0" smtClean="0">
              <a:ln>
                <a:noFill/>
              </a:ln>
              <a:solidFill>
                <a:srgbClr val="FF0066"/>
              </a:solidFill>
              <a:effectLst>
                <a:outerShdw blurRad="38100" dist="38100" dir="2700000" algn="tl">
                  <a:srgbClr val="000000"/>
                </a:outerShdw>
              </a:effectLst>
              <a:cs typeface="Arial" pitchFamily="34" charset="0"/>
            </a:rPr>
            <a:t>اثرات عمده</a:t>
          </a:r>
        </a:p>
        <a:p>
          <a:pPr marL="0" marR="0" lvl="0" indent="0" algn="ctr" defTabSz="914400" rtl="1" eaLnBrk="1" fontAlgn="base" latinLnBrk="0" hangingPunct="1">
            <a:lnSpc>
              <a:spcPct val="100000"/>
            </a:lnSpc>
            <a:spcBef>
              <a:spcPct val="0"/>
            </a:spcBef>
            <a:spcAft>
              <a:spcPct val="0"/>
            </a:spcAft>
            <a:buClrTx/>
            <a:buSzTx/>
            <a:buFontTx/>
            <a:buNone/>
            <a:tabLst/>
          </a:pPr>
          <a:r>
            <a:rPr kumimoji="0" lang="fa-IR" altLang="fa-IR" sz="4800" b="0" i="0" u="none" strike="noStrike" kern="1200" cap="none" normalizeH="0" baseline="0" smtClean="0">
              <a:ln>
                <a:noFill/>
              </a:ln>
              <a:solidFill>
                <a:srgbClr val="FF0066"/>
              </a:solidFill>
              <a:effectLst>
                <a:outerShdw blurRad="38100" dist="38100" dir="2700000" algn="tl">
                  <a:srgbClr val="000000"/>
                </a:outerShdw>
              </a:effectLst>
              <a:cs typeface="Arial" pitchFamily="34" charset="0"/>
            </a:rPr>
            <a:t> سروصدادر انسان</a:t>
          </a:r>
          <a:endParaRPr kumimoji="0" lang="en-US" altLang="fa-IR" sz="4800" b="0" i="0" u="none" strike="noStrike" kern="1200" cap="none" normalizeH="0" baseline="0" smtClean="0">
            <a:ln>
              <a:noFill/>
            </a:ln>
            <a:solidFill>
              <a:srgbClr val="FF0066"/>
            </a:solidFill>
            <a:effectLst>
              <a:outerShdw blurRad="38100" dist="38100" dir="2700000" algn="tl">
                <a:srgbClr val="000000"/>
              </a:outerShdw>
            </a:effectLst>
            <a:cs typeface="Arial" pitchFamily="34" charset="0"/>
          </a:endParaRPr>
        </a:p>
      </dsp:txBody>
      <dsp:txXfrm>
        <a:off x="2253797" y="674742"/>
        <a:ext cx="3722005" cy="1861002"/>
      </dsp:txXfrm>
    </dsp:sp>
    <dsp:sp modelId="{393631B8-FB27-43F4-9B4E-7CECDAA9D58E}">
      <dsp:nvSpPr>
        <dsp:cNvPr id="0" name=""/>
        <dsp:cNvSpPr/>
      </dsp:nvSpPr>
      <dsp:spPr>
        <a:xfrm>
          <a:off x="1984" y="3317366"/>
          <a:ext cx="3722005" cy="1861002"/>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fa-IR" altLang="fa-IR" sz="4800" b="1" i="0" u="none" strike="noStrike" kern="1200" cap="none" normalizeH="0" baseline="0" smtClean="0">
              <a:ln>
                <a:noFill/>
              </a:ln>
              <a:solidFill>
                <a:srgbClr val="FF0066"/>
              </a:solidFill>
              <a:effectLst/>
              <a:cs typeface="Arial" pitchFamily="34" charset="0"/>
            </a:rPr>
            <a:t>اثرات غیر</a:t>
          </a:r>
        </a:p>
        <a:p>
          <a:pPr marL="0" marR="0" lvl="0" indent="0" algn="ctr" defTabSz="914400" rtl="1" eaLnBrk="1" fontAlgn="base" latinLnBrk="0" hangingPunct="1">
            <a:lnSpc>
              <a:spcPct val="100000"/>
            </a:lnSpc>
            <a:spcBef>
              <a:spcPct val="0"/>
            </a:spcBef>
            <a:spcAft>
              <a:spcPct val="0"/>
            </a:spcAft>
            <a:buClrTx/>
            <a:buSzTx/>
            <a:buFontTx/>
            <a:buNone/>
            <a:tabLst/>
          </a:pPr>
          <a:r>
            <a:rPr kumimoji="0" lang="fa-IR" altLang="fa-IR" sz="4800" b="1" i="0" u="none" strike="noStrike" kern="1200" cap="none" normalizeH="0" baseline="0" smtClean="0">
              <a:ln>
                <a:noFill/>
              </a:ln>
              <a:solidFill>
                <a:srgbClr val="FF0066"/>
              </a:solidFill>
              <a:effectLst/>
              <a:cs typeface="Arial" pitchFamily="34" charset="0"/>
            </a:rPr>
            <a:t>شنوایی</a:t>
          </a:r>
          <a:endParaRPr kumimoji="0" lang="en-US" altLang="fa-IR" sz="4800" b="1" i="0" u="none" strike="noStrike" kern="1200" cap="none" normalizeH="0" baseline="0" smtClean="0">
            <a:ln>
              <a:noFill/>
            </a:ln>
            <a:solidFill>
              <a:srgbClr val="FF0066"/>
            </a:solidFill>
            <a:effectLst/>
            <a:cs typeface="Arial" pitchFamily="34" charset="0"/>
          </a:endParaRPr>
        </a:p>
      </dsp:txBody>
      <dsp:txXfrm>
        <a:off x="1984" y="3317366"/>
        <a:ext cx="3722005" cy="1861002"/>
      </dsp:txXfrm>
    </dsp:sp>
    <dsp:sp modelId="{3124B659-4BA8-4F4B-997C-008CCAA812EB}">
      <dsp:nvSpPr>
        <dsp:cNvPr id="0" name=""/>
        <dsp:cNvSpPr/>
      </dsp:nvSpPr>
      <dsp:spPr>
        <a:xfrm>
          <a:off x="4505610" y="3317366"/>
          <a:ext cx="3722005" cy="1861002"/>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fa-IR" altLang="fa-IR" sz="4800" b="1" i="0" u="none" strike="noStrike" kern="1200" cap="none" normalizeH="0" baseline="0" smtClean="0">
              <a:ln>
                <a:noFill/>
              </a:ln>
              <a:solidFill>
                <a:srgbClr val="FF0066"/>
              </a:solidFill>
              <a:effectLst/>
              <a:cs typeface="Arial" pitchFamily="34" charset="0"/>
            </a:rPr>
            <a:t>اثرات</a:t>
          </a:r>
        </a:p>
        <a:p>
          <a:pPr marL="0" marR="0" lvl="0" indent="0" algn="ctr" defTabSz="914400" rtl="1" eaLnBrk="1" fontAlgn="base" latinLnBrk="0" hangingPunct="1">
            <a:lnSpc>
              <a:spcPct val="100000"/>
            </a:lnSpc>
            <a:spcBef>
              <a:spcPct val="0"/>
            </a:spcBef>
            <a:spcAft>
              <a:spcPct val="0"/>
            </a:spcAft>
            <a:buClrTx/>
            <a:buSzTx/>
            <a:buFontTx/>
            <a:buNone/>
            <a:tabLst/>
          </a:pPr>
          <a:r>
            <a:rPr kumimoji="0" lang="fa-IR" altLang="fa-IR" sz="4800" b="1" i="0" u="none" strike="noStrike" kern="1200" cap="none" normalizeH="0" baseline="0" smtClean="0">
              <a:ln>
                <a:noFill/>
              </a:ln>
              <a:solidFill>
                <a:srgbClr val="FF0066"/>
              </a:solidFill>
              <a:effectLst/>
              <a:cs typeface="Arial" pitchFamily="34" charset="0"/>
            </a:rPr>
            <a:t>شنوایی</a:t>
          </a:r>
          <a:endParaRPr kumimoji="0" lang="en-US" altLang="fa-IR" sz="4800" b="1" i="0" u="none" strike="noStrike" kern="1200" cap="none" normalizeH="0" baseline="0" smtClean="0">
            <a:ln>
              <a:noFill/>
            </a:ln>
            <a:solidFill>
              <a:srgbClr val="FF0066"/>
            </a:solidFill>
            <a:effectLst/>
            <a:cs typeface="Arial" pitchFamily="34" charset="0"/>
          </a:endParaRPr>
        </a:p>
      </dsp:txBody>
      <dsp:txXfrm>
        <a:off x="4505610" y="3317366"/>
        <a:ext cx="3722005" cy="1861002"/>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2CF497D-BFFA-4F3F-9D92-2C6198B9A6C4}" type="datetimeFigureOut">
              <a:rPr lang="en-US" smtClean="0"/>
              <a:pPr/>
              <a:t>2/2/2017</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58C3430-3D4B-4330-85D9-7C4C06A6844C}" type="slidenum">
              <a:rPr lang="en-US" smtClean="0"/>
              <a:pPr/>
              <a:t>‹#›</a:t>
            </a:fld>
            <a:endParaRPr lang="en-US"/>
          </a:p>
        </p:txBody>
      </p:sp>
    </p:spTree>
    <p:extLst>
      <p:ext uri="{BB962C8B-B14F-4D97-AF65-F5344CB8AC3E}">
        <p14:creationId xmlns:p14="http://schemas.microsoft.com/office/powerpoint/2010/main" val="77604807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B166A21-9A7F-4225-A8F6-F9D0C688644B}" type="slidenum">
              <a:rPr lang="ar-SA"/>
              <a:pPr/>
              <a:t>1</a:t>
            </a:fld>
            <a:endParaRPr lang="en-US"/>
          </a:p>
        </p:txBody>
      </p:sp>
      <p:sp>
        <p:nvSpPr>
          <p:cNvPr id="5122" name="Rectangle 2"/>
          <p:cNvSpPr>
            <a:spLocks noGrp="1" noRot="1" noChangeAspect="1" noChangeArrowheads="1" noTextEdit="1"/>
          </p:cNvSpPr>
          <p:nvPr>
            <p:ph type="sldImg"/>
          </p:nvPr>
        </p:nvSpPr>
        <p:spPr>
          <a:xfrm>
            <a:off x="1144588" y="685800"/>
            <a:ext cx="4572000" cy="3429000"/>
          </a:xfrm>
          <a:ln/>
        </p:spPr>
      </p:sp>
      <p:sp>
        <p:nvSpPr>
          <p:cNvPr id="5123" name="Rectangle 3"/>
          <p:cNvSpPr>
            <a:spLocks noGrp="1" noChangeArrowheads="1"/>
          </p:cNvSpPr>
          <p:nvPr>
            <p:ph type="body" idx="1"/>
          </p:nvPr>
        </p:nvSpPr>
        <p:spPr>
          <a:xfrm>
            <a:off x="686762" y="4343033"/>
            <a:ext cx="5484479" cy="4115534"/>
          </a:xfrm>
        </p:spPr>
        <p:txBody>
          <a:bodyPr/>
          <a:lstStyle/>
          <a:p>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4" name="Rectangle 2"/>
          <p:cNvSpPr>
            <a:spLocks noGrp="1" noRot="1" noChangeAspect="1" noChangeArrowheads="1" noTextEdit="1"/>
          </p:cNvSpPr>
          <p:nvPr>
            <p:ph type="sldImg"/>
          </p:nvPr>
        </p:nvSpPr>
        <p:spPr>
          <a:ln/>
        </p:spPr>
      </p:sp>
      <p:sp>
        <p:nvSpPr>
          <p:cNvPr id="136195" name="Rectangle 3"/>
          <p:cNvSpPr>
            <a:spLocks noGrp="1" noChangeArrowheads="1"/>
          </p:cNvSpPr>
          <p:nvPr>
            <p:ph type="body" idx="1"/>
          </p:nvPr>
        </p:nvSpPr>
        <p:spPr/>
        <p:txBody>
          <a:bodyPr/>
          <a:lstStyle/>
          <a:p>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D67B04C0-E226-4450-8756-A3837BFE1DF5}" type="datetimeFigureOut">
              <a:rPr lang="en-US" smtClean="0"/>
              <a:pPr/>
              <a:t>2/2/2017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D20555D-93DA-4F91-BB3F-B3A22A141A16}"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67B04C0-E226-4450-8756-A3837BFE1DF5}" type="datetimeFigureOut">
              <a:rPr lang="en-US" smtClean="0"/>
              <a:pPr/>
              <a:t>2/2/2017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D20555D-93DA-4F91-BB3F-B3A22A141A16}"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67B04C0-E226-4450-8756-A3837BFE1DF5}" type="datetimeFigureOut">
              <a:rPr lang="en-US" smtClean="0"/>
              <a:pPr/>
              <a:t>2/2/2017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D20555D-93DA-4F91-BB3F-B3A22A141A16}"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D67B04C0-E226-4450-8756-A3837BFE1DF5}" type="datetimeFigureOut">
              <a:rPr lang="en-US" smtClean="0"/>
              <a:pPr/>
              <a:t>2/2/2017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D20555D-93DA-4F91-BB3F-B3A22A141A16}"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D67B04C0-E226-4450-8756-A3837BFE1DF5}" type="datetimeFigureOut">
              <a:rPr lang="en-US" smtClean="0"/>
              <a:pPr/>
              <a:t>2/2/2017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D20555D-93DA-4F91-BB3F-B3A22A141A16}"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D67B04C0-E226-4450-8756-A3837BFE1DF5}" type="datetimeFigureOut">
              <a:rPr lang="en-US" smtClean="0"/>
              <a:pPr/>
              <a:t>2/2/2017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D20555D-93DA-4F91-BB3F-B3A22A141A16}"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67B04C0-E226-4450-8756-A3837BFE1DF5}" type="datetimeFigureOut">
              <a:rPr lang="en-US" smtClean="0"/>
              <a:pPr/>
              <a:t>2/2/2017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D20555D-93DA-4F91-BB3F-B3A22A141A16}"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67B04C0-E226-4450-8756-A3837BFE1DF5}" type="datetimeFigureOut">
              <a:rPr lang="en-US" smtClean="0"/>
              <a:pPr/>
              <a:t>2/2/2017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D20555D-93DA-4F91-BB3F-B3A22A141A16}"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67B04C0-E226-4450-8756-A3837BFE1DF5}" type="datetimeFigureOut">
              <a:rPr lang="en-US" smtClean="0"/>
              <a:pPr/>
              <a:t>2/2/2017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D20555D-93DA-4F91-BB3F-B3A22A141A16}"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67B04C0-E226-4450-8756-A3837BFE1DF5}" type="datetimeFigureOut">
              <a:rPr lang="en-US" smtClean="0"/>
              <a:pPr/>
              <a:t>2/2/2017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D20555D-93DA-4F91-BB3F-B3A22A141A16}"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67B04C0-E226-4450-8756-A3837BFE1DF5}" type="datetimeFigureOut">
              <a:rPr lang="en-US" smtClean="0"/>
              <a:pPr/>
              <a:t>2/2/2017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D20555D-93DA-4F91-BB3F-B3A22A141A16}"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fourObj">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457200" y="244475"/>
            <a:ext cx="8385175" cy="1431925"/>
          </a:xfrm>
        </p:spPr>
        <p:txBody>
          <a:bodyPr/>
          <a:lstStyle/>
          <a:p>
            <a:r>
              <a:rPr lang="en-US" smtClean="0"/>
              <a:t>Click to edit Master title style</a:t>
            </a:r>
            <a:endParaRPr lang="en-US"/>
          </a:p>
        </p:txBody>
      </p:sp>
      <p:sp>
        <p:nvSpPr>
          <p:cNvPr id="3" name="Content Placeholder 2"/>
          <p:cNvSpPr>
            <a:spLocks noGrp="1"/>
          </p:cNvSpPr>
          <p:nvPr>
            <p:ph sz="quarter" idx="1"/>
          </p:nvPr>
        </p:nvSpPr>
        <p:spPr>
          <a:xfrm>
            <a:off x="838200" y="1905000"/>
            <a:ext cx="3927475" cy="20193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918075" y="1905000"/>
            <a:ext cx="3927475" cy="20193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838200" y="4076700"/>
            <a:ext cx="3927475" cy="20193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4918075" y="4076700"/>
            <a:ext cx="3927475" cy="20193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a:xfrm>
            <a:off x="838200" y="6245225"/>
            <a:ext cx="1901825" cy="476250"/>
          </a:xfrm>
        </p:spPr>
        <p:txBody>
          <a:bodyPr/>
          <a:lstStyle>
            <a:lvl1pPr>
              <a:defRPr/>
            </a:lvl1pPr>
          </a:lstStyle>
          <a:p>
            <a:endParaRPr lang="en-US"/>
          </a:p>
        </p:txBody>
      </p:sp>
      <p:sp>
        <p:nvSpPr>
          <p:cNvPr id="8" name="Footer Placeholder 7"/>
          <p:cNvSpPr>
            <a:spLocks noGrp="1"/>
          </p:cNvSpPr>
          <p:nvPr>
            <p:ph type="ftr" sz="quarter" idx="11"/>
          </p:nvPr>
        </p:nvSpPr>
        <p:spPr>
          <a:xfrm>
            <a:off x="3429000" y="6245225"/>
            <a:ext cx="2895600" cy="476250"/>
          </a:xfrm>
        </p:spPr>
        <p:txBody>
          <a:bodyPr/>
          <a:lstStyle>
            <a:lvl1pPr>
              <a:defRPr/>
            </a:lvl1pPr>
          </a:lstStyle>
          <a:p>
            <a:endParaRPr lang="en-US"/>
          </a:p>
        </p:txBody>
      </p:sp>
      <p:sp>
        <p:nvSpPr>
          <p:cNvPr id="9" name="Slide Number Placeholder 8"/>
          <p:cNvSpPr>
            <a:spLocks noGrp="1"/>
          </p:cNvSpPr>
          <p:nvPr>
            <p:ph type="sldNum" sz="quarter" idx="12"/>
          </p:nvPr>
        </p:nvSpPr>
        <p:spPr>
          <a:xfrm>
            <a:off x="6937375" y="6245225"/>
            <a:ext cx="1901825" cy="476250"/>
          </a:xfrm>
        </p:spPr>
        <p:txBody>
          <a:bodyPr/>
          <a:lstStyle>
            <a:lvl1pPr>
              <a:defRPr/>
            </a:lvl1pPr>
          </a:lstStyle>
          <a:p>
            <a:fld id="{D945CB28-6047-4942-846C-5782E13F3A95}" type="slidenum">
              <a:rPr lang="ar-SA"/>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AndTx">
  <p:cSld name="Title, Content and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44475"/>
            <a:ext cx="8385175" cy="1431925"/>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905000"/>
            <a:ext cx="3927475" cy="4191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918075" y="1905000"/>
            <a:ext cx="3927475" cy="4191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a:xfrm>
            <a:off x="838200" y="6245225"/>
            <a:ext cx="1901825" cy="476250"/>
          </a:xfrm>
        </p:spPr>
        <p:txBody>
          <a:bodyPr/>
          <a:lstStyle>
            <a:lvl1pPr>
              <a:defRPr/>
            </a:lvl1pPr>
          </a:lstStyle>
          <a:p>
            <a:endParaRPr lang="en-US"/>
          </a:p>
        </p:txBody>
      </p:sp>
      <p:sp>
        <p:nvSpPr>
          <p:cNvPr id="6" name="Footer Placeholder 5"/>
          <p:cNvSpPr>
            <a:spLocks noGrp="1"/>
          </p:cNvSpPr>
          <p:nvPr>
            <p:ph type="ftr" sz="quarter" idx="11"/>
          </p:nvPr>
        </p:nvSpPr>
        <p:spPr>
          <a:xfrm>
            <a:off x="3429000" y="6245225"/>
            <a:ext cx="2895600" cy="476250"/>
          </a:xfrm>
        </p:spPr>
        <p:txBody>
          <a:bodyPr/>
          <a:lstStyle>
            <a:lvl1pPr>
              <a:defRPr/>
            </a:lvl1pPr>
          </a:lstStyle>
          <a:p>
            <a:endParaRPr lang="en-US"/>
          </a:p>
        </p:txBody>
      </p:sp>
      <p:sp>
        <p:nvSpPr>
          <p:cNvPr id="7" name="Slide Number Placeholder 6"/>
          <p:cNvSpPr>
            <a:spLocks noGrp="1"/>
          </p:cNvSpPr>
          <p:nvPr>
            <p:ph type="sldNum" sz="quarter" idx="12"/>
          </p:nvPr>
        </p:nvSpPr>
        <p:spPr>
          <a:xfrm>
            <a:off x="6937375" y="6245225"/>
            <a:ext cx="1901825" cy="476250"/>
          </a:xfrm>
        </p:spPr>
        <p:txBody>
          <a:bodyPr/>
          <a:lstStyle>
            <a:lvl1pPr>
              <a:defRPr/>
            </a:lvl1pPr>
          </a:lstStyle>
          <a:p>
            <a:fld id="{6BF5E831-1948-40F3-8DD4-CAB5CA8F37B4}" type="slidenum">
              <a:rPr lang="ar-SA"/>
              <a:pPr/>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AndTwoObj">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44475"/>
            <a:ext cx="8385175" cy="1431925"/>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905000"/>
            <a:ext cx="3927475" cy="4191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918075" y="1905000"/>
            <a:ext cx="3927475" cy="20193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4918075" y="4076700"/>
            <a:ext cx="3927475" cy="20193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Date Placeholder 5"/>
          <p:cNvSpPr>
            <a:spLocks noGrp="1"/>
          </p:cNvSpPr>
          <p:nvPr>
            <p:ph type="dt" sz="half" idx="10"/>
          </p:nvPr>
        </p:nvSpPr>
        <p:spPr>
          <a:xfrm>
            <a:off x="838200" y="6245225"/>
            <a:ext cx="1901825" cy="476250"/>
          </a:xfrm>
        </p:spPr>
        <p:txBody>
          <a:bodyPr/>
          <a:lstStyle>
            <a:lvl1pPr>
              <a:defRPr/>
            </a:lvl1pPr>
          </a:lstStyle>
          <a:p>
            <a:endParaRPr lang="en-US"/>
          </a:p>
        </p:txBody>
      </p:sp>
      <p:sp>
        <p:nvSpPr>
          <p:cNvPr id="7" name="Footer Placeholder 6"/>
          <p:cNvSpPr>
            <a:spLocks noGrp="1"/>
          </p:cNvSpPr>
          <p:nvPr>
            <p:ph type="ftr" sz="quarter" idx="11"/>
          </p:nvPr>
        </p:nvSpPr>
        <p:spPr>
          <a:xfrm>
            <a:off x="3429000" y="6245225"/>
            <a:ext cx="2895600" cy="476250"/>
          </a:xfrm>
        </p:spPr>
        <p:txBody>
          <a:bodyPr/>
          <a:lstStyle>
            <a:lvl1pPr>
              <a:defRPr/>
            </a:lvl1pPr>
          </a:lstStyle>
          <a:p>
            <a:endParaRPr lang="en-US"/>
          </a:p>
        </p:txBody>
      </p:sp>
      <p:sp>
        <p:nvSpPr>
          <p:cNvPr id="8" name="Slide Number Placeholder 7"/>
          <p:cNvSpPr>
            <a:spLocks noGrp="1"/>
          </p:cNvSpPr>
          <p:nvPr>
            <p:ph type="sldNum" sz="quarter" idx="12"/>
          </p:nvPr>
        </p:nvSpPr>
        <p:spPr>
          <a:xfrm>
            <a:off x="6937375" y="6245225"/>
            <a:ext cx="1901825" cy="476250"/>
          </a:xfrm>
        </p:spPr>
        <p:txBody>
          <a:bodyPr/>
          <a:lstStyle>
            <a:lvl1pPr>
              <a:defRPr/>
            </a:lvl1pPr>
          </a:lstStyle>
          <a:p>
            <a:fld id="{5B5C1A98-9DBE-4A33-AE75-567553F786F3}" type="slidenum">
              <a:rPr lang="ar-SA"/>
              <a:pPr/>
              <a:t>‹#›</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4638"/>
            <a:ext cx="8229600" cy="58515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Date Placeholder 2"/>
          <p:cNvSpPr>
            <a:spLocks noGrp="1"/>
          </p:cNvSpPr>
          <p:nvPr>
            <p:ph type="dt" sz="half" idx="10"/>
          </p:nvPr>
        </p:nvSpPr>
        <p:spPr>
          <a:xfrm>
            <a:off x="6553200" y="6245225"/>
            <a:ext cx="2133600" cy="476250"/>
          </a:xfrm>
        </p:spPr>
        <p:txBody>
          <a:bodyPr/>
          <a:lstStyle>
            <a:lvl1pPr>
              <a:defRPr/>
            </a:lvl1pPr>
          </a:lstStyle>
          <a:p>
            <a:endParaRPr lang="en-US"/>
          </a:p>
        </p:txBody>
      </p:sp>
      <p:sp>
        <p:nvSpPr>
          <p:cNvPr id="4" name="Footer Placeholder 3"/>
          <p:cNvSpPr>
            <a:spLocks noGrp="1"/>
          </p:cNvSpPr>
          <p:nvPr>
            <p:ph type="ftr" sz="quarter" idx="11"/>
          </p:nvPr>
        </p:nvSpPr>
        <p:spPr>
          <a:xfrm>
            <a:off x="3124200" y="6245225"/>
            <a:ext cx="2895600" cy="476250"/>
          </a:xfrm>
        </p:spPr>
        <p:txBody>
          <a:bodyPr/>
          <a:lstStyle>
            <a:lvl1pPr>
              <a:defRPr/>
            </a:lvl1pPr>
          </a:lstStyle>
          <a:p>
            <a:endParaRPr lang="en-US"/>
          </a:p>
        </p:txBody>
      </p:sp>
      <p:sp>
        <p:nvSpPr>
          <p:cNvPr id="5" name="Slide Number Placeholder 4"/>
          <p:cNvSpPr>
            <a:spLocks noGrp="1"/>
          </p:cNvSpPr>
          <p:nvPr>
            <p:ph type="sldNum" sz="quarter" idx="12"/>
          </p:nvPr>
        </p:nvSpPr>
        <p:spPr>
          <a:xfrm>
            <a:off x="457200" y="6245225"/>
            <a:ext cx="2133600" cy="476250"/>
          </a:xfrm>
        </p:spPr>
        <p:txBody>
          <a:bodyPr/>
          <a:lstStyle>
            <a:lvl1pPr>
              <a:defRPr/>
            </a:lvl1pPr>
          </a:lstStyle>
          <a:p>
            <a:fld id="{00A5A8A5-4177-41C9-88C9-0A354F1662D8}" type="slidenum">
              <a:rPr lang="ar-SA"/>
              <a:pPr/>
              <a:t>‹#›</a:t>
            </a:fld>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xOverObj">
  <p:cSld name="Title and Text over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600200"/>
            <a:ext cx="82296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57200" y="3938588"/>
            <a:ext cx="82296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a:xfrm>
            <a:off x="6553200" y="6245225"/>
            <a:ext cx="2133600" cy="476250"/>
          </a:xfrm>
        </p:spPr>
        <p:txBody>
          <a:bodyPr/>
          <a:lstStyle>
            <a:lvl1pPr>
              <a:defRPr/>
            </a:lvl1pPr>
          </a:lstStyle>
          <a:p>
            <a:endParaRPr lang="en-US"/>
          </a:p>
        </p:txBody>
      </p:sp>
      <p:sp>
        <p:nvSpPr>
          <p:cNvPr id="6" name="Footer Placeholder 5"/>
          <p:cNvSpPr>
            <a:spLocks noGrp="1"/>
          </p:cNvSpPr>
          <p:nvPr>
            <p:ph type="ftr" sz="quarter" idx="11"/>
          </p:nvPr>
        </p:nvSpPr>
        <p:spPr>
          <a:xfrm>
            <a:off x="3124200" y="6245225"/>
            <a:ext cx="2895600" cy="476250"/>
          </a:xfrm>
        </p:spPr>
        <p:txBody>
          <a:bodyPr/>
          <a:lstStyle>
            <a:lvl1pPr>
              <a:defRPr/>
            </a:lvl1pPr>
          </a:lstStyle>
          <a:p>
            <a:endParaRPr lang="en-US"/>
          </a:p>
        </p:txBody>
      </p:sp>
      <p:sp>
        <p:nvSpPr>
          <p:cNvPr id="7" name="Slide Number Placeholder 6"/>
          <p:cNvSpPr>
            <a:spLocks noGrp="1"/>
          </p:cNvSpPr>
          <p:nvPr>
            <p:ph type="sldNum" sz="quarter" idx="12"/>
          </p:nvPr>
        </p:nvSpPr>
        <p:spPr>
          <a:xfrm>
            <a:off x="457200" y="6245225"/>
            <a:ext cx="2133600" cy="476250"/>
          </a:xfrm>
        </p:spPr>
        <p:txBody>
          <a:bodyPr/>
          <a:lstStyle>
            <a:lvl1pPr>
              <a:defRPr/>
            </a:lvl1pPr>
          </a:lstStyle>
          <a:p>
            <a:fld id="{818F279B-2AA6-4A48-9062-25F097F4B123}" type="slidenum">
              <a:rPr lang="ar-SA"/>
              <a:pPr/>
              <a:t>‹#›</a:t>
            </a:fld>
            <a:endParaRPr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277813"/>
            <a:ext cx="8229600" cy="1143000"/>
          </a:xfrm>
        </p:spPr>
        <p:txBody>
          <a:bodyPr/>
          <a:lstStyle/>
          <a:p>
            <a:r>
              <a:rPr lang="en-US" smtClean="0"/>
              <a:t>Click to edit Master title style</a:t>
            </a:r>
            <a:endParaRPr lang="fa-IR"/>
          </a:p>
        </p:txBody>
      </p:sp>
      <p:sp>
        <p:nvSpPr>
          <p:cNvPr id="3" name="Table Placeholder 2"/>
          <p:cNvSpPr>
            <a:spLocks noGrp="1"/>
          </p:cNvSpPr>
          <p:nvPr>
            <p:ph type="tbl" idx="1"/>
          </p:nvPr>
        </p:nvSpPr>
        <p:spPr>
          <a:xfrm>
            <a:off x="457200" y="1600200"/>
            <a:ext cx="8229600" cy="4530725"/>
          </a:xfrm>
        </p:spPr>
        <p:txBody>
          <a:bodyPr/>
          <a:lstStyle/>
          <a:p>
            <a:pPr lvl="0"/>
            <a:endParaRPr lang="fa-IR" noProof="0" smtClean="0"/>
          </a:p>
        </p:txBody>
      </p:sp>
      <p:sp>
        <p:nvSpPr>
          <p:cNvPr id="4" name="Rectangle 23"/>
          <p:cNvSpPr>
            <a:spLocks noGrp="1" noChangeArrowheads="1"/>
          </p:cNvSpPr>
          <p:nvPr>
            <p:ph type="dt" sz="half" idx="10"/>
          </p:nvPr>
        </p:nvSpPr>
        <p:spPr>
          <a:ln/>
        </p:spPr>
        <p:txBody>
          <a:bodyPr/>
          <a:lstStyle>
            <a:lvl1pPr>
              <a:defRPr/>
            </a:lvl1pPr>
          </a:lstStyle>
          <a:p>
            <a:pPr>
              <a:defRPr/>
            </a:pPr>
            <a:endParaRPr lang="en-US"/>
          </a:p>
        </p:txBody>
      </p:sp>
      <p:sp>
        <p:nvSpPr>
          <p:cNvPr id="5" name="Rectangle 24"/>
          <p:cNvSpPr>
            <a:spLocks noGrp="1" noChangeArrowheads="1"/>
          </p:cNvSpPr>
          <p:nvPr>
            <p:ph type="ftr" sz="quarter" idx="11"/>
          </p:nvPr>
        </p:nvSpPr>
        <p:spPr>
          <a:ln/>
        </p:spPr>
        <p:txBody>
          <a:bodyPr/>
          <a:lstStyle>
            <a:lvl1pPr>
              <a:defRPr/>
            </a:lvl1pPr>
          </a:lstStyle>
          <a:p>
            <a:pPr>
              <a:defRPr/>
            </a:pPr>
            <a:endParaRPr lang="en-US"/>
          </a:p>
        </p:txBody>
      </p:sp>
      <p:sp>
        <p:nvSpPr>
          <p:cNvPr id="6" name="Rectangle 25"/>
          <p:cNvSpPr>
            <a:spLocks noGrp="1" noChangeArrowheads="1"/>
          </p:cNvSpPr>
          <p:nvPr>
            <p:ph type="sldNum" sz="quarter" idx="12"/>
          </p:nvPr>
        </p:nvSpPr>
        <p:spPr>
          <a:ln/>
        </p:spPr>
        <p:txBody>
          <a:bodyPr/>
          <a:lstStyle>
            <a:lvl1pPr>
              <a:defRPr/>
            </a:lvl1pPr>
          </a:lstStyle>
          <a:p>
            <a:pPr>
              <a:defRPr/>
            </a:pPr>
            <a:fld id="{6E68AB69-6E33-4B94-9896-A06806D06DDC}" type="slidenum">
              <a:rPr lang="ar-SA"/>
              <a:pPr>
                <a:defRPr/>
              </a:pPr>
              <a:t>‹#›</a:t>
            </a:fld>
            <a:endParaRPr 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44475"/>
            <a:ext cx="8385175" cy="1431925"/>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838200" y="1905000"/>
            <a:ext cx="3927475" cy="4191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918075" y="1905000"/>
            <a:ext cx="3927475" cy="4191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a:xfrm>
            <a:off x="838200" y="6245225"/>
            <a:ext cx="1901825" cy="476250"/>
          </a:xfrm>
        </p:spPr>
        <p:txBody>
          <a:bodyPr/>
          <a:lstStyle>
            <a:lvl1pPr>
              <a:defRPr/>
            </a:lvl1pPr>
          </a:lstStyle>
          <a:p>
            <a:endParaRPr lang="en-US"/>
          </a:p>
        </p:txBody>
      </p:sp>
      <p:sp>
        <p:nvSpPr>
          <p:cNvPr id="6" name="Footer Placeholder 5"/>
          <p:cNvSpPr>
            <a:spLocks noGrp="1"/>
          </p:cNvSpPr>
          <p:nvPr>
            <p:ph type="ftr" sz="quarter" idx="11"/>
          </p:nvPr>
        </p:nvSpPr>
        <p:spPr>
          <a:xfrm>
            <a:off x="3429000" y="6245225"/>
            <a:ext cx="2895600" cy="476250"/>
          </a:xfrm>
        </p:spPr>
        <p:txBody>
          <a:bodyPr/>
          <a:lstStyle>
            <a:lvl1pPr>
              <a:defRPr/>
            </a:lvl1pPr>
          </a:lstStyle>
          <a:p>
            <a:endParaRPr lang="en-US"/>
          </a:p>
        </p:txBody>
      </p:sp>
      <p:sp>
        <p:nvSpPr>
          <p:cNvPr id="7" name="Slide Number Placeholder 6"/>
          <p:cNvSpPr>
            <a:spLocks noGrp="1"/>
          </p:cNvSpPr>
          <p:nvPr>
            <p:ph type="sldNum" sz="quarter" idx="12"/>
          </p:nvPr>
        </p:nvSpPr>
        <p:spPr>
          <a:xfrm>
            <a:off x="6937375" y="6245225"/>
            <a:ext cx="1901825" cy="476250"/>
          </a:xfrm>
        </p:spPr>
        <p:txBody>
          <a:bodyPr/>
          <a:lstStyle>
            <a:lvl1pPr>
              <a:defRPr/>
            </a:lvl1pPr>
          </a:lstStyle>
          <a:p>
            <a:fld id="{7D7ED729-4474-4B39-8E45-501D9DE420B1}" type="slidenum">
              <a:rPr lang="ar-SA"/>
              <a:pPr/>
              <a:t>‹#›</a:t>
            </a:fld>
            <a:endParaRPr lang="en-US"/>
          </a:p>
        </p:txBody>
      </p:sp>
    </p:spTree>
    <p:extLst>
      <p:ext uri="{BB962C8B-B14F-4D97-AF65-F5344CB8AC3E}">
        <p14:creationId xmlns:p14="http://schemas.microsoft.com/office/powerpoint/2010/main" val="38824716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srcRect/>
          <a:tile tx="0" ty="0" sx="100000" sy="100000" flip="none" algn="tl"/>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67B04C0-E226-4450-8756-A3837BFE1DF5}" type="datetimeFigureOut">
              <a:rPr lang="en-US" smtClean="0"/>
              <a:pPr/>
              <a:t>2/2/2017</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D20555D-93DA-4F91-BB3F-B3A22A141A16}"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3" r:id="rId13"/>
    <p:sldLayoutId id="2147483664" r:id="rId14"/>
    <p:sldLayoutId id="2147483665" r:id="rId15"/>
    <p:sldLayoutId id="2147483666" r:id="rId16"/>
    <p:sldLayoutId id="2147483668" r:id="rId17"/>
    <p:sldLayoutId id="2147483669" r:id="rId18"/>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 Id="rId5" Type="http://schemas.openxmlformats.org/officeDocument/2006/relationships/image" Target="../media/image6.jpe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fa.wikipedia.org/wiki/%D9%BE%D8%B1%D9%88%D9%86%D8%AF%D9%87:Coaltub.png" TargetMode="External"/><Relationship Id="rId2" Type="http://schemas.openxmlformats.org/officeDocument/2006/relationships/hyperlink" Target="https://fa.wikipedia.org/wiki/%D8%A8%D9%87%D8%AF%D8%A7%D8%B4%D8%AA_%D8%AD%D8%B1%D9%81%D9%87%E2%80%8C%D8%A7%DB%8C#cite_note-8" TargetMode="Externa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8.jpeg"/><Relationship Id="rId2" Type="http://schemas.openxmlformats.org/officeDocument/2006/relationships/image" Target="../media/image13.png"/><Relationship Id="rId1" Type="http://schemas.openxmlformats.org/officeDocument/2006/relationships/slideLayout" Target="../slideLayouts/slideLayout12.xml"/><Relationship Id="rId6" Type="http://schemas.openxmlformats.org/officeDocument/2006/relationships/image" Target="../media/image17.wmf"/><Relationship Id="rId5" Type="http://schemas.openxmlformats.org/officeDocument/2006/relationships/image" Target="../media/image16.jpeg"/><Relationship Id="rId4" Type="http://schemas.openxmlformats.org/officeDocument/2006/relationships/image" Target="../media/image15.jpeg"/></Relationships>
</file>

<file path=ppt/slides/_rels/slide22.xml.rels><?xml version="1.0" encoding="UTF-8" standalone="yes"?>
<Relationships xmlns="http://schemas.openxmlformats.org/package/2006/relationships"><Relationship Id="rId8" Type="http://schemas.openxmlformats.org/officeDocument/2006/relationships/image" Target="../media/image25.jpeg"/><Relationship Id="rId3" Type="http://schemas.openxmlformats.org/officeDocument/2006/relationships/image" Target="../media/image20.jpeg"/><Relationship Id="rId7" Type="http://schemas.openxmlformats.org/officeDocument/2006/relationships/image" Target="../media/image24.jpeg"/><Relationship Id="rId2" Type="http://schemas.openxmlformats.org/officeDocument/2006/relationships/image" Target="../media/image19.jpeg"/><Relationship Id="rId1" Type="http://schemas.openxmlformats.org/officeDocument/2006/relationships/slideLayout" Target="../slideLayouts/slideLayout12.xml"/><Relationship Id="rId6" Type="http://schemas.openxmlformats.org/officeDocument/2006/relationships/image" Target="../media/image23.jpeg"/><Relationship Id="rId5" Type="http://schemas.openxmlformats.org/officeDocument/2006/relationships/image" Target="../media/image22.jpeg"/><Relationship Id="rId4" Type="http://schemas.openxmlformats.org/officeDocument/2006/relationships/image" Target="../media/image21.jpeg"/></Relationships>
</file>

<file path=ppt/slides/_rels/slide23.xml.rels><?xml version="1.0" encoding="UTF-8" standalone="yes"?>
<Relationships xmlns="http://schemas.openxmlformats.org/package/2006/relationships"><Relationship Id="rId8" Type="http://schemas.openxmlformats.org/officeDocument/2006/relationships/image" Target="http://www.fhcrc.org/admin/facilities/ehs/training/ergonomics_online/images/chair_too_high.jpg" TargetMode="External"/><Relationship Id="rId3" Type="http://schemas.openxmlformats.org/officeDocument/2006/relationships/image" Target="../media/image27.png"/><Relationship Id="rId7" Type="http://schemas.openxmlformats.org/officeDocument/2006/relationships/image" Target="../media/image30.jpeg"/><Relationship Id="rId2" Type="http://schemas.openxmlformats.org/officeDocument/2006/relationships/image" Target="../media/image26.jpeg"/><Relationship Id="rId1" Type="http://schemas.openxmlformats.org/officeDocument/2006/relationships/slideLayout" Target="../slideLayouts/slideLayout12.xml"/><Relationship Id="rId6" Type="http://schemas.openxmlformats.org/officeDocument/2006/relationships/image" Target="../media/image29.png"/><Relationship Id="rId5" Type="http://schemas.openxmlformats.org/officeDocument/2006/relationships/image" Target="http://ergo.human.cornell.edu/ErgoTips2002/images/CHAIR8A.jpg" TargetMode="External"/><Relationship Id="rId4" Type="http://schemas.openxmlformats.org/officeDocument/2006/relationships/image" Target="../media/image28.jpeg"/><Relationship Id="rId9" Type="http://schemas.openxmlformats.org/officeDocument/2006/relationships/image" Target="../media/image31.jpeg"/></Relationships>
</file>

<file path=ppt/slides/_rels/slide24.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12.xml"/><Relationship Id="rId5" Type="http://schemas.openxmlformats.org/officeDocument/2006/relationships/image" Target="../media/image35.png"/><Relationship Id="rId4" Type="http://schemas.openxmlformats.org/officeDocument/2006/relationships/image" Target="../media/image34.jpeg"/></Relationships>
</file>

<file path=ppt/slides/_rels/slide2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hyperlink" Target="http://www.beytoote.com/health/malady-remedy/asthma-asm.html" TargetMode="Externa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image" Target="../media/image49.wmf"/><Relationship Id="rId2" Type="http://schemas.openxmlformats.org/officeDocument/2006/relationships/image" Target="../media/image48.wmf"/><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2.xml"/><Relationship Id="rId1" Type="http://schemas.openxmlformats.org/officeDocument/2006/relationships/slideLayout" Target="../slideLayouts/slideLayout4.xml"/><Relationship Id="rId5" Type="http://schemas.openxmlformats.org/officeDocument/2006/relationships/image" Target="../media/image52.png"/><Relationship Id="rId4" Type="http://schemas.openxmlformats.org/officeDocument/2006/relationships/image" Target="../media/image51.png"/></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53.jpeg"/><Relationship Id="rId1" Type="http://schemas.openxmlformats.org/officeDocument/2006/relationships/slideLayout" Target="../slideLayouts/slideLayout14.xml"/></Relationships>
</file>

<file path=ppt/slides/_rels/slide69.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4.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image" Target="../media/image55.gif"/><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0.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15.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81.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1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57.png"/><Relationship Id="rId1" Type="http://schemas.openxmlformats.org/officeDocument/2006/relationships/slideLayout" Target="../slideLayouts/slideLayout14.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16.xml"/></Relationships>
</file>

<file path=ppt/slides/_rels/slide91.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4.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5.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2" Type="http://schemas.openxmlformats.org/officeDocument/2006/relationships/image" Target="../media/image6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13000" b="-13000"/>
          </a:stretch>
        </a:blipFill>
        <a:effectLst/>
      </p:bgPr>
    </p:bg>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8EA538D6-B55A-49F9-99D4-A6D2C8DBF154}" type="slidenum">
              <a:rPr lang="ar-SA"/>
              <a:pPr/>
              <a:t>1</a:t>
            </a:fld>
            <a:endParaRPr lang="en-US"/>
          </a:p>
        </p:txBody>
      </p:sp>
      <p:sp>
        <p:nvSpPr>
          <p:cNvPr id="3079" name="WordArt 7"/>
          <p:cNvSpPr>
            <a:spLocks noChangeArrowheads="1" noChangeShapeType="1" noTextEdit="1"/>
          </p:cNvSpPr>
          <p:nvPr/>
        </p:nvSpPr>
        <p:spPr bwMode="auto">
          <a:xfrm>
            <a:off x="457200" y="457200"/>
            <a:ext cx="7772400" cy="5029200"/>
          </a:xfrm>
          <a:prstGeom prst="rect">
            <a:avLst/>
          </a:prstGeom>
        </p:spPr>
        <p:txBody>
          <a:bodyPr wrap="none" fromWordArt="1">
            <a:prstTxWarp prst="textPlain">
              <a:avLst>
                <a:gd name="adj" fmla="val 50000"/>
              </a:avLst>
            </a:prstTxWarp>
          </a:bodyPr>
          <a:lstStyle/>
          <a:p>
            <a:r>
              <a:rPr lang="fa-IR" sz="3600" kern="10" dirty="0">
                <a:ln w="12700">
                  <a:solidFill>
                    <a:srgbClr val="66FFFF"/>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80000"/>
                    </a:srgbClr>
                  </a:outerShdw>
                </a:effectLst>
                <a:latin typeface="Arial Black"/>
              </a:rPr>
              <a:t>بسم الله الرحمن الرحیم</a:t>
            </a:r>
            <a:endParaRPr lang="en-US" sz="3600" kern="10" dirty="0">
              <a:ln w="12700">
                <a:solidFill>
                  <a:srgbClr val="66FFFF"/>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80000"/>
                  </a:srgbClr>
                </a:outerShdw>
              </a:effectLst>
              <a:latin typeface="Arial Black"/>
            </a:endParaRPr>
          </a:p>
        </p:txBody>
      </p:sp>
    </p:spTree>
  </p:cSld>
  <p:clrMapOvr>
    <a:masterClrMapping/>
  </p:clrMapOvr>
  <p:transition spd="slow">
    <p:cover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079"/>
                                        </p:tgtEl>
                                        <p:attrNameLst>
                                          <p:attrName>style.visibility</p:attrName>
                                        </p:attrNameLst>
                                      </p:cBhvr>
                                      <p:to>
                                        <p:strVal val="visible"/>
                                      </p:to>
                                    </p:set>
                                    <p:anim calcmode="lin" valueType="num">
                                      <p:cBhvr additive="base">
                                        <p:cTn id="7" dur="2000" fill="hold"/>
                                        <p:tgtEl>
                                          <p:spTgt spid="3079"/>
                                        </p:tgtEl>
                                        <p:attrNameLst>
                                          <p:attrName>ppt_x</p:attrName>
                                        </p:attrNameLst>
                                      </p:cBhvr>
                                      <p:tavLst>
                                        <p:tav tm="0">
                                          <p:val>
                                            <p:strVal val="#ppt_x"/>
                                          </p:val>
                                        </p:tav>
                                        <p:tav tm="100000">
                                          <p:val>
                                            <p:strVal val="#ppt_x"/>
                                          </p:val>
                                        </p:tav>
                                      </p:tavLst>
                                    </p:anim>
                                    <p:anim calcmode="lin" valueType="num">
                                      <p:cBhvr additive="base">
                                        <p:cTn id="8" dur="2000" fill="hold"/>
                                        <p:tgtEl>
                                          <p:spTgt spid="307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9"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4" descr="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4787900" y="0"/>
            <a:ext cx="4356100" cy="3357563"/>
          </a:xfrm>
          <a:noFill/>
        </p:spPr>
      </p:pic>
      <p:sp>
        <p:nvSpPr>
          <p:cNvPr id="55298" name="Rectangle 2"/>
          <p:cNvSpPr>
            <a:spLocks noGrp="1" noChangeArrowheads="1"/>
          </p:cNvSpPr>
          <p:nvPr>
            <p:ph type="title"/>
          </p:nvPr>
        </p:nvSpPr>
        <p:spPr/>
        <p:txBody>
          <a:bodyPr/>
          <a:lstStyle/>
          <a:p>
            <a:pPr eaLnBrk="1" fontAlgn="auto" hangingPunct="1">
              <a:spcAft>
                <a:spcPts val="0"/>
              </a:spcAft>
              <a:defRPr/>
            </a:pPr>
            <a:endParaRPr lang="en-US"/>
          </a:p>
        </p:txBody>
      </p:sp>
      <p:pic>
        <p:nvPicPr>
          <p:cNvPr id="10244" name="Picture 3" descr="1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4787900" cy="3357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5" name="Picture 5" descr="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87900" y="3375025"/>
            <a:ext cx="4356100" cy="3482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6" name="Picture 6" descr="2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3357563"/>
            <a:ext cx="4787900" cy="3500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7" name="WordArt 5"/>
          <p:cNvSpPr>
            <a:spLocks noChangeArrowheads="1" noChangeShapeType="1" noTextEdit="1"/>
          </p:cNvSpPr>
          <p:nvPr/>
        </p:nvSpPr>
        <p:spPr bwMode="auto">
          <a:xfrm>
            <a:off x="857250" y="1857375"/>
            <a:ext cx="7273925" cy="2160588"/>
          </a:xfrm>
          <a:prstGeom prst="rect">
            <a:avLst/>
          </a:prstGeom>
        </p:spPr>
        <p:txBody>
          <a:bodyPr wrap="none" fromWordArt="1">
            <a:prstTxWarp prst="textPlain">
              <a:avLst>
                <a:gd name="adj" fmla="val 50000"/>
              </a:avLst>
            </a:prstTxWarp>
          </a:bodyPr>
          <a:lstStyle/>
          <a:p>
            <a:pPr algn="ctr" rtl="1"/>
            <a:r>
              <a:rPr lang="fa-IR" sz="3600" kern="10">
                <a:ln w="19050">
                  <a:solidFill>
                    <a:srgbClr val="99CCFF"/>
                  </a:solidFill>
                  <a:round/>
                  <a:headEnd/>
                  <a:tailEnd/>
                </a:ln>
                <a:solidFill>
                  <a:schemeClr val="accent2"/>
                </a:solidFill>
                <a:effectLst>
                  <a:outerShdw dist="35921" dir="2700000" algn="ctr" rotWithShape="0">
                    <a:srgbClr val="990000"/>
                  </a:outerShdw>
                </a:effectLst>
                <a:latin typeface="Arial"/>
                <a:cs typeface="Arial"/>
              </a:rPr>
              <a:t>بهداشت كشاورزي</a:t>
            </a:r>
            <a:endParaRPr lang="en-US" sz="3600" kern="10">
              <a:ln w="19050">
                <a:solidFill>
                  <a:srgbClr val="99CCFF"/>
                </a:solidFill>
                <a:round/>
                <a:headEnd/>
                <a:tailEnd/>
              </a:ln>
              <a:solidFill>
                <a:schemeClr val="accent2"/>
              </a:solidFill>
              <a:effectLst>
                <a:outerShdw dist="35921" dir="2700000" algn="ctr" rotWithShape="0">
                  <a:srgbClr val="990000"/>
                </a:outerShdw>
              </a:effectLst>
              <a:latin typeface="Arial"/>
              <a:cs typeface="Arial"/>
            </a:endParaRPr>
          </a:p>
        </p:txBody>
      </p:sp>
    </p:spTree>
    <p:extLst>
      <p:ext uri="{BB962C8B-B14F-4D97-AF65-F5344CB8AC3E}">
        <p14:creationId xmlns:p14="http://schemas.microsoft.com/office/powerpoint/2010/main" val="67384250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Grp="1" noRot="1" noChangeArrowheads="1"/>
          </p:cNvSpPr>
          <p:nvPr>
            <p:ph type="title"/>
          </p:nvPr>
        </p:nvSpPr>
        <p:spPr>
          <a:xfrm>
            <a:off x="442913" y="103188"/>
            <a:ext cx="8701087" cy="811212"/>
          </a:xfrm>
        </p:spPr>
        <p:txBody>
          <a:bodyPr/>
          <a:lstStyle/>
          <a:p>
            <a:pPr eaLnBrk="1" hangingPunct="1">
              <a:defRPr/>
            </a:pPr>
            <a:r>
              <a:rPr lang="fa-IR" dirty="0" smtClean="0"/>
              <a:t>بهداشت حرفه ای</a:t>
            </a:r>
            <a:endParaRPr lang="en-US" dirty="0" smtClean="0"/>
          </a:p>
        </p:txBody>
      </p:sp>
      <p:sp>
        <p:nvSpPr>
          <p:cNvPr id="58372" name="Rectangle 4"/>
          <p:cNvSpPr>
            <a:spLocks noGrp="1" noRot="1" noChangeArrowheads="1"/>
          </p:cNvSpPr>
          <p:nvPr>
            <p:ph type="body" sz="half" idx="2"/>
          </p:nvPr>
        </p:nvSpPr>
        <p:spPr>
          <a:xfrm>
            <a:off x="685800" y="1143000"/>
            <a:ext cx="8001000" cy="3429000"/>
          </a:xfrm>
        </p:spPr>
        <p:txBody>
          <a:bodyPr>
            <a:normAutofit/>
          </a:bodyPr>
          <a:lstStyle/>
          <a:p>
            <a:pPr algn="r" eaLnBrk="1" hangingPunct="1">
              <a:buFont typeface="Wingdings" pitchFamily="2" charset="2"/>
              <a:buNone/>
              <a:defRPr/>
            </a:pPr>
            <a:r>
              <a:rPr lang="fa-IR" sz="4000" b="1" dirty="0" smtClean="0">
                <a:solidFill>
                  <a:schemeClr val="tx2"/>
                </a:solidFill>
              </a:rPr>
              <a:t>موضوع آموزش :</a:t>
            </a:r>
            <a:endParaRPr lang="en-US" sz="4000" b="1" dirty="0" smtClean="0">
              <a:solidFill>
                <a:schemeClr val="tx2"/>
              </a:solidFill>
            </a:endParaRPr>
          </a:p>
          <a:p>
            <a:pPr algn="r" eaLnBrk="1" hangingPunct="1">
              <a:buFont typeface="Wingdings" pitchFamily="2" charset="2"/>
              <a:buNone/>
              <a:defRPr/>
            </a:pPr>
            <a:r>
              <a:rPr lang="fa-IR" sz="4000" b="1" dirty="0" smtClean="0">
                <a:solidFill>
                  <a:schemeClr val="tx2"/>
                </a:solidFill>
              </a:rPr>
              <a:t>بهداشت</a:t>
            </a:r>
            <a:r>
              <a:rPr lang="fa-IR" sz="4000" b="1" dirty="0" smtClean="0"/>
              <a:t> حرفه اي(تعریف ،هدف، )</a:t>
            </a:r>
          </a:p>
          <a:p>
            <a:pPr algn="r" eaLnBrk="1" hangingPunct="1">
              <a:buFont typeface="Wingdings" pitchFamily="2" charset="2"/>
              <a:buNone/>
              <a:defRPr/>
            </a:pPr>
            <a:r>
              <a:rPr lang="en-US" sz="4000" b="1" dirty="0" smtClean="0"/>
              <a:t> </a:t>
            </a:r>
            <a:r>
              <a:rPr lang="fa-IR" sz="4000" b="1" dirty="0" smtClean="0"/>
              <a:t>عوامل زیان آور محیط کار</a:t>
            </a:r>
          </a:p>
          <a:p>
            <a:pPr algn="r" eaLnBrk="1" hangingPunct="1">
              <a:buFont typeface="Wingdings" pitchFamily="2" charset="2"/>
              <a:buNone/>
              <a:defRPr/>
            </a:pPr>
            <a:r>
              <a:rPr lang="fa-IR" sz="4000" b="1" dirty="0" smtClean="0"/>
              <a:t> بهداشت کاردر کشاورزی </a:t>
            </a:r>
          </a:p>
          <a:p>
            <a:pPr eaLnBrk="1" hangingPunct="1">
              <a:buFont typeface="Wingdings" pitchFamily="2" charset="2"/>
              <a:buNone/>
              <a:defRPr/>
            </a:pPr>
            <a:endParaRPr lang="en-US" sz="3600" dirty="0" smtClean="0"/>
          </a:p>
        </p:txBody>
      </p:sp>
      <p:sp>
        <p:nvSpPr>
          <p:cNvPr id="8197" name="Rectangle 5"/>
          <p:cNvSpPr>
            <a:spLocks noChangeArrowheads="1"/>
          </p:cNvSpPr>
          <p:nvPr/>
        </p:nvSpPr>
        <p:spPr bwMode="auto">
          <a:xfrm>
            <a:off x="152400" y="4495800"/>
            <a:ext cx="8839200" cy="2209800"/>
          </a:xfrm>
          <a:prstGeom prst="rect">
            <a:avLst/>
          </a:prstGeom>
          <a:solidFill>
            <a:srgbClr val="00FFFF"/>
          </a:solidFill>
          <a:ln w="9525">
            <a:solidFill>
              <a:schemeClr val="tx1"/>
            </a:solidFill>
            <a:miter lim="800000"/>
            <a:headEnd/>
            <a:tailEnd/>
          </a:ln>
        </p:spPr>
        <p:txBody>
          <a:bodyPr wrap="none" anchor="ctr"/>
          <a:lstStyle/>
          <a:p>
            <a:endParaRPr lang="fa-IR"/>
          </a:p>
        </p:txBody>
      </p:sp>
      <p:sp>
        <p:nvSpPr>
          <p:cNvPr id="58374" name="WordArt 6"/>
          <p:cNvSpPr>
            <a:spLocks noChangeArrowheads="1" noChangeShapeType="1" noTextEdit="1"/>
          </p:cNvSpPr>
          <p:nvPr/>
        </p:nvSpPr>
        <p:spPr bwMode="auto">
          <a:xfrm>
            <a:off x="685800" y="4648200"/>
            <a:ext cx="7543800" cy="2895600"/>
          </a:xfrm>
          <a:prstGeom prst="rect">
            <a:avLst/>
          </a:prstGeom>
        </p:spPr>
        <p:txBody>
          <a:bodyPr wrap="none" fromWordArt="1">
            <a:prstTxWarp prst="textPlain">
              <a:avLst>
                <a:gd name="adj" fmla="val 50000"/>
              </a:avLst>
            </a:prstTxWarp>
          </a:bodyPr>
          <a:lstStyle/>
          <a:p>
            <a:pPr algn="ctr"/>
            <a:r>
              <a:rPr lang="fa-IR" sz="4800" kern="10" dirty="0">
                <a:ln w="9525">
                  <a:solidFill>
                    <a:srgbClr val="000000"/>
                  </a:solidFill>
                  <a:round/>
                  <a:headEnd/>
                  <a:tailEnd/>
                </a:ln>
                <a:solidFill>
                  <a:srgbClr val="FF00FF"/>
                </a:solidFill>
                <a:latin typeface="Arial"/>
                <a:cs typeface="Arial"/>
              </a:rPr>
              <a:t>مدرس :علي نوروزي</a:t>
            </a:r>
          </a:p>
          <a:p>
            <a:pPr algn="ctr"/>
            <a:r>
              <a:rPr lang="fa-IR" sz="4800" kern="10" dirty="0">
                <a:ln w="9525">
                  <a:solidFill>
                    <a:srgbClr val="000000"/>
                  </a:solidFill>
                  <a:round/>
                  <a:headEnd/>
                  <a:tailEnd/>
                </a:ln>
                <a:solidFill>
                  <a:srgbClr val="FF00FF"/>
                </a:solidFill>
                <a:latin typeface="Arial"/>
                <a:cs typeface="Arial"/>
              </a:rPr>
              <a:t>كارشناس </a:t>
            </a:r>
            <a:r>
              <a:rPr lang="fa-IR" sz="4800" kern="10" dirty="0" smtClean="0">
                <a:ln w="9525">
                  <a:solidFill>
                    <a:srgbClr val="000000"/>
                  </a:solidFill>
                  <a:round/>
                  <a:headEnd/>
                  <a:tailEnd/>
                </a:ln>
                <a:solidFill>
                  <a:srgbClr val="FF00FF"/>
                </a:solidFill>
                <a:latin typeface="Arial"/>
                <a:cs typeface="Arial"/>
              </a:rPr>
              <a:t> مسول بهداشت </a:t>
            </a:r>
            <a:r>
              <a:rPr lang="fa-IR" sz="4800" kern="10" dirty="0">
                <a:ln w="9525">
                  <a:solidFill>
                    <a:srgbClr val="000000"/>
                  </a:solidFill>
                  <a:round/>
                  <a:headEnd/>
                  <a:tailEnd/>
                </a:ln>
                <a:solidFill>
                  <a:srgbClr val="FF00FF"/>
                </a:solidFill>
                <a:latin typeface="Arial"/>
                <a:cs typeface="Arial"/>
              </a:rPr>
              <a:t>حرفه اي</a:t>
            </a:r>
          </a:p>
          <a:p>
            <a:pPr algn="ctr"/>
            <a:endParaRPr lang="en-US" sz="4800" kern="10" dirty="0">
              <a:ln w="9525">
                <a:solidFill>
                  <a:srgbClr val="000000"/>
                </a:solidFill>
                <a:round/>
                <a:headEnd/>
                <a:tailEnd/>
              </a:ln>
              <a:solidFill>
                <a:srgbClr val="FF00FF"/>
              </a:solidFill>
              <a:latin typeface="Arial"/>
              <a:cs typeface="Aria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5" presetClass="entr" presetSubtype="0" fill="hold" grpId="0" nodeType="clickEffect">
                                  <p:stCondLst>
                                    <p:cond delay="0"/>
                                  </p:stCondLst>
                                  <p:childTnLst>
                                    <p:set>
                                      <p:cBhvr>
                                        <p:cTn id="6" dur="1" fill="hold">
                                          <p:stCondLst>
                                            <p:cond delay="0"/>
                                          </p:stCondLst>
                                        </p:cTn>
                                        <p:tgtEl>
                                          <p:spTgt spid="58370"/>
                                        </p:tgtEl>
                                        <p:attrNameLst>
                                          <p:attrName>style.visibility</p:attrName>
                                        </p:attrNameLst>
                                      </p:cBhvr>
                                      <p:to>
                                        <p:strVal val="visible"/>
                                      </p:to>
                                    </p:set>
                                    <p:anim calcmode="lin" valueType="num">
                                      <p:cBhvr>
                                        <p:cTn id="7" dur="1000" fill="hold"/>
                                        <p:tgtEl>
                                          <p:spTgt spid="58370"/>
                                        </p:tgtEl>
                                        <p:attrNameLst>
                                          <p:attrName>ppt_w</p:attrName>
                                        </p:attrNameLst>
                                      </p:cBhvr>
                                      <p:tavLst>
                                        <p:tav tm="0">
                                          <p:val>
                                            <p:fltVal val="0"/>
                                          </p:val>
                                        </p:tav>
                                        <p:tav tm="100000">
                                          <p:val>
                                            <p:strVal val="#ppt_w"/>
                                          </p:val>
                                        </p:tav>
                                      </p:tavLst>
                                    </p:anim>
                                    <p:anim calcmode="lin" valueType="num">
                                      <p:cBhvr>
                                        <p:cTn id="8" dur="1000" fill="hold"/>
                                        <p:tgtEl>
                                          <p:spTgt spid="58370"/>
                                        </p:tgtEl>
                                        <p:attrNameLst>
                                          <p:attrName>ppt_h</p:attrName>
                                        </p:attrNameLst>
                                      </p:cBhvr>
                                      <p:tavLst>
                                        <p:tav tm="0">
                                          <p:val>
                                            <p:fltVal val="0"/>
                                          </p:val>
                                        </p:tav>
                                        <p:tav tm="100000">
                                          <p:val>
                                            <p:strVal val="#ppt_h"/>
                                          </p:val>
                                        </p:tav>
                                      </p:tavLst>
                                    </p:anim>
                                    <p:anim calcmode="lin" valueType="num">
                                      <p:cBhvr>
                                        <p:cTn id="9" dur="1000" fill="hold"/>
                                        <p:tgtEl>
                                          <p:spTgt spid="58370"/>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58370"/>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1" fill="hold">
                      <p:stCondLst>
                        <p:cond delay="indefinite"/>
                      </p:stCondLst>
                      <p:childTnLst>
                        <p:par>
                          <p:cTn id="12" fill="hold">
                            <p:stCondLst>
                              <p:cond delay="0"/>
                            </p:stCondLst>
                            <p:childTnLst>
                              <p:par>
                                <p:cTn id="13" presetID="15" presetClass="entr" presetSubtype="0" fill="hold" grpId="0" nodeType="clickEffect">
                                  <p:stCondLst>
                                    <p:cond delay="0"/>
                                  </p:stCondLst>
                                  <p:childTnLst>
                                    <p:set>
                                      <p:cBhvr>
                                        <p:cTn id="14" dur="1" fill="hold">
                                          <p:stCondLst>
                                            <p:cond delay="0"/>
                                          </p:stCondLst>
                                        </p:cTn>
                                        <p:tgtEl>
                                          <p:spTgt spid="58372">
                                            <p:txEl>
                                              <p:pRg st="0" end="0"/>
                                            </p:txEl>
                                          </p:spTgt>
                                        </p:tgtEl>
                                        <p:attrNameLst>
                                          <p:attrName>style.visibility</p:attrName>
                                        </p:attrNameLst>
                                      </p:cBhvr>
                                      <p:to>
                                        <p:strVal val="visible"/>
                                      </p:to>
                                    </p:set>
                                    <p:anim calcmode="lin" valueType="num">
                                      <p:cBhvr>
                                        <p:cTn id="15" dur="1000" fill="hold"/>
                                        <p:tgtEl>
                                          <p:spTgt spid="58372">
                                            <p:txEl>
                                              <p:pRg st="0" end="0"/>
                                            </p:txEl>
                                          </p:spTgt>
                                        </p:tgtEl>
                                        <p:attrNameLst>
                                          <p:attrName>ppt_w</p:attrName>
                                        </p:attrNameLst>
                                      </p:cBhvr>
                                      <p:tavLst>
                                        <p:tav tm="0">
                                          <p:val>
                                            <p:fltVal val="0"/>
                                          </p:val>
                                        </p:tav>
                                        <p:tav tm="100000">
                                          <p:val>
                                            <p:strVal val="#ppt_w"/>
                                          </p:val>
                                        </p:tav>
                                      </p:tavLst>
                                    </p:anim>
                                    <p:anim calcmode="lin" valueType="num">
                                      <p:cBhvr>
                                        <p:cTn id="16" dur="1000" fill="hold"/>
                                        <p:tgtEl>
                                          <p:spTgt spid="58372">
                                            <p:txEl>
                                              <p:pRg st="0" end="0"/>
                                            </p:txEl>
                                          </p:spTgt>
                                        </p:tgtEl>
                                        <p:attrNameLst>
                                          <p:attrName>ppt_h</p:attrName>
                                        </p:attrNameLst>
                                      </p:cBhvr>
                                      <p:tavLst>
                                        <p:tav tm="0">
                                          <p:val>
                                            <p:fltVal val="0"/>
                                          </p:val>
                                        </p:tav>
                                        <p:tav tm="100000">
                                          <p:val>
                                            <p:strVal val="#ppt_h"/>
                                          </p:val>
                                        </p:tav>
                                      </p:tavLst>
                                    </p:anim>
                                    <p:anim calcmode="lin" valueType="num">
                                      <p:cBhvr>
                                        <p:cTn id="17" dur="1000" fill="hold"/>
                                        <p:tgtEl>
                                          <p:spTgt spid="58372">
                                            <p:txEl>
                                              <p:pRg st="0" end="0"/>
                                            </p:txEl>
                                          </p:spTgt>
                                        </p:tgtEl>
                                        <p:attrNameLst>
                                          <p:attrName>ppt_x</p:attrName>
                                        </p:attrNameLst>
                                      </p:cBhvr>
                                      <p:tavLst>
                                        <p:tav tm="0" fmla="#ppt_x+(cos(-2*pi*(1-$))*-#ppt_x-sin(-2*pi*(1-$))*(1-#ppt_y))*(1-$)">
                                          <p:val>
                                            <p:fltVal val="0"/>
                                          </p:val>
                                        </p:tav>
                                        <p:tav tm="100000">
                                          <p:val>
                                            <p:fltVal val="1"/>
                                          </p:val>
                                        </p:tav>
                                      </p:tavLst>
                                    </p:anim>
                                    <p:anim calcmode="lin" valueType="num">
                                      <p:cBhvr>
                                        <p:cTn id="18" dur="1000" fill="hold"/>
                                        <p:tgtEl>
                                          <p:spTgt spid="58372">
                                            <p:txEl>
                                              <p:pRg st="0" end="0"/>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9" fill="hold">
                      <p:stCondLst>
                        <p:cond delay="indefinite"/>
                      </p:stCondLst>
                      <p:childTnLst>
                        <p:par>
                          <p:cTn id="20" fill="hold">
                            <p:stCondLst>
                              <p:cond delay="0"/>
                            </p:stCondLst>
                            <p:childTnLst>
                              <p:par>
                                <p:cTn id="21" presetID="15" presetClass="entr" presetSubtype="0" fill="hold" grpId="0" nodeType="clickEffect">
                                  <p:stCondLst>
                                    <p:cond delay="0"/>
                                  </p:stCondLst>
                                  <p:childTnLst>
                                    <p:set>
                                      <p:cBhvr>
                                        <p:cTn id="22" dur="1" fill="hold">
                                          <p:stCondLst>
                                            <p:cond delay="0"/>
                                          </p:stCondLst>
                                        </p:cTn>
                                        <p:tgtEl>
                                          <p:spTgt spid="58372">
                                            <p:txEl>
                                              <p:pRg st="1" end="1"/>
                                            </p:txEl>
                                          </p:spTgt>
                                        </p:tgtEl>
                                        <p:attrNameLst>
                                          <p:attrName>style.visibility</p:attrName>
                                        </p:attrNameLst>
                                      </p:cBhvr>
                                      <p:to>
                                        <p:strVal val="visible"/>
                                      </p:to>
                                    </p:set>
                                    <p:anim calcmode="lin" valueType="num">
                                      <p:cBhvr>
                                        <p:cTn id="23" dur="1000" fill="hold"/>
                                        <p:tgtEl>
                                          <p:spTgt spid="58372">
                                            <p:txEl>
                                              <p:pRg st="1" end="1"/>
                                            </p:txEl>
                                          </p:spTgt>
                                        </p:tgtEl>
                                        <p:attrNameLst>
                                          <p:attrName>ppt_w</p:attrName>
                                        </p:attrNameLst>
                                      </p:cBhvr>
                                      <p:tavLst>
                                        <p:tav tm="0">
                                          <p:val>
                                            <p:fltVal val="0"/>
                                          </p:val>
                                        </p:tav>
                                        <p:tav tm="100000">
                                          <p:val>
                                            <p:strVal val="#ppt_w"/>
                                          </p:val>
                                        </p:tav>
                                      </p:tavLst>
                                    </p:anim>
                                    <p:anim calcmode="lin" valueType="num">
                                      <p:cBhvr>
                                        <p:cTn id="24" dur="1000" fill="hold"/>
                                        <p:tgtEl>
                                          <p:spTgt spid="58372">
                                            <p:txEl>
                                              <p:pRg st="1" end="1"/>
                                            </p:txEl>
                                          </p:spTgt>
                                        </p:tgtEl>
                                        <p:attrNameLst>
                                          <p:attrName>ppt_h</p:attrName>
                                        </p:attrNameLst>
                                      </p:cBhvr>
                                      <p:tavLst>
                                        <p:tav tm="0">
                                          <p:val>
                                            <p:fltVal val="0"/>
                                          </p:val>
                                        </p:tav>
                                        <p:tav tm="100000">
                                          <p:val>
                                            <p:strVal val="#ppt_h"/>
                                          </p:val>
                                        </p:tav>
                                      </p:tavLst>
                                    </p:anim>
                                    <p:anim calcmode="lin" valueType="num">
                                      <p:cBhvr>
                                        <p:cTn id="25" dur="1000" fill="hold"/>
                                        <p:tgtEl>
                                          <p:spTgt spid="58372">
                                            <p:txEl>
                                              <p:pRg st="1" end="1"/>
                                            </p:txEl>
                                          </p:spTgt>
                                        </p:tgtEl>
                                        <p:attrNameLst>
                                          <p:attrName>ppt_x</p:attrName>
                                        </p:attrNameLst>
                                      </p:cBhvr>
                                      <p:tavLst>
                                        <p:tav tm="0" fmla="#ppt_x+(cos(-2*pi*(1-$))*-#ppt_x-sin(-2*pi*(1-$))*(1-#ppt_y))*(1-$)">
                                          <p:val>
                                            <p:fltVal val="0"/>
                                          </p:val>
                                        </p:tav>
                                        <p:tav tm="100000">
                                          <p:val>
                                            <p:fltVal val="1"/>
                                          </p:val>
                                        </p:tav>
                                      </p:tavLst>
                                    </p:anim>
                                    <p:anim calcmode="lin" valueType="num">
                                      <p:cBhvr>
                                        <p:cTn id="26" dur="1000" fill="hold"/>
                                        <p:tgtEl>
                                          <p:spTgt spid="58372">
                                            <p:txEl>
                                              <p:pRg st="1" end="1"/>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27" fill="hold">
                      <p:stCondLst>
                        <p:cond delay="indefinite"/>
                      </p:stCondLst>
                      <p:childTnLst>
                        <p:par>
                          <p:cTn id="28" fill="hold">
                            <p:stCondLst>
                              <p:cond delay="0"/>
                            </p:stCondLst>
                            <p:childTnLst>
                              <p:par>
                                <p:cTn id="29" presetID="15" presetClass="entr" presetSubtype="0" fill="hold" grpId="0" nodeType="clickEffect">
                                  <p:stCondLst>
                                    <p:cond delay="0"/>
                                  </p:stCondLst>
                                  <p:childTnLst>
                                    <p:set>
                                      <p:cBhvr>
                                        <p:cTn id="30" dur="1" fill="hold">
                                          <p:stCondLst>
                                            <p:cond delay="0"/>
                                          </p:stCondLst>
                                        </p:cTn>
                                        <p:tgtEl>
                                          <p:spTgt spid="58372">
                                            <p:txEl>
                                              <p:pRg st="2" end="2"/>
                                            </p:txEl>
                                          </p:spTgt>
                                        </p:tgtEl>
                                        <p:attrNameLst>
                                          <p:attrName>style.visibility</p:attrName>
                                        </p:attrNameLst>
                                      </p:cBhvr>
                                      <p:to>
                                        <p:strVal val="visible"/>
                                      </p:to>
                                    </p:set>
                                    <p:anim calcmode="lin" valueType="num">
                                      <p:cBhvr>
                                        <p:cTn id="31" dur="1000" fill="hold"/>
                                        <p:tgtEl>
                                          <p:spTgt spid="58372">
                                            <p:txEl>
                                              <p:pRg st="2" end="2"/>
                                            </p:txEl>
                                          </p:spTgt>
                                        </p:tgtEl>
                                        <p:attrNameLst>
                                          <p:attrName>ppt_w</p:attrName>
                                        </p:attrNameLst>
                                      </p:cBhvr>
                                      <p:tavLst>
                                        <p:tav tm="0">
                                          <p:val>
                                            <p:fltVal val="0"/>
                                          </p:val>
                                        </p:tav>
                                        <p:tav tm="100000">
                                          <p:val>
                                            <p:strVal val="#ppt_w"/>
                                          </p:val>
                                        </p:tav>
                                      </p:tavLst>
                                    </p:anim>
                                    <p:anim calcmode="lin" valueType="num">
                                      <p:cBhvr>
                                        <p:cTn id="32" dur="1000" fill="hold"/>
                                        <p:tgtEl>
                                          <p:spTgt spid="58372">
                                            <p:txEl>
                                              <p:pRg st="2" end="2"/>
                                            </p:txEl>
                                          </p:spTgt>
                                        </p:tgtEl>
                                        <p:attrNameLst>
                                          <p:attrName>ppt_h</p:attrName>
                                        </p:attrNameLst>
                                      </p:cBhvr>
                                      <p:tavLst>
                                        <p:tav tm="0">
                                          <p:val>
                                            <p:fltVal val="0"/>
                                          </p:val>
                                        </p:tav>
                                        <p:tav tm="100000">
                                          <p:val>
                                            <p:strVal val="#ppt_h"/>
                                          </p:val>
                                        </p:tav>
                                      </p:tavLst>
                                    </p:anim>
                                    <p:anim calcmode="lin" valueType="num">
                                      <p:cBhvr>
                                        <p:cTn id="33" dur="1000" fill="hold"/>
                                        <p:tgtEl>
                                          <p:spTgt spid="58372">
                                            <p:txEl>
                                              <p:pRg st="2" end="2"/>
                                            </p:txEl>
                                          </p:spTgt>
                                        </p:tgtEl>
                                        <p:attrNameLst>
                                          <p:attrName>ppt_x</p:attrName>
                                        </p:attrNameLst>
                                      </p:cBhvr>
                                      <p:tavLst>
                                        <p:tav tm="0" fmla="#ppt_x+(cos(-2*pi*(1-$))*-#ppt_x-sin(-2*pi*(1-$))*(1-#ppt_y))*(1-$)">
                                          <p:val>
                                            <p:fltVal val="0"/>
                                          </p:val>
                                        </p:tav>
                                        <p:tav tm="100000">
                                          <p:val>
                                            <p:fltVal val="1"/>
                                          </p:val>
                                        </p:tav>
                                      </p:tavLst>
                                    </p:anim>
                                    <p:anim calcmode="lin" valueType="num">
                                      <p:cBhvr>
                                        <p:cTn id="34" dur="1000" fill="hold"/>
                                        <p:tgtEl>
                                          <p:spTgt spid="58372">
                                            <p:txEl>
                                              <p:pRg st="2" end="2"/>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35" fill="hold">
                      <p:stCondLst>
                        <p:cond delay="indefinite"/>
                      </p:stCondLst>
                      <p:childTnLst>
                        <p:par>
                          <p:cTn id="36" fill="hold">
                            <p:stCondLst>
                              <p:cond delay="0"/>
                            </p:stCondLst>
                            <p:childTnLst>
                              <p:par>
                                <p:cTn id="37" presetID="15" presetClass="entr" presetSubtype="0" fill="hold" grpId="0" nodeType="clickEffect">
                                  <p:stCondLst>
                                    <p:cond delay="0"/>
                                  </p:stCondLst>
                                  <p:childTnLst>
                                    <p:set>
                                      <p:cBhvr>
                                        <p:cTn id="38" dur="1" fill="hold">
                                          <p:stCondLst>
                                            <p:cond delay="0"/>
                                          </p:stCondLst>
                                        </p:cTn>
                                        <p:tgtEl>
                                          <p:spTgt spid="58372">
                                            <p:txEl>
                                              <p:pRg st="3" end="3"/>
                                            </p:txEl>
                                          </p:spTgt>
                                        </p:tgtEl>
                                        <p:attrNameLst>
                                          <p:attrName>style.visibility</p:attrName>
                                        </p:attrNameLst>
                                      </p:cBhvr>
                                      <p:to>
                                        <p:strVal val="visible"/>
                                      </p:to>
                                    </p:set>
                                    <p:anim calcmode="lin" valueType="num">
                                      <p:cBhvr>
                                        <p:cTn id="39" dur="1000" fill="hold"/>
                                        <p:tgtEl>
                                          <p:spTgt spid="58372">
                                            <p:txEl>
                                              <p:pRg st="3" end="3"/>
                                            </p:txEl>
                                          </p:spTgt>
                                        </p:tgtEl>
                                        <p:attrNameLst>
                                          <p:attrName>ppt_w</p:attrName>
                                        </p:attrNameLst>
                                      </p:cBhvr>
                                      <p:tavLst>
                                        <p:tav tm="0">
                                          <p:val>
                                            <p:fltVal val="0"/>
                                          </p:val>
                                        </p:tav>
                                        <p:tav tm="100000">
                                          <p:val>
                                            <p:strVal val="#ppt_w"/>
                                          </p:val>
                                        </p:tav>
                                      </p:tavLst>
                                    </p:anim>
                                    <p:anim calcmode="lin" valueType="num">
                                      <p:cBhvr>
                                        <p:cTn id="40" dur="1000" fill="hold"/>
                                        <p:tgtEl>
                                          <p:spTgt spid="58372">
                                            <p:txEl>
                                              <p:pRg st="3" end="3"/>
                                            </p:txEl>
                                          </p:spTgt>
                                        </p:tgtEl>
                                        <p:attrNameLst>
                                          <p:attrName>ppt_h</p:attrName>
                                        </p:attrNameLst>
                                      </p:cBhvr>
                                      <p:tavLst>
                                        <p:tav tm="0">
                                          <p:val>
                                            <p:fltVal val="0"/>
                                          </p:val>
                                        </p:tav>
                                        <p:tav tm="100000">
                                          <p:val>
                                            <p:strVal val="#ppt_h"/>
                                          </p:val>
                                        </p:tav>
                                      </p:tavLst>
                                    </p:anim>
                                    <p:anim calcmode="lin" valueType="num">
                                      <p:cBhvr>
                                        <p:cTn id="41" dur="1000" fill="hold"/>
                                        <p:tgtEl>
                                          <p:spTgt spid="58372">
                                            <p:txEl>
                                              <p:pRg st="3" end="3"/>
                                            </p:txEl>
                                          </p:spTgt>
                                        </p:tgtEl>
                                        <p:attrNameLst>
                                          <p:attrName>ppt_x</p:attrName>
                                        </p:attrNameLst>
                                      </p:cBhvr>
                                      <p:tavLst>
                                        <p:tav tm="0" fmla="#ppt_x+(cos(-2*pi*(1-$))*-#ppt_x-sin(-2*pi*(1-$))*(1-#ppt_y))*(1-$)">
                                          <p:val>
                                            <p:fltVal val="0"/>
                                          </p:val>
                                        </p:tav>
                                        <p:tav tm="100000">
                                          <p:val>
                                            <p:fltVal val="1"/>
                                          </p:val>
                                        </p:tav>
                                      </p:tavLst>
                                    </p:anim>
                                    <p:anim calcmode="lin" valueType="num">
                                      <p:cBhvr>
                                        <p:cTn id="42" dur="1000" fill="hold"/>
                                        <p:tgtEl>
                                          <p:spTgt spid="58372">
                                            <p:txEl>
                                              <p:pRg st="3" end="3"/>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43" fill="hold">
                      <p:stCondLst>
                        <p:cond delay="indefinite"/>
                      </p:stCondLst>
                      <p:childTnLst>
                        <p:par>
                          <p:cTn id="44" fill="hold">
                            <p:stCondLst>
                              <p:cond delay="0"/>
                            </p:stCondLst>
                            <p:childTnLst>
                              <p:par>
                                <p:cTn id="45" presetID="15" presetClass="entr" presetSubtype="0" fill="hold" grpId="0" nodeType="clickEffect">
                                  <p:stCondLst>
                                    <p:cond delay="0"/>
                                  </p:stCondLst>
                                  <p:childTnLst>
                                    <p:set>
                                      <p:cBhvr>
                                        <p:cTn id="46" dur="1" fill="hold">
                                          <p:stCondLst>
                                            <p:cond delay="0"/>
                                          </p:stCondLst>
                                        </p:cTn>
                                        <p:tgtEl>
                                          <p:spTgt spid="58374"/>
                                        </p:tgtEl>
                                        <p:attrNameLst>
                                          <p:attrName>style.visibility</p:attrName>
                                        </p:attrNameLst>
                                      </p:cBhvr>
                                      <p:to>
                                        <p:strVal val="visible"/>
                                      </p:to>
                                    </p:set>
                                    <p:anim calcmode="lin" valueType="num">
                                      <p:cBhvr>
                                        <p:cTn id="47" dur="1000" fill="hold"/>
                                        <p:tgtEl>
                                          <p:spTgt spid="58374"/>
                                        </p:tgtEl>
                                        <p:attrNameLst>
                                          <p:attrName>ppt_w</p:attrName>
                                        </p:attrNameLst>
                                      </p:cBhvr>
                                      <p:tavLst>
                                        <p:tav tm="0">
                                          <p:val>
                                            <p:fltVal val="0"/>
                                          </p:val>
                                        </p:tav>
                                        <p:tav tm="100000">
                                          <p:val>
                                            <p:strVal val="#ppt_w"/>
                                          </p:val>
                                        </p:tav>
                                      </p:tavLst>
                                    </p:anim>
                                    <p:anim calcmode="lin" valueType="num">
                                      <p:cBhvr>
                                        <p:cTn id="48" dur="1000" fill="hold"/>
                                        <p:tgtEl>
                                          <p:spTgt spid="58374"/>
                                        </p:tgtEl>
                                        <p:attrNameLst>
                                          <p:attrName>ppt_h</p:attrName>
                                        </p:attrNameLst>
                                      </p:cBhvr>
                                      <p:tavLst>
                                        <p:tav tm="0">
                                          <p:val>
                                            <p:fltVal val="0"/>
                                          </p:val>
                                        </p:tav>
                                        <p:tav tm="100000">
                                          <p:val>
                                            <p:strVal val="#ppt_h"/>
                                          </p:val>
                                        </p:tav>
                                      </p:tavLst>
                                    </p:anim>
                                    <p:anim calcmode="lin" valueType="num">
                                      <p:cBhvr>
                                        <p:cTn id="49" dur="1000" fill="hold"/>
                                        <p:tgtEl>
                                          <p:spTgt spid="58374"/>
                                        </p:tgtEl>
                                        <p:attrNameLst>
                                          <p:attrName>ppt_x</p:attrName>
                                        </p:attrNameLst>
                                      </p:cBhvr>
                                      <p:tavLst>
                                        <p:tav tm="0" fmla="#ppt_x+(cos(-2*pi*(1-$))*-#ppt_x-sin(-2*pi*(1-$))*(1-#ppt_y))*(1-$)">
                                          <p:val>
                                            <p:fltVal val="0"/>
                                          </p:val>
                                        </p:tav>
                                        <p:tav tm="100000">
                                          <p:val>
                                            <p:fltVal val="1"/>
                                          </p:val>
                                        </p:tav>
                                      </p:tavLst>
                                    </p:anim>
                                    <p:anim calcmode="lin" valueType="num">
                                      <p:cBhvr>
                                        <p:cTn id="50" dur="1000" fill="hold"/>
                                        <p:tgtEl>
                                          <p:spTgt spid="58374"/>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370" grpId="0"/>
      <p:bldP spid="58372" grpId="0" build="p"/>
      <p:bldP spid="5837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Oval 2"/>
          <p:cNvSpPr>
            <a:spLocks noChangeArrowheads="1"/>
          </p:cNvSpPr>
          <p:nvPr/>
        </p:nvSpPr>
        <p:spPr bwMode="auto">
          <a:xfrm>
            <a:off x="7543800" y="609600"/>
            <a:ext cx="1600200" cy="1828800"/>
          </a:xfrm>
          <a:prstGeom prst="ellipse">
            <a:avLst/>
          </a:prstGeom>
          <a:solidFill>
            <a:srgbClr val="00FFFF">
              <a:alpha val="65881"/>
            </a:srgbClr>
          </a:solidFill>
          <a:ln w="9525">
            <a:solidFill>
              <a:schemeClr val="tx1"/>
            </a:solidFill>
            <a:round/>
            <a:headEnd/>
            <a:tailEnd/>
          </a:ln>
        </p:spPr>
        <p:txBody>
          <a:bodyPr wrap="none" anchor="ctr"/>
          <a:lstStyle/>
          <a:p>
            <a:pPr algn="ctr"/>
            <a:r>
              <a:rPr lang="fa-IR" sz="3200" b="1"/>
              <a:t>تعریف </a:t>
            </a:r>
          </a:p>
          <a:p>
            <a:pPr algn="ctr"/>
            <a:r>
              <a:rPr lang="fa-IR" sz="3200" b="1"/>
              <a:t>بهداشت</a:t>
            </a:r>
            <a:endParaRPr lang="en-US" sz="3200" b="1"/>
          </a:p>
        </p:txBody>
      </p:sp>
      <p:sp>
        <p:nvSpPr>
          <p:cNvPr id="104451" name="Oval 3"/>
          <p:cNvSpPr>
            <a:spLocks noChangeArrowheads="1"/>
          </p:cNvSpPr>
          <p:nvPr/>
        </p:nvSpPr>
        <p:spPr bwMode="auto">
          <a:xfrm>
            <a:off x="0" y="457200"/>
            <a:ext cx="6324600" cy="2362200"/>
          </a:xfrm>
          <a:prstGeom prst="ellipse">
            <a:avLst/>
          </a:prstGeom>
          <a:solidFill>
            <a:srgbClr val="00FFFF">
              <a:alpha val="65881"/>
            </a:srgbClr>
          </a:solidFill>
          <a:ln w="9525">
            <a:solidFill>
              <a:schemeClr val="tx1"/>
            </a:solidFill>
            <a:round/>
            <a:headEnd/>
            <a:tailEnd/>
          </a:ln>
        </p:spPr>
        <p:txBody>
          <a:bodyPr wrap="none" anchor="ctr"/>
          <a:lstStyle/>
          <a:p>
            <a:pPr algn="ctr"/>
            <a:r>
              <a:rPr lang="fa-IR" sz="2400" b="1"/>
              <a:t>بهداشت عبارت است از علم و هنر پیشگیری ار</a:t>
            </a:r>
          </a:p>
          <a:p>
            <a:pPr algn="ctr"/>
            <a:r>
              <a:rPr lang="fa-IR" sz="2400" b="1"/>
              <a:t> بیماری ها ،افزایش طول عمر، ارتقا سطح سلامتی </a:t>
            </a:r>
          </a:p>
          <a:p>
            <a:pPr algn="ctr"/>
            <a:r>
              <a:rPr lang="fa-IR" sz="2400" b="1"/>
              <a:t>، در انسا ن از طریق فعالیتهای دسته جمعی </a:t>
            </a:r>
          </a:p>
          <a:p>
            <a:pPr algn="ctr"/>
            <a:r>
              <a:rPr lang="fa-IR" sz="2400" b="1"/>
              <a:t>مانند کنترل بیماریای واگیر و.....</a:t>
            </a:r>
            <a:endParaRPr lang="en-US" sz="2400" b="1"/>
          </a:p>
        </p:txBody>
      </p:sp>
      <p:sp>
        <p:nvSpPr>
          <p:cNvPr id="104452" name="Line 4"/>
          <p:cNvSpPr>
            <a:spLocks noChangeShapeType="1"/>
          </p:cNvSpPr>
          <p:nvPr/>
        </p:nvSpPr>
        <p:spPr bwMode="auto">
          <a:xfrm flipH="1">
            <a:off x="6400800" y="1600200"/>
            <a:ext cx="1066800" cy="0"/>
          </a:xfrm>
          <a:prstGeom prst="line">
            <a:avLst/>
          </a:prstGeom>
          <a:noFill/>
          <a:ln w="133350">
            <a:solidFill>
              <a:srgbClr val="00FFFF"/>
            </a:solidFill>
            <a:round/>
            <a:headEnd/>
            <a:tailEnd type="triangle" w="med" len="med"/>
          </a:ln>
        </p:spPr>
        <p:txBody>
          <a:bodyPr/>
          <a:lstStyle/>
          <a:p>
            <a:endParaRPr lang="en-US"/>
          </a:p>
        </p:txBody>
      </p:sp>
      <p:sp>
        <p:nvSpPr>
          <p:cNvPr id="104453" name="Oval 5"/>
          <p:cNvSpPr>
            <a:spLocks noChangeArrowheads="1"/>
          </p:cNvSpPr>
          <p:nvPr/>
        </p:nvSpPr>
        <p:spPr bwMode="auto">
          <a:xfrm>
            <a:off x="7772400" y="3733800"/>
            <a:ext cx="1371600" cy="1905000"/>
          </a:xfrm>
          <a:prstGeom prst="ellipse">
            <a:avLst/>
          </a:prstGeom>
          <a:solidFill>
            <a:srgbClr val="00FFFF">
              <a:alpha val="65881"/>
            </a:srgbClr>
          </a:solidFill>
          <a:ln w="9525">
            <a:solidFill>
              <a:schemeClr val="tx1"/>
            </a:solidFill>
            <a:round/>
            <a:headEnd/>
            <a:tailEnd/>
          </a:ln>
        </p:spPr>
        <p:txBody>
          <a:bodyPr wrap="none" anchor="ctr"/>
          <a:lstStyle/>
          <a:p>
            <a:pPr algn="ctr"/>
            <a:r>
              <a:rPr lang="fa-IR" sz="2800" b="1"/>
              <a:t>تعریف </a:t>
            </a:r>
          </a:p>
          <a:p>
            <a:pPr algn="ctr"/>
            <a:r>
              <a:rPr lang="fa-IR" sz="2800" b="1"/>
              <a:t>سلامتی</a:t>
            </a:r>
            <a:endParaRPr lang="en-US" sz="2800" b="1"/>
          </a:p>
        </p:txBody>
      </p:sp>
      <p:sp>
        <p:nvSpPr>
          <p:cNvPr id="104454" name="Line 6"/>
          <p:cNvSpPr>
            <a:spLocks noChangeShapeType="1"/>
          </p:cNvSpPr>
          <p:nvPr/>
        </p:nvSpPr>
        <p:spPr bwMode="auto">
          <a:xfrm flipH="1">
            <a:off x="6477000" y="4724400"/>
            <a:ext cx="1143000" cy="0"/>
          </a:xfrm>
          <a:prstGeom prst="line">
            <a:avLst/>
          </a:prstGeom>
          <a:noFill/>
          <a:ln w="133350">
            <a:solidFill>
              <a:srgbClr val="00FFFF"/>
            </a:solidFill>
            <a:round/>
            <a:headEnd/>
            <a:tailEnd type="triangle" w="med" len="med"/>
          </a:ln>
        </p:spPr>
        <p:txBody>
          <a:bodyPr/>
          <a:lstStyle/>
          <a:p>
            <a:endParaRPr lang="en-US"/>
          </a:p>
        </p:txBody>
      </p:sp>
      <p:sp>
        <p:nvSpPr>
          <p:cNvPr id="104455" name="Oval 7"/>
          <p:cNvSpPr>
            <a:spLocks noChangeArrowheads="1"/>
          </p:cNvSpPr>
          <p:nvPr/>
        </p:nvSpPr>
        <p:spPr bwMode="auto">
          <a:xfrm>
            <a:off x="381000" y="3657600"/>
            <a:ext cx="5867400" cy="2362200"/>
          </a:xfrm>
          <a:prstGeom prst="ellipse">
            <a:avLst/>
          </a:prstGeom>
          <a:solidFill>
            <a:srgbClr val="00FFFF">
              <a:alpha val="65881"/>
            </a:srgbClr>
          </a:solidFill>
          <a:ln w="9525">
            <a:solidFill>
              <a:schemeClr val="tx1"/>
            </a:solidFill>
            <a:round/>
            <a:headEnd/>
            <a:tailEnd/>
          </a:ln>
        </p:spPr>
        <p:txBody>
          <a:bodyPr wrap="none" anchor="ctr"/>
          <a:lstStyle/>
          <a:p>
            <a:pPr algn="ctr"/>
            <a:r>
              <a:rPr lang="fa-IR" sz="2400" b="1"/>
              <a:t>سلامتی عبارت است از رفاه کامل جسمی، روانی </a:t>
            </a:r>
          </a:p>
          <a:p>
            <a:pPr algn="ctr"/>
            <a:r>
              <a:rPr lang="fa-IR" sz="2400" b="1"/>
              <a:t>،اجتماعی ، ونه تنها نبود بیماری یا نا توانی  </a:t>
            </a:r>
          </a:p>
          <a:p>
            <a:pPr algn="ctr"/>
            <a:r>
              <a:rPr lang="fa-IR" sz="2400" b="1"/>
              <a:t>(تعریف سازمان جهانی بهداشت)</a:t>
            </a:r>
            <a:endParaRPr lang="en-US" sz="2400" b="1"/>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104450"/>
                                        </p:tgtEl>
                                        <p:attrNameLst>
                                          <p:attrName>style.visibility</p:attrName>
                                        </p:attrNameLst>
                                      </p:cBhvr>
                                      <p:to>
                                        <p:strVal val="visible"/>
                                      </p:to>
                                    </p:set>
                                    <p:anim calcmode="lin" valueType="num">
                                      <p:cBhvr>
                                        <p:cTn id="7" dur="1000" fill="hold"/>
                                        <p:tgtEl>
                                          <p:spTgt spid="104450"/>
                                        </p:tgtEl>
                                        <p:attrNameLst>
                                          <p:attrName>ppt_w</p:attrName>
                                        </p:attrNameLst>
                                      </p:cBhvr>
                                      <p:tavLst>
                                        <p:tav tm="0">
                                          <p:val>
                                            <p:strVal val="#ppt_w*0.70"/>
                                          </p:val>
                                        </p:tav>
                                        <p:tav tm="100000">
                                          <p:val>
                                            <p:strVal val="#ppt_w"/>
                                          </p:val>
                                        </p:tav>
                                      </p:tavLst>
                                    </p:anim>
                                    <p:anim calcmode="lin" valueType="num">
                                      <p:cBhvr>
                                        <p:cTn id="8" dur="1000" fill="hold"/>
                                        <p:tgtEl>
                                          <p:spTgt spid="104450"/>
                                        </p:tgtEl>
                                        <p:attrNameLst>
                                          <p:attrName>ppt_h</p:attrName>
                                        </p:attrNameLst>
                                      </p:cBhvr>
                                      <p:tavLst>
                                        <p:tav tm="0">
                                          <p:val>
                                            <p:strVal val="#ppt_h"/>
                                          </p:val>
                                        </p:tav>
                                        <p:tav tm="100000">
                                          <p:val>
                                            <p:strVal val="#ppt_h"/>
                                          </p:val>
                                        </p:tav>
                                      </p:tavLst>
                                    </p:anim>
                                    <p:animEffect transition="in" filter="fade">
                                      <p:cBhvr>
                                        <p:cTn id="9" dur="1000"/>
                                        <p:tgtEl>
                                          <p:spTgt spid="104450"/>
                                        </p:tgtEl>
                                      </p:cBhvr>
                                    </p:animEffect>
                                  </p:childTnLst>
                                </p:cTn>
                              </p:par>
                            </p:childTnLst>
                          </p:cTn>
                        </p:par>
                      </p:childTnLst>
                    </p:cTn>
                  </p:par>
                  <p:par>
                    <p:cTn id="10" fill="hold">
                      <p:stCondLst>
                        <p:cond delay="indefinite"/>
                      </p:stCondLst>
                      <p:childTnLst>
                        <p:par>
                          <p:cTn id="11" fill="hold">
                            <p:stCondLst>
                              <p:cond delay="0"/>
                            </p:stCondLst>
                            <p:childTnLst>
                              <p:par>
                                <p:cTn id="12" presetID="3" presetClass="entr" presetSubtype="10" fill="hold" grpId="0" nodeType="clickEffect">
                                  <p:stCondLst>
                                    <p:cond delay="0"/>
                                  </p:stCondLst>
                                  <p:childTnLst>
                                    <p:set>
                                      <p:cBhvr>
                                        <p:cTn id="13" dur="1" fill="hold">
                                          <p:stCondLst>
                                            <p:cond delay="0"/>
                                          </p:stCondLst>
                                        </p:cTn>
                                        <p:tgtEl>
                                          <p:spTgt spid="104452"/>
                                        </p:tgtEl>
                                        <p:attrNameLst>
                                          <p:attrName>style.visibility</p:attrName>
                                        </p:attrNameLst>
                                      </p:cBhvr>
                                      <p:to>
                                        <p:strVal val="visible"/>
                                      </p:to>
                                    </p:set>
                                    <p:animEffect transition="in" filter="blinds(horizontal)">
                                      <p:cBhvr>
                                        <p:cTn id="14" dur="500"/>
                                        <p:tgtEl>
                                          <p:spTgt spid="104452"/>
                                        </p:tgtEl>
                                      </p:cBhvr>
                                    </p:animEffect>
                                  </p:childTnLst>
                                </p:cTn>
                              </p:par>
                            </p:childTnLst>
                          </p:cTn>
                        </p:par>
                      </p:childTnLst>
                    </p:cTn>
                  </p:par>
                  <p:par>
                    <p:cTn id="15" fill="hold">
                      <p:stCondLst>
                        <p:cond delay="indefinite"/>
                      </p:stCondLst>
                      <p:childTnLst>
                        <p:par>
                          <p:cTn id="16" fill="hold">
                            <p:stCondLst>
                              <p:cond delay="0"/>
                            </p:stCondLst>
                            <p:childTnLst>
                              <p:par>
                                <p:cTn id="17" presetID="55" presetClass="entr" presetSubtype="0" fill="hold" grpId="0" nodeType="clickEffect">
                                  <p:stCondLst>
                                    <p:cond delay="0"/>
                                  </p:stCondLst>
                                  <p:childTnLst>
                                    <p:set>
                                      <p:cBhvr>
                                        <p:cTn id="18" dur="1" fill="hold">
                                          <p:stCondLst>
                                            <p:cond delay="0"/>
                                          </p:stCondLst>
                                        </p:cTn>
                                        <p:tgtEl>
                                          <p:spTgt spid="104451"/>
                                        </p:tgtEl>
                                        <p:attrNameLst>
                                          <p:attrName>style.visibility</p:attrName>
                                        </p:attrNameLst>
                                      </p:cBhvr>
                                      <p:to>
                                        <p:strVal val="visible"/>
                                      </p:to>
                                    </p:set>
                                    <p:anim calcmode="lin" valueType="num">
                                      <p:cBhvr>
                                        <p:cTn id="19" dur="1000" fill="hold"/>
                                        <p:tgtEl>
                                          <p:spTgt spid="104451"/>
                                        </p:tgtEl>
                                        <p:attrNameLst>
                                          <p:attrName>ppt_w</p:attrName>
                                        </p:attrNameLst>
                                      </p:cBhvr>
                                      <p:tavLst>
                                        <p:tav tm="0">
                                          <p:val>
                                            <p:strVal val="#ppt_w*0.70"/>
                                          </p:val>
                                        </p:tav>
                                        <p:tav tm="100000">
                                          <p:val>
                                            <p:strVal val="#ppt_w"/>
                                          </p:val>
                                        </p:tav>
                                      </p:tavLst>
                                    </p:anim>
                                    <p:anim calcmode="lin" valueType="num">
                                      <p:cBhvr>
                                        <p:cTn id="20" dur="1000" fill="hold"/>
                                        <p:tgtEl>
                                          <p:spTgt spid="104451"/>
                                        </p:tgtEl>
                                        <p:attrNameLst>
                                          <p:attrName>ppt_h</p:attrName>
                                        </p:attrNameLst>
                                      </p:cBhvr>
                                      <p:tavLst>
                                        <p:tav tm="0">
                                          <p:val>
                                            <p:strVal val="#ppt_h"/>
                                          </p:val>
                                        </p:tav>
                                        <p:tav tm="100000">
                                          <p:val>
                                            <p:strVal val="#ppt_h"/>
                                          </p:val>
                                        </p:tav>
                                      </p:tavLst>
                                    </p:anim>
                                    <p:animEffect transition="in" filter="fade">
                                      <p:cBhvr>
                                        <p:cTn id="21" dur="1000"/>
                                        <p:tgtEl>
                                          <p:spTgt spid="104451"/>
                                        </p:tgtEl>
                                      </p:cBhvr>
                                    </p:animEffect>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104453"/>
                                        </p:tgtEl>
                                        <p:attrNameLst>
                                          <p:attrName>style.visibility</p:attrName>
                                        </p:attrNameLst>
                                      </p:cBhvr>
                                      <p:to>
                                        <p:strVal val="visible"/>
                                      </p:to>
                                    </p:set>
                                    <p:anim calcmode="lin" valueType="num">
                                      <p:cBhvr additive="base">
                                        <p:cTn id="26" dur="500" fill="hold"/>
                                        <p:tgtEl>
                                          <p:spTgt spid="104453"/>
                                        </p:tgtEl>
                                        <p:attrNameLst>
                                          <p:attrName>ppt_x</p:attrName>
                                        </p:attrNameLst>
                                      </p:cBhvr>
                                      <p:tavLst>
                                        <p:tav tm="0">
                                          <p:val>
                                            <p:strVal val="#ppt_x"/>
                                          </p:val>
                                        </p:tav>
                                        <p:tav tm="100000">
                                          <p:val>
                                            <p:strVal val="#ppt_x"/>
                                          </p:val>
                                        </p:tav>
                                      </p:tavLst>
                                    </p:anim>
                                    <p:anim calcmode="lin" valueType="num">
                                      <p:cBhvr additive="base">
                                        <p:cTn id="27" dur="500" fill="hold"/>
                                        <p:tgtEl>
                                          <p:spTgt spid="104453"/>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6" presetClass="entr" presetSubtype="0" fill="hold" grpId="0" nodeType="clickEffect">
                                  <p:stCondLst>
                                    <p:cond delay="0"/>
                                  </p:stCondLst>
                                  <p:childTnLst>
                                    <p:set>
                                      <p:cBhvr>
                                        <p:cTn id="31" dur="1" fill="hold">
                                          <p:stCondLst>
                                            <p:cond delay="0"/>
                                          </p:stCondLst>
                                        </p:cTn>
                                        <p:tgtEl>
                                          <p:spTgt spid="104454"/>
                                        </p:tgtEl>
                                        <p:attrNameLst>
                                          <p:attrName>style.visibility</p:attrName>
                                        </p:attrNameLst>
                                      </p:cBhvr>
                                      <p:to>
                                        <p:strVal val="visible"/>
                                      </p:to>
                                    </p:set>
                                    <p:animEffect transition="in" filter="wipe(down)">
                                      <p:cBhvr>
                                        <p:cTn id="32" dur="580">
                                          <p:stCondLst>
                                            <p:cond delay="0"/>
                                          </p:stCondLst>
                                        </p:cTn>
                                        <p:tgtEl>
                                          <p:spTgt spid="104454"/>
                                        </p:tgtEl>
                                      </p:cBhvr>
                                    </p:animEffect>
                                    <p:anim calcmode="lin" valueType="num">
                                      <p:cBhvr>
                                        <p:cTn id="33" dur="1822" tmFilter="0,0; 0.14,0.36; 0.43,0.73; 0.71,0.91; 1.0,1.0">
                                          <p:stCondLst>
                                            <p:cond delay="0"/>
                                          </p:stCondLst>
                                        </p:cTn>
                                        <p:tgtEl>
                                          <p:spTgt spid="104454"/>
                                        </p:tgtEl>
                                        <p:attrNameLst>
                                          <p:attrName>ppt_x</p:attrName>
                                        </p:attrNameLst>
                                      </p:cBhvr>
                                      <p:tavLst>
                                        <p:tav tm="0">
                                          <p:val>
                                            <p:strVal val="#ppt_x-0.25"/>
                                          </p:val>
                                        </p:tav>
                                        <p:tav tm="100000">
                                          <p:val>
                                            <p:strVal val="#ppt_x"/>
                                          </p:val>
                                        </p:tav>
                                      </p:tavLst>
                                    </p:anim>
                                    <p:anim calcmode="lin" valueType="num">
                                      <p:cBhvr>
                                        <p:cTn id="34" dur="664" tmFilter="0.0,0.0; 0.25,0.07; 0.50,0.2; 0.75,0.467; 1.0,1.0">
                                          <p:stCondLst>
                                            <p:cond delay="0"/>
                                          </p:stCondLst>
                                        </p:cTn>
                                        <p:tgtEl>
                                          <p:spTgt spid="104454"/>
                                        </p:tgtEl>
                                        <p:attrNameLst>
                                          <p:attrName>ppt_y</p:attrName>
                                        </p:attrNameLst>
                                      </p:cBhvr>
                                      <p:tavLst>
                                        <p:tav tm="0" fmla="#ppt_y-sin(pi*$)/3">
                                          <p:val>
                                            <p:fltVal val="0.5"/>
                                          </p:val>
                                        </p:tav>
                                        <p:tav tm="100000">
                                          <p:val>
                                            <p:fltVal val="1"/>
                                          </p:val>
                                        </p:tav>
                                      </p:tavLst>
                                    </p:anim>
                                    <p:anim calcmode="lin" valueType="num">
                                      <p:cBhvr>
                                        <p:cTn id="35" dur="664" tmFilter="0, 0; 0.125,0.2665; 0.25,0.4; 0.375,0.465; 0.5,0.5;  0.625,0.535; 0.75,0.6; 0.875,0.7335; 1,1">
                                          <p:stCondLst>
                                            <p:cond delay="664"/>
                                          </p:stCondLst>
                                        </p:cTn>
                                        <p:tgtEl>
                                          <p:spTgt spid="104454"/>
                                        </p:tgtEl>
                                        <p:attrNameLst>
                                          <p:attrName>ppt_y</p:attrName>
                                        </p:attrNameLst>
                                      </p:cBhvr>
                                      <p:tavLst>
                                        <p:tav tm="0" fmla="#ppt_y-sin(pi*$)/9">
                                          <p:val>
                                            <p:fltVal val="0"/>
                                          </p:val>
                                        </p:tav>
                                        <p:tav tm="100000">
                                          <p:val>
                                            <p:fltVal val="1"/>
                                          </p:val>
                                        </p:tav>
                                      </p:tavLst>
                                    </p:anim>
                                    <p:anim calcmode="lin" valueType="num">
                                      <p:cBhvr>
                                        <p:cTn id="36" dur="332" tmFilter="0, 0; 0.125,0.2665; 0.25,0.4; 0.375,0.465; 0.5,0.5;  0.625,0.535; 0.75,0.6; 0.875,0.7335; 1,1">
                                          <p:stCondLst>
                                            <p:cond delay="1324"/>
                                          </p:stCondLst>
                                        </p:cTn>
                                        <p:tgtEl>
                                          <p:spTgt spid="104454"/>
                                        </p:tgtEl>
                                        <p:attrNameLst>
                                          <p:attrName>ppt_y</p:attrName>
                                        </p:attrNameLst>
                                      </p:cBhvr>
                                      <p:tavLst>
                                        <p:tav tm="0" fmla="#ppt_y-sin(pi*$)/27">
                                          <p:val>
                                            <p:fltVal val="0"/>
                                          </p:val>
                                        </p:tav>
                                        <p:tav tm="100000">
                                          <p:val>
                                            <p:fltVal val="1"/>
                                          </p:val>
                                        </p:tav>
                                      </p:tavLst>
                                    </p:anim>
                                    <p:anim calcmode="lin" valueType="num">
                                      <p:cBhvr>
                                        <p:cTn id="37" dur="164" tmFilter="0, 0; 0.125,0.2665; 0.25,0.4; 0.375,0.465; 0.5,0.5;  0.625,0.535; 0.75,0.6; 0.875,0.7335; 1,1">
                                          <p:stCondLst>
                                            <p:cond delay="1656"/>
                                          </p:stCondLst>
                                        </p:cTn>
                                        <p:tgtEl>
                                          <p:spTgt spid="104454"/>
                                        </p:tgtEl>
                                        <p:attrNameLst>
                                          <p:attrName>ppt_y</p:attrName>
                                        </p:attrNameLst>
                                      </p:cBhvr>
                                      <p:tavLst>
                                        <p:tav tm="0" fmla="#ppt_y-sin(pi*$)/81">
                                          <p:val>
                                            <p:fltVal val="0"/>
                                          </p:val>
                                        </p:tav>
                                        <p:tav tm="100000">
                                          <p:val>
                                            <p:fltVal val="1"/>
                                          </p:val>
                                        </p:tav>
                                      </p:tavLst>
                                    </p:anim>
                                    <p:animScale>
                                      <p:cBhvr>
                                        <p:cTn id="38" dur="26">
                                          <p:stCondLst>
                                            <p:cond delay="650"/>
                                          </p:stCondLst>
                                        </p:cTn>
                                        <p:tgtEl>
                                          <p:spTgt spid="104454"/>
                                        </p:tgtEl>
                                      </p:cBhvr>
                                      <p:to x="100000" y="60000"/>
                                    </p:animScale>
                                    <p:animScale>
                                      <p:cBhvr>
                                        <p:cTn id="39" dur="166" decel="50000">
                                          <p:stCondLst>
                                            <p:cond delay="676"/>
                                          </p:stCondLst>
                                        </p:cTn>
                                        <p:tgtEl>
                                          <p:spTgt spid="104454"/>
                                        </p:tgtEl>
                                      </p:cBhvr>
                                      <p:to x="100000" y="100000"/>
                                    </p:animScale>
                                    <p:animScale>
                                      <p:cBhvr>
                                        <p:cTn id="40" dur="26">
                                          <p:stCondLst>
                                            <p:cond delay="1312"/>
                                          </p:stCondLst>
                                        </p:cTn>
                                        <p:tgtEl>
                                          <p:spTgt spid="104454"/>
                                        </p:tgtEl>
                                      </p:cBhvr>
                                      <p:to x="100000" y="80000"/>
                                    </p:animScale>
                                    <p:animScale>
                                      <p:cBhvr>
                                        <p:cTn id="41" dur="166" decel="50000">
                                          <p:stCondLst>
                                            <p:cond delay="1338"/>
                                          </p:stCondLst>
                                        </p:cTn>
                                        <p:tgtEl>
                                          <p:spTgt spid="104454"/>
                                        </p:tgtEl>
                                      </p:cBhvr>
                                      <p:to x="100000" y="100000"/>
                                    </p:animScale>
                                    <p:animScale>
                                      <p:cBhvr>
                                        <p:cTn id="42" dur="26">
                                          <p:stCondLst>
                                            <p:cond delay="1642"/>
                                          </p:stCondLst>
                                        </p:cTn>
                                        <p:tgtEl>
                                          <p:spTgt spid="104454"/>
                                        </p:tgtEl>
                                      </p:cBhvr>
                                      <p:to x="100000" y="90000"/>
                                    </p:animScale>
                                    <p:animScale>
                                      <p:cBhvr>
                                        <p:cTn id="43" dur="166" decel="50000">
                                          <p:stCondLst>
                                            <p:cond delay="1668"/>
                                          </p:stCondLst>
                                        </p:cTn>
                                        <p:tgtEl>
                                          <p:spTgt spid="104454"/>
                                        </p:tgtEl>
                                      </p:cBhvr>
                                      <p:to x="100000" y="100000"/>
                                    </p:animScale>
                                    <p:animScale>
                                      <p:cBhvr>
                                        <p:cTn id="44" dur="26">
                                          <p:stCondLst>
                                            <p:cond delay="1808"/>
                                          </p:stCondLst>
                                        </p:cTn>
                                        <p:tgtEl>
                                          <p:spTgt spid="104454"/>
                                        </p:tgtEl>
                                      </p:cBhvr>
                                      <p:to x="100000" y="95000"/>
                                    </p:animScale>
                                    <p:animScale>
                                      <p:cBhvr>
                                        <p:cTn id="45" dur="166" decel="50000">
                                          <p:stCondLst>
                                            <p:cond delay="1834"/>
                                          </p:stCondLst>
                                        </p:cTn>
                                        <p:tgtEl>
                                          <p:spTgt spid="104454"/>
                                        </p:tgtEl>
                                      </p:cBhvr>
                                      <p:to x="100000" y="100000"/>
                                    </p:animScale>
                                  </p:childTnLst>
                                </p:cTn>
                              </p:par>
                            </p:childTnLst>
                          </p:cTn>
                        </p:par>
                      </p:childTnLst>
                    </p:cTn>
                  </p:par>
                  <p:par>
                    <p:cTn id="46" fill="hold">
                      <p:stCondLst>
                        <p:cond delay="indefinite"/>
                      </p:stCondLst>
                      <p:childTnLst>
                        <p:par>
                          <p:cTn id="47" fill="hold">
                            <p:stCondLst>
                              <p:cond delay="0"/>
                            </p:stCondLst>
                            <p:childTnLst>
                              <p:par>
                                <p:cTn id="48" presetID="26" presetClass="entr" presetSubtype="0" fill="hold" grpId="0" nodeType="clickEffect">
                                  <p:stCondLst>
                                    <p:cond delay="0"/>
                                  </p:stCondLst>
                                  <p:childTnLst>
                                    <p:set>
                                      <p:cBhvr>
                                        <p:cTn id="49" dur="1" fill="hold">
                                          <p:stCondLst>
                                            <p:cond delay="0"/>
                                          </p:stCondLst>
                                        </p:cTn>
                                        <p:tgtEl>
                                          <p:spTgt spid="104455"/>
                                        </p:tgtEl>
                                        <p:attrNameLst>
                                          <p:attrName>style.visibility</p:attrName>
                                        </p:attrNameLst>
                                      </p:cBhvr>
                                      <p:to>
                                        <p:strVal val="visible"/>
                                      </p:to>
                                    </p:set>
                                    <p:animEffect transition="in" filter="wipe(down)">
                                      <p:cBhvr>
                                        <p:cTn id="50" dur="580">
                                          <p:stCondLst>
                                            <p:cond delay="0"/>
                                          </p:stCondLst>
                                        </p:cTn>
                                        <p:tgtEl>
                                          <p:spTgt spid="104455"/>
                                        </p:tgtEl>
                                      </p:cBhvr>
                                    </p:animEffect>
                                    <p:anim calcmode="lin" valueType="num">
                                      <p:cBhvr>
                                        <p:cTn id="51" dur="1822" tmFilter="0,0; 0.14,0.36; 0.43,0.73; 0.71,0.91; 1.0,1.0">
                                          <p:stCondLst>
                                            <p:cond delay="0"/>
                                          </p:stCondLst>
                                        </p:cTn>
                                        <p:tgtEl>
                                          <p:spTgt spid="104455"/>
                                        </p:tgtEl>
                                        <p:attrNameLst>
                                          <p:attrName>ppt_x</p:attrName>
                                        </p:attrNameLst>
                                      </p:cBhvr>
                                      <p:tavLst>
                                        <p:tav tm="0">
                                          <p:val>
                                            <p:strVal val="#ppt_x-0.25"/>
                                          </p:val>
                                        </p:tav>
                                        <p:tav tm="100000">
                                          <p:val>
                                            <p:strVal val="#ppt_x"/>
                                          </p:val>
                                        </p:tav>
                                      </p:tavLst>
                                    </p:anim>
                                    <p:anim calcmode="lin" valueType="num">
                                      <p:cBhvr>
                                        <p:cTn id="52" dur="664" tmFilter="0.0,0.0; 0.25,0.07; 0.50,0.2; 0.75,0.467; 1.0,1.0">
                                          <p:stCondLst>
                                            <p:cond delay="0"/>
                                          </p:stCondLst>
                                        </p:cTn>
                                        <p:tgtEl>
                                          <p:spTgt spid="104455"/>
                                        </p:tgtEl>
                                        <p:attrNameLst>
                                          <p:attrName>ppt_y</p:attrName>
                                        </p:attrNameLst>
                                      </p:cBhvr>
                                      <p:tavLst>
                                        <p:tav tm="0" fmla="#ppt_y-sin(pi*$)/3">
                                          <p:val>
                                            <p:fltVal val="0.5"/>
                                          </p:val>
                                        </p:tav>
                                        <p:tav tm="100000">
                                          <p:val>
                                            <p:fltVal val="1"/>
                                          </p:val>
                                        </p:tav>
                                      </p:tavLst>
                                    </p:anim>
                                    <p:anim calcmode="lin" valueType="num">
                                      <p:cBhvr>
                                        <p:cTn id="53" dur="664" tmFilter="0, 0; 0.125,0.2665; 0.25,0.4; 0.375,0.465; 0.5,0.5;  0.625,0.535; 0.75,0.6; 0.875,0.7335; 1,1">
                                          <p:stCondLst>
                                            <p:cond delay="664"/>
                                          </p:stCondLst>
                                        </p:cTn>
                                        <p:tgtEl>
                                          <p:spTgt spid="104455"/>
                                        </p:tgtEl>
                                        <p:attrNameLst>
                                          <p:attrName>ppt_y</p:attrName>
                                        </p:attrNameLst>
                                      </p:cBhvr>
                                      <p:tavLst>
                                        <p:tav tm="0" fmla="#ppt_y-sin(pi*$)/9">
                                          <p:val>
                                            <p:fltVal val="0"/>
                                          </p:val>
                                        </p:tav>
                                        <p:tav tm="100000">
                                          <p:val>
                                            <p:fltVal val="1"/>
                                          </p:val>
                                        </p:tav>
                                      </p:tavLst>
                                    </p:anim>
                                    <p:anim calcmode="lin" valueType="num">
                                      <p:cBhvr>
                                        <p:cTn id="54" dur="332" tmFilter="0, 0; 0.125,0.2665; 0.25,0.4; 0.375,0.465; 0.5,0.5;  0.625,0.535; 0.75,0.6; 0.875,0.7335; 1,1">
                                          <p:stCondLst>
                                            <p:cond delay="1324"/>
                                          </p:stCondLst>
                                        </p:cTn>
                                        <p:tgtEl>
                                          <p:spTgt spid="104455"/>
                                        </p:tgtEl>
                                        <p:attrNameLst>
                                          <p:attrName>ppt_y</p:attrName>
                                        </p:attrNameLst>
                                      </p:cBhvr>
                                      <p:tavLst>
                                        <p:tav tm="0" fmla="#ppt_y-sin(pi*$)/27">
                                          <p:val>
                                            <p:fltVal val="0"/>
                                          </p:val>
                                        </p:tav>
                                        <p:tav tm="100000">
                                          <p:val>
                                            <p:fltVal val="1"/>
                                          </p:val>
                                        </p:tav>
                                      </p:tavLst>
                                    </p:anim>
                                    <p:anim calcmode="lin" valueType="num">
                                      <p:cBhvr>
                                        <p:cTn id="55" dur="164" tmFilter="0, 0; 0.125,0.2665; 0.25,0.4; 0.375,0.465; 0.5,0.5;  0.625,0.535; 0.75,0.6; 0.875,0.7335; 1,1">
                                          <p:stCondLst>
                                            <p:cond delay="1656"/>
                                          </p:stCondLst>
                                        </p:cTn>
                                        <p:tgtEl>
                                          <p:spTgt spid="104455"/>
                                        </p:tgtEl>
                                        <p:attrNameLst>
                                          <p:attrName>ppt_y</p:attrName>
                                        </p:attrNameLst>
                                      </p:cBhvr>
                                      <p:tavLst>
                                        <p:tav tm="0" fmla="#ppt_y-sin(pi*$)/81">
                                          <p:val>
                                            <p:fltVal val="0"/>
                                          </p:val>
                                        </p:tav>
                                        <p:tav tm="100000">
                                          <p:val>
                                            <p:fltVal val="1"/>
                                          </p:val>
                                        </p:tav>
                                      </p:tavLst>
                                    </p:anim>
                                    <p:animScale>
                                      <p:cBhvr>
                                        <p:cTn id="56" dur="26">
                                          <p:stCondLst>
                                            <p:cond delay="650"/>
                                          </p:stCondLst>
                                        </p:cTn>
                                        <p:tgtEl>
                                          <p:spTgt spid="104455"/>
                                        </p:tgtEl>
                                      </p:cBhvr>
                                      <p:to x="100000" y="60000"/>
                                    </p:animScale>
                                    <p:animScale>
                                      <p:cBhvr>
                                        <p:cTn id="57" dur="166" decel="50000">
                                          <p:stCondLst>
                                            <p:cond delay="676"/>
                                          </p:stCondLst>
                                        </p:cTn>
                                        <p:tgtEl>
                                          <p:spTgt spid="104455"/>
                                        </p:tgtEl>
                                      </p:cBhvr>
                                      <p:to x="100000" y="100000"/>
                                    </p:animScale>
                                    <p:animScale>
                                      <p:cBhvr>
                                        <p:cTn id="58" dur="26">
                                          <p:stCondLst>
                                            <p:cond delay="1312"/>
                                          </p:stCondLst>
                                        </p:cTn>
                                        <p:tgtEl>
                                          <p:spTgt spid="104455"/>
                                        </p:tgtEl>
                                      </p:cBhvr>
                                      <p:to x="100000" y="80000"/>
                                    </p:animScale>
                                    <p:animScale>
                                      <p:cBhvr>
                                        <p:cTn id="59" dur="166" decel="50000">
                                          <p:stCondLst>
                                            <p:cond delay="1338"/>
                                          </p:stCondLst>
                                        </p:cTn>
                                        <p:tgtEl>
                                          <p:spTgt spid="104455"/>
                                        </p:tgtEl>
                                      </p:cBhvr>
                                      <p:to x="100000" y="100000"/>
                                    </p:animScale>
                                    <p:animScale>
                                      <p:cBhvr>
                                        <p:cTn id="60" dur="26">
                                          <p:stCondLst>
                                            <p:cond delay="1642"/>
                                          </p:stCondLst>
                                        </p:cTn>
                                        <p:tgtEl>
                                          <p:spTgt spid="104455"/>
                                        </p:tgtEl>
                                      </p:cBhvr>
                                      <p:to x="100000" y="90000"/>
                                    </p:animScale>
                                    <p:animScale>
                                      <p:cBhvr>
                                        <p:cTn id="61" dur="166" decel="50000">
                                          <p:stCondLst>
                                            <p:cond delay="1668"/>
                                          </p:stCondLst>
                                        </p:cTn>
                                        <p:tgtEl>
                                          <p:spTgt spid="104455"/>
                                        </p:tgtEl>
                                      </p:cBhvr>
                                      <p:to x="100000" y="100000"/>
                                    </p:animScale>
                                    <p:animScale>
                                      <p:cBhvr>
                                        <p:cTn id="62" dur="26">
                                          <p:stCondLst>
                                            <p:cond delay="1808"/>
                                          </p:stCondLst>
                                        </p:cTn>
                                        <p:tgtEl>
                                          <p:spTgt spid="104455"/>
                                        </p:tgtEl>
                                      </p:cBhvr>
                                      <p:to x="100000" y="95000"/>
                                    </p:animScale>
                                    <p:animScale>
                                      <p:cBhvr>
                                        <p:cTn id="63" dur="166" decel="50000">
                                          <p:stCondLst>
                                            <p:cond delay="1834"/>
                                          </p:stCondLst>
                                        </p:cTn>
                                        <p:tgtEl>
                                          <p:spTgt spid="10445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450" grpId="0" animBg="1"/>
      <p:bldP spid="104451" grpId="0" animBg="1"/>
      <p:bldP spid="104452" grpId="0" animBg="1"/>
      <p:bldP spid="104453" grpId="0" animBg="1"/>
      <p:bldP spid="104454" grpId="0" animBg="1"/>
      <p:bldP spid="10445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lide Number Placeholder 6"/>
          <p:cNvSpPr>
            <a:spLocks noGrp="1"/>
          </p:cNvSpPr>
          <p:nvPr>
            <p:ph type="sldNum" sz="quarter" idx="12"/>
          </p:nvPr>
        </p:nvSpPr>
        <p:spPr/>
        <p:txBody>
          <a:bodyPr/>
          <a:lstStyle/>
          <a:p>
            <a:fld id="{5931D0DA-6F27-4340-AAB8-994C5B1AB5F9}" type="slidenum">
              <a:rPr lang="ar-SA"/>
              <a:pPr/>
              <a:t>5</a:t>
            </a:fld>
            <a:endParaRPr lang="en-US"/>
          </a:p>
        </p:txBody>
      </p:sp>
      <p:sp>
        <p:nvSpPr>
          <p:cNvPr id="219138" name="Rectangle 2"/>
          <p:cNvSpPr>
            <a:spLocks noGrp="1" noRot="1" noChangeArrowheads="1"/>
          </p:cNvSpPr>
          <p:nvPr>
            <p:ph type="body" sz="half" idx="2"/>
          </p:nvPr>
        </p:nvSpPr>
        <p:spPr>
          <a:xfrm>
            <a:off x="838200" y="4021138"/>
            <a:ext cx="8007350" cy="2074862"/>
          </a:xfrm>
        </p:spPr>
        <p:txBody>
          <a:bodyPr/>
          <a:lstStyle/>
          <a:p>
            <a:endParaRPr lang="en-US" sz="3200"/>
          </a:p>
          <a:p>
            <a:endParaRPr lang="en-US" sz="3200"/>
          </a:p>
        </p:txBody>
      </p:sp>
      <p:sp>
        <p:nvSpPr>
          <p:cNvPr id="219139" name="Rectangle 3"/>
          <p:cNvSpPr>
            <a:spLocks noChangeArrowheads="1"/>
          </p:cNvSpPr>
          <p:nvPr/>
        </p:nvSpPr>
        <p:spPr bwMode="auto">
          <a:xfrm>
            <a:off x="7620000" y="609600"/>
            <a:ext cx="1524000" cy="2057400"/>
          </a:xfrm>
          <a:prstGeom prst="rect">
            <a:avLst/>
          </a:prstGeom>
          <a:solidFill>
            <a:srgbClr val="00FFFF">
              <a:alpha val="66000"/>
            </a:srgbClr>
          </a:solidFill>
          <a:ln w="9525">
            <a:solidFill>
              <a:schemeClr val="tx1"/>
            </a:solidFill>
            <a:miter lim="800000"/>
            <a:headEnd/>
            <a:tailEnd/>
          </a:ln>
          <a:effectLst/>
        </p:spPr>
        <p:txBody>
          <a:bodyPr wrap="none" anchor="ctr"/>
          <a:lstStyle/>
          <a:p>
            <a:r>
              <a:rPr lang="fa-IR" sz="2800" b="1" dirty="0">
                <a:solidFill>
                  <a:srgbClr val="000066"/>
                </a:solidFill>
              </a:rPr>
              <a:t>تعریف</a:t>
            </a:r>
          </a:p>
          <a:p>
            <a:r>
              <a:rPr lang="fa-IR" sz="2800" b="1" dirty="0">
                <a:solidFill>
                  <a:srgbClr val="000066"/>
                </a:solidFill>
              </a:rPr>
              <a:t> بهداشت </a:t>
            </a:r>
          </a:p>
          <a:p>
            <a:r>
              <a:rPr lang="fa-IR" sz="2800" b="1" dirty="0">
                <a:solidFill>
                  <a:srgbClr val="000066"/>
                </a:solidFill>
              </a:rPr>
              <a:t>حرفه ای</a:t>
            </a:r>
            <a:r>
              <a:rPr lang="fa-IR" sz="2800" dirty="0">
                <a:solidFill>
                  <a:srgbClr val="000066"/>
                </a:solidFill>
              </a:rPr>
              <a:t/>
            </a:r>
            <a:br>
              <a:rPr lang="fa-IR" sz="2800" dirty="0">
                <a:solidFill>
                  <a:srgbClr val="000066"/>
                </a:solidFill>
              </a:rPr>
            </a:br>
            <a:endParaRPr lang="en-US" sz="2800" dirty="0">
              <a:solidFill>
                <a:srgbClr val="000066"/>
              </a:solidFill>
            </a:endParaRPr>
          </a:p>
        </p:txBody>
      </p:sp>
      <p:sp>
        <p:nvSpPr>
          <p:cNvPr id="219140" name="Rectangle 4"/>
          <p:cNvSpPr>
            <a:spLocks noChangeArrowheads="1"/>
          </p:cNvSpPr>
          <p:nvPr/>
        </p:nvSpPr>
        <p:spPr bwMode="auto">
          <a:xfrm>
            <a:off x="0" y="304800"/>
            <a:ext cx="6400800" cy="3733800"/>
          </a:xfrm>
          <a:prstGeom prst="rect">
            <a:avLst/>
          </a:prstGeom>
          <a:solidFill>
            <a:srgbClr val="00FFFF">
              <a:alpha val="66000"/>
            </a:srgbClr>
          </a:solidFill>
          <a:ln w="9525">
            <a:solidFill>
              <a:schemeClr val="tx1"/>
            </a:solidFill>
            <a:miter lim="800000"/>
            <a:headEnd/>
            <a:tailEnd/>
          </a:ln>
          <a:effectLst/>
        </p:spPr>
        <p:txBody>
          <a:bodyPr wrap="none" anchor="ctr"/>
          <a:lstStyle/>
          <a:p>
            <a:pPr algn="just" rtl="1"/>
            <a:r>
              <a:rPr lang="fa-IR" sz="2800" b="1" dirty="0">
                <a:solidFill>
                  <a:srgbClr val="000066"/>
                </a:solidFill>
              </a:rPr>
              <a:t>بهداشت حرفه ای عبارت است از</a:t>
            </a:r>
          </a:p>
          <a:p>
            <a:pPr algn="just" rtl="1"/>
            <a:r>
              <a:rPr lang="fa-IR" sz="2800" b="1" dirty="0">
                <a:solidFill>
                  <a:srgbClr val="000066"/>
                </a:solidFill>
              </a:rPr>
              <a:t> دانش پیش بینی تشخیص</a:t>
            </a:r>
            <a:r>
              <a:rPr lang="en-US" sz="2800" b="1" dirty="0">
                <a:solidFill>
                  <a:srgbClr val="000066"/>
                </a:solidFill>
              </a:rPr>
              <a:t>‘</a:t>
            </a:r>
            <a:r>
              <a:rPr lang="fa-IR" sz="2800" b="1" dirty="0">
                <a:solidFill>
                  <a:srgbClr val="000066"/>
                </a:solidFill>
              </a:rPr>
              <a:t>ارزیابی و</a:t>
            </a:r>
          </a:p>
          <a:p>
            <a:pPr algn="just" rtl="1"/>
            <a:r>
              <a:rPr lang="en-US" sz="2800" b="1" dirty="0">
                <a:solidFill>
                  <a:srgbClr val="000066"/>
                </a:solidFill>
              </a:rPr>
              <a:t>‘</a:t>
            </a:r>
            <a:r>
              <a:rPr lang="fa-IR" sz="2800" b="1" dirty="0">
                <a:solidFill>
                  <a:srgbClr val="000066"/>
                </a:solidFill>
              </a:rPr>
              <a:t>کنترل</a:t>
            </a:r>
            <a:r>
              <a:rPr lang="en-US" sz="2800" b="1" dirty="0">
                <a:solidFill>
                  <a:srgbClr val="000066"/>
                </a:solidFill>
              </a:rPr>
              <a:t> </a:t>
            </a:r>
            <a:r>
              <a:rPr lang="fa-IR" sz="2800" b="1" dirty="0">
                <a:solidFill>
                  <a:srgbClr val="000066"/>
                </a:solidFill>
              </a:rPr>
              <a:t>عوامل زيان آور محيط کار</a:t>
            </a:r>
          </a:p>
          <a:p>
            <a:pPr algn="just" rtl="1"/>
            <a:r>
              <a:rPr lang="fa-IR" sz="2800" b="1" dirty="0">
                <a:solidFill>
                  <a:srgbClr val="000066"/>
                </a:solidFill>
              </a:rPr>
              <a:t> به زبان ساده بهداشت حرفه ای علمی</a:t>
            </a:r>
          </a:p>
          <a:p>
            <a:pPr algn="just" rtl="1"/>
            <a:r>
              <a:rPr lang="fa-IR" sz="2800" b="1" dirty="0">
                <a:solidFill>
                  <a:srgbClr val="000066"/>
                </a:solidFill>
              </a:rPr>
              <a:t> است از بهداشت که با مسائل بهداشتی </a:t>
            </a:r>
          </a:p>
          <a:p>
            <a:pPr algn="just" rtl="1"/>
            <a:r>
              <a:rPr lang="fa-IR" sz="2800" b="1" dirty="0">
                <a:solidFill>
                  <a:srgbClr val="000066"/>
                </a:solidFill>
              </a:rPr>
              <a:t>و درمانی افرادی که بکار گمارده </a:t>
            </a:r>
          </a:p>
          <a:p>
            <a:pPr algn="just" rtl="1"/>
            <a:r>
              <a:rPr lang="fa-IR" sz="2800" b="1" dirty="0">
                <a:solidFill>
                  <a:srgbClr val="000066"/>
                </a:solidFill>
              </a:rPr>
              <a:t>می شوند سروکار دارد</a:t>
            </a:r>
            <a:endParaRPr lang="en-US" sz="2800" b="1" dirty="0">
              <a:solidFill>
                <a:srgbClr val="000066"/>
              </a:solidFill>
            </a:endParaRPr>
          </a:p>
        </p:txBody>
      </p:sp>
      <p:sp>
        <p:nvSpPr>
          <p:cNvPr id="219141" name="Line 5"/>
          <p:cNvSpPr>
            <a:spLocks noChangeShapeType="1"/>
          </p:cNvSpPr>
          <p:nvPr/>
        </p:nvSpPr>
        <p:spPr bwMode="auto">
          <a:xfrm flipH="1">
            <a:off x="6324600" y="1600200"/>
            <a:ext cx="1295400" cy="0"/>
          </a:xfrm>
          <a:prstGeom prst="line">
            <a:avLst/>
          </a:prstGeom>
          <a:noFill/>
          <a:ln w="152400">
            <a:solidFill>
              <a:srgbClr val="FF00FF"/>
            </a:solidFill>
            <a:round/>
            <a:headEnd/>
            <a:tailEnd type="triangle" w="med" len="med"/>
          </a:ln>
          <a:effectLst/>
        </p:spPr>
        <p:txBody>
          <a:bodyPr/>
          <a:lstStyle/>
          <a:p>
            <a:endParaRPr lang="en-US"/>
          </a:p>
        </p:txBody>
      </p:sp>
      <p:sp>
        <p:nvSpPr>
          <p:cNvPr id="219142" name="Rectangle 6"/>
          <p:cNvSpPr>
            <a:spLocks noChangeArrowheads="1"/>
          </p:cNvSpPr>
          <p:nvPr/>
        </p:nvSpPr>
        <p:spPr bwMode="auto">
          <a:xfrm>
            <a:off x="7467600" y="4648200"/>
            <a:ext cx="1676400" cy="1371600"/>
          </a:xfrm>
          <a:prstGeom prst="rect">
            <a:avLst/>
          </a:prstGeom>
          <a:solidFill>
            <a:srgbClr val="00FFFF">
              <a:alpha val="66000"/>
            </a:srgbClr>
          </a:solidFill>
          <a:ln w="9525">
            <a:solidFill>
              <a:schemeClr val="tx1"/>
            </a:solidFill>
            <a:miter lim="800000"/>
            <a:headEnd/>
            <a:tailEnd/>
          </a:ln>
          <a:effectLst/>
        </p:spPr>
        <p:txBody>
          <a:bodyPr wrap="none" anchor="ctr"/>
          <a:lstStyle/>
          <a:p>
            <a:r>
              <a:rPr lang="fa-IR" sz="2800" b="1">
                <a:solidFill>
                  <a:srgbClr val="000066"/>
                </a:solidFill>
              </a:rPr>
              <a:t>هدف</a:t>
            </a:r>
          </a:p>
          <a:p>
            <a:r>
              <a:rPr lang="fa-IR" sz="2800" b="1">
                <a:solidFill>
                  <a:srgbClr val="000066"/>
                </a:solidFill>
              </a:rPr>
              <a:t> بهداشت </a:t>
            </a:r>
          </a:p>
          <a:p>
            <a:r>
              <a:rPr lang="fa-IR" sz="2800" b="1">
                <a:solidFill>
                  <a:srgbClr val="000066"/>
                </a:solidFill>
              </a:rPr>
              <a:t>حرفه ای</a:t>
            </a:r>
            <a:endParaRPr lang="en-US" sz="2800" b="1">
              <a:solidFill>
                <a:srgbClr val="000066"/>
              </a:solidFill>
            </a:endParaRPr>
          </a:p>
        </p:txBody>
      </p:sp>
      <p:sp>
        <p:nvSpPr>
          <p:cNvPr id="219143" name="Rectangle 7"/>
          <p:cNvSpPr>
            <a:spLocks noChangeArrowheads="1"/>
          </p:cNvSpPr>
          <p:nvPr/>
        </p:nvSpPr>
        <p:spPr bwMode="auto">
          <a:xfrm>
            <a:off x="0" y="4572000"/>
            <a:ext cx="6019800" cy="1371600"/>
          </a:xfrm>
          <a:prstGeom prst="rect">
            <a:avLst/>
          </a:prstGeom>
          <a:solidFill>
            <a:srgbClr val="00FFFF">
              <a:alpha val="66000"/>
            </a:srgbClr>
          </a:solidFill>
          <a:ln w="9525">
            <a:solidFill>
              <a:schemeClr val="tx1"/>
            </a:solidFill>
            <a:miter lim="800000"/>
            <a:headEnd/>
            <a:tailEnd/>
          </a:ln>
          <a:effectLst/>
        </p:spPr>
        <p:txBody>
          <a:bodyPr wrap="none" anchor="ctr"/>
          <a:lstStyle/>
          <a:p>
            <a:pPr algn="r" rtl="1"/>
            <a:r>
              <a:rPr lang="fa-IR" sz="2800" b="1" dirty="0">
                <a:solidFill>
                  <a:srgbClr val="000066"/>
                </a:solidFill>
              </a:rPr>
              <a:t>تأمين، حفظ و ارتقاء سطح سلامت </a:t>
            </a:r>
          </a:p>
          <a:p>
            <a:pPr algn="r" rtl="1"/>
            <a:r>
              <a:rPr lang="fa-IR" sz="2800" b="1" dirty="0">
                <a:solidFill>
                  <a:srgbClr val="000066"/>
                </a:solidFill>
              </a:rPr>
              <a:t>کارگران در محيط های کار مي باشد</a:t>
            </a:r>
            <a:endParaRPr lang="en-US" sz="2800" b="1" dirty="0">
              <a:solidFill>
                <a:srgbClr val="000066"/>
              </a:solidFill>
            </a:endParaRPr>
          </a:p>
        </p:txBody>
      </p:sp>
      <p:sp>
        <p:nvSpPr>
          <p:cNvPr id="219144" name="Line 8"/>
          <p:cNvSpPr>
            <a:spLocks noChangeShapeType="1"/>
          </p:cNvSpPr>
          <p:nvPr/>
        </p:nvSpPr>
        <p:spPr bwMode="auto">
          <a:xfrm flipH="1" flipV="1">
            <a:off x="5943600" y="5181600"/>
            <a:ext cx="1447800" cy="0"/>
          </a:xfrm>
          <a:prstGeom prst="line">
            <a:avLst/>
          </a:prstGeom>
          <a:noFill/>
          <a:ln w="155575">
            <a:solidFill>
              <a:srgbClr val="FF00FF"/>
            </a:solidFill>
            <a:round/>
            <a:headEnd/>
            <a:tailEnd type="triangle" w="med" len="med"/>
          </a:ln>
          <a:effectLst/>
        </p:spPr>
        <p:txBody>
          <a:bodyPr/>
          <a:lstStyle/>
          <a:p>
            <a:endParaRPr lang="en-US"/>
          </a:p>
        </p:txBody>
      </p:sp>
    </p:spTree>
  </p:cSld>
  <p:clrMapOvr>
    <a:masterClrMapping/>
  </p:clrMapOvr>
  <p:transition>
    <p:wheel spokes="3"/>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10" fill="hold" grpId="0" nodeType="clickEffect">
                                  <p:stCondLst>
                                    <p:cond delay="0"/>
                                  </p:stCondLst>
                                  <p:childTnLst>
                                    <p:set>
                                      <p:cBhvr>
                                        <p:cTn id="6" dur="1" fill="hold">
                                          <p:stCondLst>
                                            <p:cond delay="0"/>
                                          </p:stCondLst>
                                        </p:cTn>
                                        <p:tgtEl>
                                          <p:spTgt spid="219139"/>
                                        </p:tgtEl>
                                        <p:attrNameLst>
                                          <p:attrName>style.visibility</p:attrName>
                                        </p:attrNameLst>
                                      </p:cBhvr>
                                      <p:to>
                                        <p:strVal val="visible"/>
                                      </p:to>
                                    </p:set>
                                    <p:anim calcmode="lin" valueType="num">
                                      <p:cBhvr>
                                        <p:cTn id="7" dur="500" fill="hold"/>
                                        <p:tgtEl>
                                          <p:spTgt spid="219139"/>
                                        </p:tgtEl>
                                        <p:attrNameLst>
                                          <p:attrName>ppt_w</p:attrName>
                                        </p:attrNameLst>
                                      </p:cBhvr>
                                      <p:tavLst>
                                        <p:tav tm="0">
                                          <p:val>
                                            <p:fltVal val="0"/>
                                          </p:val>
                                        </p:tav>
                                        <p:tav tm="100000">
                                          <p:val>
                                            <p:strVal val="#ppt_w"/>
                                          </p:val>
                                        </p:tav>
                                      </p:tavLst>
                                    </p:anim>
                                    <p:anim calcmode="lin" valueType="num">
                                      <p:cBhvr>
                                        <p:cTn id="8" dur="500" fill="hold"/>
                                        <p:tgtEl>
                                          <p:spTgt spid="219139"/>
                                        </p:tgtEl>
                                        <p:attrNameLst>
                                          <p:attrName>ppt_h</p:attrName>
                                        </p:attrNameLst>
                                      </p:cBhvr>
                                      <p:tavLst>
                                        <p:tav tm="0">
                                          <p:val>
                                            <p:strVal val="#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43" presetClass="entr" presetSubtype="0" fill="hold" grpId="0" nodeType="clickEffect">
                                  <p:stCondLst>
                                    <p:cond delay="0"/>
                                  </p:stCondLst>
                                  <p:childTnLst>
                                    <p:set>
                                      <p:cBhvr>
                                        <p:cTn id="12" dur="1" fill="hold">
                                          <p:stCondLst>
                                            <p:cond delay="0"/>
                                          </p:stCondLst>
                                        </p:cTn>
                                        <p:tgtEl>
                                          <p:spTgt spid="219140"/>
                                        </p:tgtEl>
                                        <p:attrNameLst>
                                          <p:attrName>style.visibility</p:attrName>
                                        </p:attrNameLst>
                                      </p:cBhvr>
                                      <p:to>
                                        <p:strVal val="visible"/>
                                      </p:to>
                                    </p:set>
                                    <p:animEffect transition="in" filter="fade">
                                      <p:cBhvr>
                                        <p:cTn id="13" dur="100"/>
                                        <p:tgtEl>
                                          <p:spTgt spid="219140"/>
                                        </p:tgtEl>
                                      </p:cBhvr>
                                    </p:animEffect>
                                    <p:anim calcmode="lin" valueType="num">
                                      <p:cBhvr>
                                        <p:cTn id="14" dur="400" fill="hold"/>
                                        <p:tgtEl>
                                          <p:spTgt spid="219140"/>
                                        </p:tgtEl>
                                        <p:attrNameLst>
                                          <p:attrName>ppt_x</p:attrName>
                                        </p:attrNameLst>
                                      </p:cBhvr>
                                      <p:tavLst>
                                        <p:tav tm="0">
                                          <p:val>
                                            <p:strVal val="#ppt_x"/>
                                          </p:val>
                                        </p:tav>
                                        <p:tav tm="100000">
                                          <p:val>
                                            <p:strVal val="#ppt_x"/>
                                          </p:val>
                                        </p:tav>
                                      </p:tavLst>
                                    </p:anim>
                                    <p:anim calcmode="lin" valueType="num">
                                      <p:cBhvr>
                                        <p:cTn id="15" dur="400" fill="hold"/>
                                        <p:tgtEl>
                                          <p:spTgt spid="219140"/>
                                        </p:tgtEl>
                                        <p:attrNameLst>
                                          <p:attrName>ppt_y</p:attrName>
                                        </p:attrNameLst>
                                      </p:cBhvr>
                                      <p:tavLst>
                                        <p:tav tm="0">
                                          <p:val>
                                            <p:strVal val="#ppt_y+0.31"/>
                                          </p:val>
                                        </p:tav>
                                        <p:tav tm="100000">
                                          <p:val>
                                            <p:strVal val="#ppt_y+0.31"/>
                                          </p:val>
                                        </p:tav>
                                      </p:tavLst>
                                    </p:anim>
                                    <p:anim calcmode="lin" valueType="num">
                                      <p:cBhvr>
                                        <p:cTn id="16" dur="600" decel="50000" fill="hold">
                                          <p:stCondLst>
                                            <p:cond delay="400"/>
                                          </p:stCondLst>
                                        </p:cTn>
                                        <p:tgtEl>
                                          <p:spTgt spid="219140"/>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7" dur="600" decel="50000" fill="hold">
                                          <p:stCondLst>
                                            <p:cond delay="400"/>
                                          </p:stCondLst>
                                        </p:cTn>
                                        <p:tgtEl>
                                          <p:spTgt spid="219140"/>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31" presetClass="entr" presetSubtype="0" fill="hold" grpId="0" nodeType="clickEffect">
                                  <p:stCondLst>
                                    <p:cond delay="0"/>
                                  </p:stCondLst>
                                  <p:iterate type="lt">
                                    <p:tmPct val="5000"/>
                                  </p:iterate>
                                  <p:childTnLst>
                                    <p:set>
                                      <p:cBhvr>
                                        <p:cTn id="21" dur="1" fill="hold">
                                          <p:stCondLst>
                                            <p:cond delay="0"/>
                                          </p:stCondLst>
                                        </p:cTn>
                                        <p:tgtEl>
                                          <p:spTgt spid="219142"/>
                                        </p:tgtEl>
                                        <p:attrNameLst>
                                          <p:attrName>style.visibility</p:attrName>
                                        </p:attrNameLst>
                                      </p:cBhvr>
                                      <p:to>
                                        <p:strVal val="visible"/>
                                      </p:to>
                                    </p:set>
                                    <p:anim calcmode="lin" valueType="num">
                                      <p:cBhvr>
                                        <p:cTn id="22" dur="1000" fill="hold"/>
                                        <p:tgtEl>
                                          <p:spTgt spid="219142"/>
                                        </p:tgtEl>
                                        <p:attrNameLst>
                                          <p:attrName>ppt_w</p:attrName>
                                        </p:attrNameLst>
                                      </p:cBhvr>
                                      <p:tavLst>
                                        <p:tav tm="0">
                                          <p:val>
                                            <p:fltVal val="0"/>
                                          </p:val>
                                        </p:tav>
                                        <p:tav tm="100000">
                                          <p:val>
                                            <p:strVal val="#ppt_w"/>
                                          </p:val>
                                        </p:tav>
                                      </p:tavLst>
                                    </p:anim>
                                    <p:anim calcmode="lin" valueType="num">
                                      <p:cBhvr>
                                        <p:cTn id="23" dur="1000" fill="hold"/>
                                        <p:tgtEl>
                                          <p:spTgt spid="219142"/>
                                        </p:tgtEl>
                                        <p:attrNameLst>
                                          <p:attrName>ppt_h</p:attrName>
                                        </p:attrNameLst>
                                      </p:cBhvr>
                                      <p:tavLst>
                                        <p:tav tm="0">
                                          <p:val>
                                            <p:fltVal val="0"/>
                                          </p:val>
                                        </p:tav>
                                        <p:tav tm="100000">
                                          <p:val>
                                            <p:strVal val="#ppt_h"/>
                                          </p:val>
                                        </p:tav>
                                      </p:tavLst>
                                    </p:anim>
                                    <p:anim calcmode="lin" valueType="num">
                                      <p:cBhvr>
                                        <p:cTn id="24" dur="1000" fill="hold"/>
                                        <p:tgtEl>
                                          <p:spTgt spid="219142"/>
                                        </p:tgtEl>
                                        <p:attrNameLst>
                                          <p:attrName>style.rotation</p:attrName>
                                        </p:attrNameLst>
                                      </p:cBhvr>
                                      <p:tavLst>
                                        <p:tav tm="0">
                                          <p:val>
                                            <p:fltVal val="90"/>
                                          </p:val>
                                        </p:tav>
                                        <p:tav tm="100000">
                                          <p:val>
                                            <p:fltVal val="0"/>
                                          </p:val>
                                        </p:tav>
                                      </p:tavLst>
                                    </p:anim>
                                    <p:animEffect transition="in" filter="fade">
                                      <p:cBhvr>
                                        <p:cTn id="25" dur="1000"/>
                                        <p:tgtEl>
                                          <p:spTgt spid="219142"/>
                                        </p:tgtEl>
                                      </p:cBhvr>
                                    </p:animEffect>
                                  </p:childTnLst>
                                </p:cTn>
                              </p:par>
                            </p:childTnLst>
                          </p:cTn>
                        </p:par>
                      </p:childTnLst>
                    </p:cTn>
                  </p:par>
                  <p:par>
                    <p:cTn id="26" fill="hold">
                      <p:stCondLst>
                        <p:cond delay="indefinite"/>
                      </p:stCondLst>
                      <p:childTnLst>
                        <p:par>
                          <p:cTn id="27" fill="hold">
                            <p:stCondLst>
                              <p:cond delay="0"/>
                            </p:stCondLst>
                            <p:childTnLst>
                              <p:par>
                                <p:cTn id="28" presetID="31" presetClass="entr" presetSubtype="0" fill="hold" grpId="0" nodeType="clickEffect">
                                  <p:stCondLst>
                                    <p:cond delay="0"/>
                                  </p:stCondLst>
                                  <p:iterate type="lt">
                                    <p:tmPct val="5000"/>
                                  </p:iterate>
                                  <p:childTnLst>
                                    <p:set>
                                      <p:cBhvr>
                                        <p:cTn id="29" dur="1" fill="hold">
                                          <p:stCondLst>
                                            <p:cond delay="0"/>
                                          </p:stCondLst>
                                        </p:cTn>
                                        <p:tgtEl>
                                          <p:spTgt spid="219143"/>
                                        </p:tgtEl>
                                        <p:attrNameLst>
                                          <p:attrName>style.visibility</p:attrName>
                                        </p:attrNameLst>
                                      </p:cBhvr>
                                      <p:to>
                                        <p:strVal val="visible"/>
                                      </p:to>
                                    </p:set>
                                    <p:anim calcmode="lin" valueType="num">
                                      <p:cBhvr>
                                        <p:cTn id="30" dur="1000" fill="hold"/>
                                        <p:tgtEl>
                                          <p:spTgt spid="219143"/>
                                        </p:tgtEl>
                                        <p:attrNameLst>
                                          <p:attrName>ppt_w</p:attrName>
                                        </p:attrNameLst>
                                      </p:cBhvr>
                                      <p:tavLst>
                                        <p:tav tm="0">
                                          <p:val>
                                            <p:fltVal val="0"/>
                                          </p:val>
                                        </p:tav>
                                        <p:tav tm="100000">
                                          <p:val>
                                            <p:strVal val="#ppt_w"/>
                                          </p:val>
                                        </p:tav>
                                      </p:tavLst>
                                    </p:anim>
                                    <p:anim calcmode="lin" valueType="num">
                                      <p:cBhvr>
                                        <p:cTn id="31" dur="1000" fill="hold"/>
                                        <p:tgtEl>
                                          <p:spTgt spid="219143"/>
                                        </p:tgtEl>
                                        <p:attrNameLst>
                                          <p:attrName>ppt_h</p:attrName>
                                        </p:attrNameLst>
                                      </p:cBhvr>
                                      <p:tavLst>
                                        <p:tav tm="0">
                                          <p:val>
                                            <p:fltVal val="0"/>
                                          </p:val>
                                        </p:tav>
                                        <p:tav tm="100000">
                                          <p:val>
                                            <p:strVal val="#ppt_h"/>
                                          </p:val>
                                        </p:tav>
                                      </p:tavLst>
                                    </p:anim>
                                    <p:anim calcmode="lin" valueType="num">
                                      <p:cBhvr>
                                        <p:cTn id="32" dur="1000" fill="hold"/>
                                        <p:tgtEl>
                                          <p:spTgt spid="219143"/>
                                        </p:tgtEl>
                                        <p:attrNameLst>
                                          <p:attrName>style.rotation</p:attrName>
                                        </p:attrNameLst>
                                      </p:cBhvr>
                                      <p:tavLst>
                                        <p:tav tm="0">
                                          <p:val>
                                            <p:fltVal val="90"/>
                                          </p:val>
                                        </p:tav>
                                        <p:tav tm="100000">
                                          <p:val>
                                            <p:fltVal val="0"/>
                                          </p:val>
                                        </p:tav>
                                      </p:tavLst>
                                    </p:anim>
                                    <p:animEffect transition="in" filter="fade">
                                      <p:cBhvr>
                                        <p:cTn id="33" dur="1000"/>
                                        <p:tgtEl>
                                          <p:spTgt spid="2191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9139" grpId="0" animBg="1"/>
      <p:bldP spid="219140" grpId="0" animBg="1"/>
      <p:bldP spid="219142" grpId="0" animBg="1"/>
      <p:bldP spid="21914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Oval 2"/>
          <p:cNvSpPr>
            <a:spLocks noChangeArrowheads="1"/>
          </p:cNvSpPr>
          <p:nvPr/>
        </p:nvSpPr>
        <p:spPr bwMode="auto">
          <a:xfrm>
            <a:off x="381000" y="0"/>
            <a:ext cx="8305800" cy="1295400"/>
          </a:xfrm>
          <a:prstGeom prst="ellipse">
            <a:avLst/>
          </a:prstGeom>
          <a:solidFill>
            <a:srgbClr val="00FFFF">
              <a:alpha val="65881"/>
            </a:srgbClr>
          </a:solidFill>
          <a:ln w="9525">
            <a:solidFill>
              <a:schemeClr val="tx1"/>
            </a:solidFill>
            <a:round/>
            <a:headEnd/>
            <a:tailEnd/>
          </a:ln>
        </p:spPr>
        <p:txBody>
          <a:bodyPr wrap="none" anchor="ctr"/>
          <a:lstStyle/>
          <a:p>
            <a:pPr algn="ctr">
              <a:buFont typeface="Wingdings" pitchFamily="2" charset="2"/>
              <a:buNone/>
            </a:pPr>
            <a:r>
              <a:rPr lang="fa-IR" altLang="fa-IR" sz="2400" b="1" dirty="0">
                <a:solidFill>
                  <a:srgbClr val="002060"/>
                </a:solidFill>
              </a:rPr>
              <a:t>کمیته مشترک سازمان بهداشت جهانی و سازمان</a:t>
            </a:r>
          </a:p>
          <a:p>
            <a:pPr algn="ctr">
              <a:buFont typeface="Wingdings" pitchFamily="2" charset="2"/>
              <a:buNone/>
            </a:pPr>
            <a:r>
              <a:rPr lang="fa-IR" altLang="fa-IR" sz="2400" b="1" dirty="0">
                <a:solidFill>
                  <a:srgbClr val="002060"/>
                </a:solidFill>
              </a:rPr>
              <a:t> بین المللی کار هدف بهداشت حرفه ای را چنین ترسیم نمود</a:t>
            </a:r>
            <a:endParaRPr lang="en-US" altLang="fa-IR" sz="2400" b="1" dirty="0">
              <a:solidFill>
                <a:srgbClr val="002060"/>
              </a:solidFill>
            </a:endParaRPr>
          </a:p>
        </p:txBody>
      </p:sp>
      <p:sp>
        <p:nvSpPr>
          <p:cNvPr id="106499" name="Oval 3"/>
          <p:cNvSpPr>
            <a:spLocks noChangeArrowheads="1"/>
          </p:cNvSpPr>
          <p:nvPr/>
        </p:nvSpPr>
        <p:spPr bwMode="auto">
          <a:xfrm>
            <a:off x="5929313" y="1928813"/>
            <a:ext cx="3214687" cy="3376612"/>
          </a:xfrm>
          <a:prstGeom prst="ellipse">
            <a:avLst/>
          </a:prstGeom>
          <a:solidFill>
            <a:srgbClr val="00FFFF">
              <a:alpha val="65881"/>
            </a:srgbClr>
          </a:solidFill>
          <a:ln w="9525">
            <a:solidFill>
              <a:schemeClr val="tx1"/>
            </a:solidFill>
            <a:round/>
            <a:headEnd/>
            <a:tailEnd/>
          </a:ln>
        </p:spPr>
        <p:txBody>
          <a:bodyPr wrap="none" anchor="ctr"/>
          <a:lstStyle/>
          <a:p>
            <a:pPr algn="ctr">
              <a:buFont typeface="Wingdings" pitchFamily="2" charset="2"/>
              <a:buNone/>
            </a:pPr>
            <a:r>
              <a:rPr lang="fa-IR" altLang="fa-IR" sz="2800" b="1" dirty="0">
                <a:solidFill>
                  <a:srgbClr val="002060"/>
                </a:solidFill>
              </a:rPr>
              <a:t>تأمین</a:t>
            </a:r>
          </a:p>
          <a:p>
            <a:pPr algn="ctr">
              <a:buFont typeface="Wingdings" pitchFamily="2" charset="2"/>
              <a:buNone/>
            </a:pPr>
            <a:r>
              <a:rPr lang="fa-IR" altLang="fa-IR" sz="2800" b="1" dirty="0">
                <a:solidFill>
                  <a:srgbClr val="002060"/>
                </a:solidFill>
              </a:rPr>
              <a:t> عالی ترین </a:t>
            </a:r>
          </a:p>
          <a:p>
            <a:pPr algn="ctr">
              <a:buFont typeface="Wingdings" pitchFamily="2" charset="2"/>
              <a:buNone/>
            </a:pPr>
            <a:r>
              <a:rPr lang="fa-IR" altLang="fa-IR" sz="2800" b="1" dirty="0">
                <a:solidFill>
                  <a:srgbClr val="002060"/>
                </a:solidFill>
              </a:rPr>
              <a:t>درجه وضع جسمی</a:t>
            </a:r>
          </a:p>
          <a:p>
            <a:pPr algn="ctr">
              <a:buFont typeface="Wingdings" pitchFamily="2" charset="2"/>
              <a:buNone/>
            </a:pPr>
            <a:r>
              <a:rPr lang="fa-IR" altLang="fa-IR" sz="2800" b="1" dirty="0">
                <a:solidFill>
                  <a:srgbClr val="002060"/>
                </a:solidFill>
              </a:rPr>
              <a:t> روانی و اجتماعی</a:t>
            </a:r>
          </a:p>
          <a:p>
            <a:pPr algn="ctr">
              <a:buFont typeface="Wingdings" pitchFamily="2" charset="2"/>
              <a:buNone/>
            </a:pPr>
            <a:r>
              <a:rPr lang="fa-IR" altLang="fa-IR" sz="2800" b="1" dirty="0">
                <a:solidFill>
                  <a:srgbClr val="002060"/>
                </a:solidFill>
              </a:rPr>
              <a:t> کارکنان همه مشاغل</a:t>
            </a:r>
          </a:p>
          <a:p>
            <a:pPr>
              <a:buFont typeface="Wingdings" pitchFamily="2" charset="2"/>
              <a:buNone/>
            </a:pPr>
            <a:r>
              <a:rPr lang="fa-IR" altLang="fa-IR" dirty="0"/>
              <a:t/>
            </a:r>
            <a:br>
              <a:rPr lang="fa-IR" altLang="fa-IR" dirty="0"/>
            </a:br>
            <a:endParaRPr lang="en-US" altLang="fa-IR" dirty="0"/>
          </a:p>
        </p:txBody>
      </p:sp>
      <p:sp>
        <p:nvSpPr>
          <p:cNvPr id="106500" name="Oval 4"/>
          <p:cNvSpPr>
            <a:spLocks noChangeArrowheads="1"/>
          </p:cNvSpPr>
          <p:nvPr/>
        </p:nvSpPr>
        <p:spPr bwMode="auto">
          <a:xfrm>
            <a:off x="3571875" y="3857625"/>
            <a:ext cx="2590800" cy="2514600"/>
          </a:xfrm>
          <a:prstGeom prst="ellipse">
            <a:avLst/>
          </a:prstGeom>
          <a:solidFill>
            <a:srgbClr val="00FFFF">
              <a:alpha val="65881"/>
            </a:srgbClr>
          </a:solidFill>
          <a:ln w="9525">
            <a:solidFill>
              <a:schemeClr val="tx1"/>
            </a:solidFill>
            <a:round/>
            <a:headEnd/>
            <a:tailEnd/>
          </a:ln>
        </p:spPr>
        <p:txBody>
          <a:bodyPr wrap="none" anchor="ctr"/>
          <a:lstStyle/>
          <a:p>
            <a:pPr algn="ctr">
              <a:buFont typeface="Wingdings" pitchFamily="2" charset="2"/>
              <a:buNone/>
            </a:pPr>
            <a:r>
              <a:rPr lang="fa-IR" altLang="fa-IR" sz="2400" b="1" dirty="0">
                <a:solidFill>
                  <a:srgbClr val="002060"/>
                </a:solidFill>
              </a:rPr>
              <a:t>جلوگیری از بیماریها </a:t>
            </a:r>
          </a:p>
          <a:p>
            <a:pPr algn="ctr">
              <a:buFont typeface="Wingdings" pitchFamily="2" charset="2"/>
              <a:buNone/>
            </a:pPr>
            <a:r>
              <a:rPr lang="fa-IR" altLang="fa-IR" sz="2400" b="1" dirty="0">
                <a:solidFill>
                  <a:srgbClr val="002060"/>
                </a:solidFill>
              </a:rPr>
              <a:t>و حوادث شغلی</a:t>
            </a:r>
            <a:endParaRPr lang="en-US" altLang="fa-IR" sz="2400" b="1" dirty="0">
              <a:solidFill>
                <a:srgbClr val="002060"/>
              </a:solidFill>
            </a:endParaRPr>
          </a:p>
        </p:txBody>
      </p:sp>
      <p:sp>
        <p:nvSpPr>
          <p:cNvPr id="106501" name="Oval 5"/>
          <p:cNvSpPr>
            <a:spLocks noChangeArrowheads="1"/>
          </p:cNvSpPr>
          <p:nvPr/>
        </p:nvSpPr>
        <p:spPr bwMode="auto">
          <a:xfrm>
            <a:off x="0" y="2362200"/>
            <a:ext cx="3657600" cy="3657600"/>
          </a:xfrm>
          <a:prstGeom prst="ellipse">
            <a:avLst/>
          </a:prstGeom>
          <a:solidFill>
            <a:srgbClr val="00FFFF">
              <a:alpha val="65881"/>
            </a:srgbClr>
          </a:solidFill>
          <a:ln w="9525">
            <a:solidFill>
              <a:schemeClr val="tx1"/>
            </a:solidFill>
            <a:round/>
            <a:headEnd/>
            <a:tailEnd/>
          </a:ln>
        </p:spPr>
        <p:txBody>
          <a:bodyPr wrap="none" anchor="ctr"/>
          <a:lstStyle/>
          <a:p>
            <a:pPr algn="ctr">
              <a:buFont typeface="Wingdings" pitchFamily="2" charset="2"/>
              <a:buNone/>
            </a:pPr>
            <a:r>
              <a:rPr lang="fa-IR" altLang="fa-IR" dirty="0"/>
              <a:t/>
            </a:r>
            <a:br>
              <a:rPr lang="fa-IR" altLang="fa-IR" dirty="0"/>
            </a:br>
            <a:r>
              <a:rPr lang="fa-IR" altLang="fa-IR" sz="2400" b="1" dirty="0">
                <a:solidFill>
                  <a:srgbClr val="002060"/>
                </a:solidFill>
              </a:rPr>
              <a:t>انتخاب کارگر یا کارمند</a:t>
            </a:r>
          </a:p>
          <a:p>
            <a:pPr algn="ctr">
              <a:buFont typeface="Wingdings" pitchFamily="2" charset="2"/>
              <a:buNone/>
            </a:pPr>
            <a:r>
              <a:rPr lang="fa-IR" altLang="fa-IR" sz="2400" b="1" dirty="0">
                <a:solidFill>
                  <a:srgbClr val="002060"/>
                </a:solidFill>
              </a:rPr>
              <a:t> برای شغلی که از</a:t>
            </a:r>
          </a:p>
          <a:p>
            <a:pPr algn="ctr">
              <a:buFont typeface="Wingdings" pitchFamily="2" charset="2"/>
              <a:buNone/>
            </a:pPr>
            <a:r>
              <a:rPr lang="fa-IR" altLang="fa-IR" sz="2400" b="1" dirty="0">
                <a:solidFill>
                  <a:srgbClr val="002060"/>
                </a:solidFill>
              </a:rPr>
              <a:t> لحاظ جسمی و روانی</a:t>
            </a:r>
          </a:p>
          <a:p>
            <a:pPr algn="ctr">
              <a:buFont typeface="Wingdings" pitchFamily="2" charset="2"/>
              <a:buNone/>
            </a:pPr>
            <a:r>
              <a:rPr lang="fa-IR" altLang="fa-IR" sz="2400" b="1" dirty="0">
                <a:solidFill>
                  <a:srgbClr val="002060"/>
                </a:solidFill>
              </a:rPr>
              <a:t> توانایی انجام آنرا دارد</a:t>
            </a:r>
            <a:br>
              <a:rPr lang="fa-IR" altLang="fa-IR" sz="2400" b="1" dirty="0">
                <a:solidFill>
                  <a:srgbClr val="002060"/>
                </a:solidFill>
              </a:rPr>
            </a:br>
            <a:r>
              <a:rPr lang="fa-IR" altLang="fa-IR" sz="2400" b="1" dirty="0">
                <a:solidFill>
                  <a:srgbClr val="002060"/>
                </a:solidFill>
              </a:rPr>
              <a:t>تطبیق کار با انسان و در</a:t>
            </a:r>
          </a:p>
          <a:p>
            <a:pPr algn="ctr">
              <a:buFont typeface="Wingdings" pitchFamily="2" charset="2"/>
              <a:buNone/>
            </a:pPr>
            <a:r>
              <a:rPr lang="fa-IR" altLang="fa-IR" sz="2400" b="1" dirty="0">
                <a:solidFill>
                  <a:srgbClr val="002060"/>
                </a:solidFill>
              </a:rPr>
              <a:t>صورت  عدم امکان</a:t>
            </a:r>
          </a:p>
          <a:p>
            <a:pPr algn="ctr">
              <a:buFont typeface="Wingdings" pitchFamily="2" charset="2"/>
              <a:buNone/>
            </a:pPr>
            <a:r>
              <a:rPr lang="fa-IR" altLang="fa-IR" sz="2400" b="1" dirty="0">
                <a:solidFill>
                  <a:srgbClr val="002060"/>
                </a:solidFill>
              </a:rPr>
              <a:t>تطبیق انسان با کار</a:t>
            </a:r>
            <a:endParaRPr lang="en-US" altLang="fa-IR" sz="2400" b="1" dirty="0">
              <a:solidFill>
                <a:srgbClr val="002060"/>
              </a:solidFill>
            </a:endParaRPr>
          </a:p>
          <a:p>
            <a:endParaRPr lang="en-US" altLang="fa-IR" sz="2400" dirty="0"/>
          </a:p>
        </p:txBody>
      </p:sp>
      <p:sp>
        <p:nvSpPr>
          <p:cNvPr id="106502" name="AutoShape 6"/>
          <p:cNvSpPr>
            <a:spLocks noChangeArrowheads="1"/>
          </p:cNvSpPr>
          <p:nvPr/>
        </p:nvSpPr>
        <p:spPr bwMode="auto">
          <a:xfrm>
            <a:off x="4343400" y="1447800"/>
            <a:ext cx="533400" cy="1905000"/>
          </a:xfrm>
          <a:prstGeom prst="downArrow">
            <a:avLst>
              <a:gd name="adj1" fmla="val 50000"/>
              <a:gd name="adj2" fmla="val 89286"/>
            </a:avLst>
          </a:prstGeom>
          <a:solidFill>
            <a:srgbClr val="00FFFF">
              <a:alpha val="65881"/>
            </a:srgbClr>
          </a:solidFill>
          <a:ln w="9525">
            <a:solidFill>
              <a:schemeClr val="tx1"/>
            </a:solidFill>
            <a:miter lim="800000"/>
            <a:headEnd/>
            <a:tailEnd/>
          </a:ln>
        </p:spPr>
        <p:txBody>
          <a:bodyPr vert="eaVert" wrap="none" anchor="ctr"/>
          <a:lstStyle/>
          <a:p>
            <a:endParaRPr lang="fa-IR" altLang="fa-IR"/>
          </a:p>
        </p:txBody>
      </p:sp>
      <p:sp>
        <p:nvSpPr>
          <p:cNvPr id="106503" name="Line 7"/>
          <p:cNvSpPr>
            <a:spLocks noChangeShapeType="1"/>
          </p:cNvSpPr>
          <p:nvPr/>
        </p:nvSpPr>
        <p:spPr bwMode="auto">
          <a:xfrm>
            <a:off x="4572000" y="1447800"/>
            <a:ext cx="2209800" cy="838200"/>
          </a:xfrm>
          <a:prstGeom prst="line">
            <a:avLst/>
          </a:prstGeom>
          <a:noFill/>
          <a:ln w="130175">
            <a:solidFill>
              <a:srgbClr val="00FFFF"/>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06504" name="Line 8"/>
          <p:cNvSpPr>
            <a:spLocks noChangeShapeType="1"/>
          </p:cNvSpPr>
          <p:nvPr/>
        </p:nvSpPr>
        <p:spPr bwMode="auto">
          <a:xfrm flipH="1">
            <a:off x="2743200" y="1447800"/>
            <a:ext cx="1752600" cy="838200"/>
          </a:xfrm>
          <a:prstGeom prst="line">
            <a:avLst/>
          </a:prstGeom>
          <a:noFill/>
          <a:ln w="165100">
            <a:solidFill>
              <a:srgbClr val="00FFFF"/>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Tree>
    <p:extLst>
      <p:ext uri="{BB962C8B-B14F-4D97-AF65-F5344CB8AC3E}">
        <p14:creationId xmlns:p14="http://schemas.microsoft.com/office/powerpoint/2010/main" val="104241972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06498"/>
                                        </p:tgtEl>
                                        <p:attrNameLst>
                                          <p:attrName>style.visibility</p:attrName>
                                        </p:attrNameLst>
                                      </p:cBhvr>
                                      <p:to>
                                        <p:strVal val="visible"/>
                                      </p:to>
                                    </p:set>
                                    <p:animEffect transition="in" filter="blinds(horizontal)">
                                      <p:cBhvr>
                                        <p:cTn id="7" dur="3000"/>
                                        <p:tgtEl>
                                          <p:spTgt spid="10649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06503"/>
                                        </p:tgtEl>
                                        <p:attrNameLst>
                                          <p:attrName>style.visibility</p:attrName>
                                        </p:attrNameLst>
                                      </p:cBhvr>
                                      <p:to>
                                        <p:strVal val="visible"/>
                                      </p:to>
                                    </p:set>
                                    <p:animEffect transition="in" filter="blinds(horizontal)">
                                      <p:cBhvr>
                                        <p:cTn id="12" dur="500"/>
                                        <p:tgtEl>
                                          <p:spTgt spid="106503"/>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7" presetClass="entr" presetSubtype="10" fill="hold" grpId="0" nodeType="clickEffect">
                                  <p:stCondLst>
                                    <p:cond delay="0"/>
                                  </p:stCondLst>
                                  <p:childTnLst>
                                    <p:set>
                                      <p:cBhvr>
                                        <p:cTn id="16" dur="1" fill="hold">
                                          <p:stCondLst>
                                            <p:cond delay="0"/>
                                          </p:stCondLst>
                                        </p:cTn>
                                        <p:tgtEl>
                                          <p:spTgt spid="106499"/>
                                        </p:tgtEl>
                                        <p:attrNameLst>
                                          <p:attrName>style.visibility</p:attrName>
                                        </p:attrNameLst>
                                      </p:cBhvr>
                                      <p:to>
                                        <p:strVal val="visible"/>
                                      </p:to>
                                    </p:set>
                                    <p:anim calcmode="lin" valueType="num">
                                      <p:cBhvr>
                                        <p:cTn id="17" dur="500" fill="hold"/>
                                        <p:tgtEl>
                                          <p:spTgt spid="106499"/>
                                        </p:tgtEl>
                                        <p:attrNameLst>
                                          <p:attrName>ppt_w</p:attrName>
                                        </p:attrNameLst>
                                      </p:cBhvr>
                                      <p:tavLst>
                                        <p:tav tm="0">
                                          <p:val>
                                            <p:fltVal val="0"/>
                                          </p:val>
                                        </p:tav>
                                        <p:tav tm="100000">
                                          <p:val>
                                            <p:strVal val="#ppt_w"/>
                                          </p:val>
                                        </p:tav>
                                      </p:tavLst>
                                    </p:anim>
                                    <p:anim calcmode="lin" valueType="num">
                                      <p:cBhvr>
                                        <p:cTn id="18" dur="500" fill="hold"/>
                                        <p:tgtEl>
                                          <p:spTgt spid="106499"/>
                                        </p:tgtEl>
                                        <p:attrNameLst>
                                          <p:attrName>ppt_h</p:attrName>
                                        </p:attrNameLst>
                                      </p:cBhvr>
                                      <p:tavLst>
                                        <p:tav tm="0">
                                          <p:val>
                                            <p:strVal val="#ppt_h"/>
                                          </p:val>
                                        </p:tav>
                                        <p:tav tm="100000">
                                          <p:val>
                                            <p:strVal val="#ppt_h"/>
                                          </p:val>
                                        </p:tav>
                                      </p:tavLst>
                                    </p:anim>
                                  </p:childTnLst>
                                </p:cTn>
                              </p:par>
                            </p:childTnLst>
                          </p:cTn>
                        </p:par>
                      </p:childTnLst>
                    </p:cTn>
                  </p:par>
                  <p:par>
                    <p:cTn id="19" fill="hold" nodeType="clickPar">
                      <p:stCondLst>
                        <p:cond delay="indefinite"/>
                      </p:stCondLst>
                      <p:childTnLst>
                        <p:par>
                          <p:cTn id="20" fill="hold" nodeType="withGroup">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106502"/>
                                        </p:tgtEl>
                                        <p:attrNameLst>
                                          <p:attrName>style.visibility</p:attrName>
                                        </p:attrNameLst>
                                      </p:cBhvr>
                                      <p:to>
                                        <p:strVal val="visible"/>
                                      </p:to>
                                    </p:set>
                                    <p:anim calcmode="lin" valueType="num">
                                      <p:cBhvr additive="base">
                                        <p:cTn id="23" dur="500" fill="hold"/>
                                        <p:tgtEl>
                                          <p:spTgt spid="106502"/>
                                        </p:tgtEl>
                                        <p:attrNameLst>
                                          <p:attrName>ppt_x</p:attrName>
                                        </p:attrNameLst>
                                      </p:cBhvr>
                                      <p:tavLst>
                                        <p:tav tm="0">
                                          <p:val>
                                            <p:strVal val="#ppt_x"/>
                                          </p:val>
                                        </p:tav>
                                        <p:tav tm="100000">
                                          <p:val>
                                            <p:strVal val="#ppt_x"/>
                                          </p:val>
                                        </p:tav>
                                      </p:tavLst>
                                    </p:anim>
                                    <p:anim calcmode="lin" valueType="num">
                                      <p:cBhvr additive="base">
                                        <p:cTn id="24" dur="500" fill="hold"/>
                                        <p:tgtEl>
                                          <p:spTgt spid="106502"/>
                                        </p:tgtEl>
                                        <p:attrNameLst>
                                          <p:attrName>ppt_y</p:attrName>
                                        </p:attrNameLst>
                                      </p:cBhvr>
                                      <p:tavLst>
                                        <p:tav tm="0">
                                          <p:val>
                                            <p:strVal val="1+#ppt_h/2"/>
                                          </p:val>
                                        </p:tav>
                                        <p:tav tm="100000">
                                          <p:val>
                                            <p:strVal val="#ppt_y"/>
                                          </p:val>
                                        </p:tav>
                                      </p:tavLst>
                                    </p:anim>
                                  </p:childTnLst>
                                </p:cTn>
                              </p:par>
                            </p:childTnLst>
                          </p:cTn>
                        </p:par>
                      </p:childTnLst>
                    </p:cTn>
                  </p:par>
                  <p:par>
                    <p:cTn id="25" fill="hold" nodeType="clickPar">
                      <p:stCondLst>
                        <p:cond delay="indefinite"/>
                      </p:stCondLst>
                      <p:childTnLst>
                        <p:par>
                          <p:cTn id="26" fill="hold" nodeType="withGroup">
                            <p:stCondLst>
                              <p:cond delay="0"/>
                            </p:stCondLst>
                            <p:childTnLst>
                              <p:par>
                                <p:cTn id="27" presetID="48" presetClass="entr" presetSubtype="0" accel="50000" fill="hold" grpId="0" nodeType="clickEffect">
                                  <p:stCondLst>
                                    <p:cond delay="0"/>
                                  </p:stCondLst>
                                  <p:childTnLst>
                                    <p:set>
                                      <p:cBhvr>
                                        <p:cTn id="28" dur="1" fill="hold">
                                          <p:stCondLst>
                                            <p:cond delay="0"/>
                                          </p:stCondLst>
                                        </p:cTn>
                                        <p:tgtEl>
                                          <p:spTgt spid="106500"/>
                                        </p:tgtEl>
                                        <p:attrNameLst>
                                          <p:attrName>style.visibility</p:attrName>
                                        </p:attrNameLst>
                                      </p:cBhvr>
                                      <p:to>
                                        <p:strVal val="visible"/>
                                      </p:to>
                                    </p:set>
                                    <p:anim calcmode="lin" valueType="num">
                                      <p:cBhvr>
                                        <p:cTn id="29" dur="1000" fill="hold"/>
                                        <p:tgtEl>
                                          <p:spTgt spid="106500"/>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30" dur="1000" fill="hold"/>
                                        <p:tgtEl>
                                          <p:spTgt spid="106500"/>
                                        </p:tgtEl>
                                        <p:attrNameLst>
                                          <p:attrName>ppt_x</p:attrName>
                                        </p:attrNameLst>
                                      </p:cBhvr>
                                      <p:tavLst>
                                        <p:tav tm="0">
                                          <p:val>
                                            <p:fltVal val="-1"/>
                                          </p:val>
                                        </p:tav>
                                        <p:tav tm="50000">
                                          <p:val>
                                            <p:fltVal val="0.95"/>
                                          </p:val>
                                        </p:tav>
                                        <p:tav tm="100000">
                                          <p:val>
                                            <p:strVal val="#ppt_x"/>
                                          </p:val>
                                        </p:tav>
                                      </p:tavLst>
                                    </p:anim>
                                    <p:anim calcmode="lin" valueType="num">
                                      <p:cBhvr>
                                        <p:cTn id="31" dur="1000" fill="hold"/>
                                        <p:tgtEl>
                                          <p:spTgt spid="106500"/>
                                        </p:tgtEl>
                                        <p:attrNameLst>
                                          <p:attrName>ppt_y</p:attrName>
                                        </p:attrNameLst>
                                      </p:cBhvr>
                                      <p:tavLst>
                                        <p:tav tm="0">
                                          <p:val>
                                            <p:strVal val="#ppt_y"/>
                                          </p:val>
                                        </p:tav>
                                        <p:tav tm="100000">
                                          <p:val>
                                            <p:strVal val="#ppt_y"/>
                                          </p:val>
                                        </p:tav>
                                      </p:tavLst>
                                    </p:anim>
                                    <p:animEffect transition="in" filter="fade">
                                      <p:cBhvr>
                                        <p:cTn id="32" dur="1000"/>
                                        <p:tgtEl>
                                          <p:spTgt spid="106500"/>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39" presetClass="entr" presetSubtype="0" accel="100000" fill="hold" grpId="0" nodeType="clickEffect">
                                  <p:stCondLst>
                                    <p:cond delay="0"/>
                                  </p:stCondLst>
                                  <p:childTnLst>
                                    <p:set>
                                      <p:cBhvr>
                                        <p:cTn id="36" dur="1" fill="hold">
                                          <p:stCondLst>
                                            <p:cond delay="0"/>
                                          </p:stCondLst>
                                        </p:cTn>
                                        <p:tgtEl>
                                          <p:spTgt spid="106504"/>
                                        </p:tgtEl>
                                        <p:attrNameLst>
                                          <p:attrName>style.visibility</p:attrName>
                                        </p:attrNameLst>
                                      </p:cBhvr>
                                      <p:to>
                                        <p:strVal val="visible"/>
                                      </p:to>
                                    </p:set>
                                    <p:anim calcmode="lin" valueType="num">
                                      <p:cBhvr>
                                        <p:cTn id="37" dur="500" fill="hold"/>
                                        <p:tgtEl>
                                          <p:spTgt spid="106504"/>
                                        </p:tgtEl>
                                        <p:attrNameLst>
                                          <p:attrName>ppt_h</p:attrName>
                                        </p:attrNameLst>
                                      </p:cBhvr>
                                      <p:tavLst>
                                        <p:tav tm="0">
                                          <p:val>
                                            <p:strVal val="#ppt_h/20"/>
                                          </p:val>
                                        </p:tav>
                                        <p:tav tm="50000">
                                          <p:val>
                                            <p:strVal val="#ppt_h/20"/>
                                          </p:val>
                                        </p:tav>
                                        <p:tav tm="100000">
                                          <p:val>
                                            <p:strVal val="#ppt_h"/>
                                          </p:val>
                                        </p:tav>
                                      </p:tavLst>
                                    </p:anim>
                                    <p:anim calcmode="lin" valueType="num">
                                      <p:cBhvr>
                                        <p:cTn id="38" dur="500" fill="hold"/>
                                        <p:tgtEl>
                                          <p:spTgt spid="106504"/>
                                        </p:tgtEl>
                                        <p:attrNameLst>
                                          <p:attrName>ppt_w</p:attrName>
                                        </p:attrNameLst>
                                      </p:cBhvr>
                                      <p:tavLst>
                                        <p:tav tm="0">
                                          <p:val>
                                            <p:strVal val="#ppt_w+.3"/>
                                          </p:val>
                                        </p:tav>
                                        <p:tav tm="50000">
                                          <p:val>
                                            <p:strVal val="#ppt_w+.3"/>
                                          </p:val>
                                        </p:tav>
                                        <p:tav tm="100000">
                                          <p:val>
                                            <p:strVal val="#ppt_w"/>
                                          </p:val>
                                        </p:tav>
                                      </p:tavLst>
                                    </p:anim>
                                    <p:anim calcmode="lin" valueType="num">
                                      <p:cBhvr>
                                        <p:cTn id="39" dur="500" fill="hold"/>
                                        <p:tgtEl>
                                          <p:spTgt spid="106504"/>
                                        </p:tgtEl>
                                        <p:attrNameLst>
                                          <p:attrName>ppt_x</p:attrName>
                                        </p:attrNameLst>
                                      </p:cBhvr>
                                      <p:tavLst>
                                        <p:tav tm="0">
                                          <p:val>
                                            <p:strVal val="#ppt_x-.3"/>
                                          </p:val>
                                        </p:tav>
                                        <p:tav tm="50000">
                                          <p:val>
                                            <p:strVal val="#ppt_x"/>
                                          </p:val>
                                        </p:tav>
                                        <p:tav tm="100000">
                                          <p:val>
                                            <p:strVal val="#ppt_x"/>
                                          </p:val>
                                        </p:tav>
                                      </p:tavLst>
                                    </p:anim>
                                    <p:anim calcmode="lin" valueType="num">
                                      <p:cBhvr>
                                        <p:cTn id="40" dur="500" fill="hold"/>
                                        <p:tgtEl>
                                          <p:spTgt spid="106504"/>
                                        </p:tgtEl>
                                        <p:attrNameLst>
                                          <p:attrName>ppt_y</p:attrName>
                                        </p:attrNameLst>
                                      </p:cBhvr>
                                      <p:tavLst>
                                        <p:tav tm="0">
                                          <p:val>
                                            <p:strVal val="#ppt_y"/>
                                          </p:val>
                                        </p:tav>
                                        <p:tav tm="100000">
                                          <p:val>
                                            <p:strVal val="#ppt_y"/>
                                          </p:val>
                                        </p:tav>
                                      </p:tavLst>
                                    </p:anim>
                                  </p:childTnLst>
                                </p:cTn>
                              </p:par>
                            </p:childTnLst>
                          </p:cTn>
                        </p:par>
                      </p:childTnLst>
                    </p:cTn>
                  </p:par>
                  <p:par>
                    <p:cTn id="41" fill="hold" nodeType="clickPar">
                      <p:stCondLst>
                        <p:cond delay="indefinite"/>
                      </p:stCondLst>
                      <p:childTnLst>
                        <p:par>
                          <p:cTn id="42" fill="hold" nodeType="withGroup">
                            <p:stCondLst>
                              <p:cond delay="0"/>
                            </p:stCondLst>
                            <p:childTnLst>
                              <p:par>
                                <p:cTn id="43" presetID="41" presetClass="entr" presetSubtype="0" fill="hold" grpId="0" nodeType="clickEffect">
                                  <p:stCondLst>
                                    <p:cond delay="0"/>
                                  </p:stCondLst>
                                  <p:iterate type="lt">
                                    <p:tmPct val="10000"/>
                                  </p:iterate>
                                  <p:childTnLst>
                                    <p:set>
                                      <p:cBhvr>
                                        <p:cTn id="44" dur="1" fill="hold">
                                          <p:stCondLst>
                                            <p:cond delay="0"/>
                                          </p:stCondLst>
                                        </p:cTn>
                                        <p:tgtEl>
                                          <p:spTgt spid="106501"/>
                                        </p:tgtEl>
                                        <p:attrNameLst>
                                          <p:attrName>style.visibility</p:attrName>
                                        </p:attrNameLst>
                                      </p:cBhvr>
                                      <p:to>
                                        <p:strVal val="visible"/>
                                      </p:to>
                                    </p:set>
                                    <p:anim calcmode="lin" valueType="num">
                                      <p:cBhvr>
                                        <p:cTn id="45" dur="500" fill="hold"/>
                                        <p:tgtEl>
                                          <p:spTgt spid="106501"/>
                                        </p:tgtEl>
                                        <p:attrNameLst>
                                          <p:attrName>ppt_x</p:attrName>
                                        </p:attrNameLst>
                                      </p:cBhvr>
                                      <p:tavLst>
                                        <p:tav tm="0">
                                          <p:val>
                                            <p:strVal val="#ppt_x"/>
                                          </p:val>
                                        </p:tav>
                                        <p:tav tm="50000">
                                          <p:val>
                                            <p:strVal val="#ppt_x+.1"/>
                                          </p:val>
                                        </p:tav>
                                        <p:tav tm="100000">
                                          <p:val>
                                            <p:strVal val="#ppt_x"/>
                                          </p:val>
                                        </p:tav>
                                      </p:tavLst>
                                    </p:anim>
                                    <p:anim calcmode="lin" valueType="num">
                                      <p:cBhvr>
                                        <p:cTn id="46" dur="500" fill="hold"/>
                                        <p:tgtEl>
                                          <p:spTgt spid="106501"/>
                                        </p:tgtEl>
                                        <p:attrNameLst>
                                          <p:attrName>ppt_y</p:attrName>
                                        </p:attrNameLst>
                                      </p:cBhvr>
                                      <p:tavLst>
                                        <p:tav tm="0">
                                          <p:val>
                                            <p:strVal val="#ppt_y"/>
                                          </p:val>
                                        </p:tav>
                                        <p:tav tm="100000">
                                          <p:val>
                                            <p:strVal val="#ppt_y"/>
                                          </p:val>
                                        </p:tav>
                                      </p:tavLst>
                                    </p:anim>
                                    <p:anim calcmode="lin" valueType="num">
                                      <p:cBhvr>
                                        <p:cTn id="47" dur="500" fill="hold"/>
                                        <p:tgtEl>
                                          <p:spTgt spid="106501"/>
                                        </p:tgtEl>
                                        <p:attrNameLst>
                                          <p:attrName>ppt_h</p:attrName>
                                        </p:attrNameLst>
                                      </p:cBhvr>
                                      <p:tavLst>
                                        <p:tav tm="0">
                                          <p:val>
                                            <p:strVal val="#ppt_h/10"/>
                                          </p:val>
                                        </p:tav>
                                        <p:tav tm="50000">
                                          <p:val>
                                            <p:strVal val="#ppt_h+.01"/>
                                          </p:val>
                                        </p:tav>
                                        <p:tav tm="100000">
                                          <p:val>
                                            <p:strVal val="#ppt_h"/>
                                          </p:val>
                                        </p:tav>
                                      </p:tavLst>
                                    </p:anim>
                                    <p:anim calcmode="lin" valueType="num">
                                      <p:cBhvr>
                                        <p:cTn id="48" dur="500" fill="hold"/>
                                        <p:tgtEl>
                                          <p:spTgt spid="106501"/>
                                        </p:tgtEl>
                                        <p:attrNameLst>
                                          <p:attrName>ppt_w</p:attrName>
                                        </p:attrNameLst>
                                      </p:cBhvr>
                                      <p:tavLst>
                                        <p:tav tm="0">
                                          <p:val>
                                            <p:strVal val="#ppt_w/10"/>
                                          </p:val>
                                        </p:tav>
                                        <p:tav tm="50000">
                                          <p:val>
                                            <p:strVal val="#ppt_w+.01"/>
                                          </p:val>
                                        </p:tav>
                                        <p:tav tm="100000">
                                          <p:val>
                                            <p:strVal val="#ppt_w"/>
                                          </p:val>
                                        </p:tav>
                                      </p:tavLst>
                                    </p:anim>
                                    <p:animEffect transition="in" filter="fade">
                                      <p:cBhvr>
                                        <p:cTn id="49" dur="500" tmFilter="0,0; .5, 1; 1, 1"/>
                                        <p:tgtEl>
                                          <p:spTgt spid="10650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6498" grpId="0" animBg="1"/>
      <p:bldP spid="106499" grpId="0" animBg="1"/>
      <p:bldP spid="106500" grpId="0" animBg="1"/>
      <p:bldP spid="106501" grpId="0" animBg="1"/>
      <p:bldP spid="106502" grpId="0" animBg="1"/>
      <p:bldP spid="106503" grpId="0" animBg="1"/>
      <p:bldP spid="10650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AutoShape 2"/>
          <p:cNvSpPr>
            <a:spLocks noChangeArrowheads="1"/>
          </p:cNvSpPr>
          <p:nvPr/>
        </p:nvSpPr>
        <p:spPr bwMode="auto">
          <a:xfrm>
            <a:off x="1905000" y="1295400"/>
            <a:ext cx="5715000" cy="3733800"/>
          </a:xfrm>
          <a:prstGeom prst="triangle">
            <a:avLst>
              <a:gd name="adj" fmla="val 50000"/>
            </a:avLst>
          </a:prstGeom>
          <a:solidFill>
            <a:srgbClr val="99FF66"/>
          </a:solidFill>
          <a:ln w="9525">
            <a:solidFill>
              <a:schemeClr val="tx1"/>
            </a:solidFill>
            <a:miter lim="800000"/>
            <a:headEnd/>
            <a:tailEnd/>
          </a:ln>
        </p:spPr>
        <p:txBody>
          <a:bodyPr wrap="none" anchor="ctr"/>
          <a:lstStyle/>
          <a:p>
            <a:pPr algn="ctr" rtl="0"/>
            <a:r>
              <a:rPr lang="fa-IR" sz="3200" b="1">
                <a:solidFill>
                  <a:srgbClr val="FF00FF"/>
                </a:solidFill>
                <a:latin typeface="Arial Black" pitchFamily="34" charset="0"/>
                <a:cs typeface="B Nazanin" pitchFamily="2" charset="-78"/>
              </a:rPr>
              <a:t>براي تحقق</a:t>
            </a:r>
          </a:p>
          <a:p>
            <a:pPr algn="ctr" rtl="0"/>
            <a:r>
              <a:rPr lang="fa-IR" sz="3200" b="1">
                <a:solidFill>
                  <a:srgbClr val="FF00FF"/>
                </a:solidFill>
              </a:rPr>
              <a:t>اهداف</a:t>
            </a:r>
            <a:r>
              <a:rPr lang="fa-IR" sz="3200" b="1">
                <a:solidFill>
                  <a:srgbClr val="FF00FF"/>
                </a:solidFill>
                <a:latin typeface="Arial Black" pitchFamily="34" charset="0"/>
                <a:cs typeface="B Nazanin" pitchFamily="2" charset="-78"/>
              </a:rPr>
              <a:t> </a:t>
            </a:r>
            <a:r>
              <a:rPr lang="fa-IR" sz="3200" b="1">
                <a:solidFill>
                  <a:srgbClr val="FF00FF"/>
                </a:solidFill>
              </a:rPr>
              <a:t>بهداشت</a:t>
            </a:r>
            <a:endParaRPr lang="fa-IR" sz="3200" b="1">
              <a:solidFill>
                <a:srgbClr val="FF00FF"/>
              </a:solidFill>
              <a:latin typeface="Arial Black" pitchFamily="34" charset="0"/>
              <a:cs typeface="B Nazanin" pitchFamily="2" charset="-78"/>
            </a:endParaRPr>
          </a:p>
          <a:p>
            <a:pPr algn="ctr" rtl="0"/>
            <a:r>
              <a:rPr lang="fa-IR" sz="3200" b="1">
                <a:solidFill>
                  <a:srgbClr val="FF00FF"/>
                </a:solidFill>
                <a:latin typeface="Arial Black" pitchFamily="34" charset="0"/>
                <a:cs typeface="B Nazanin" pitchFamily="2" charset="-78"/>
              </a:rPr>
              <a:t> حرفه ای</a:t>
            </a:r>
            <a:endParaRPr lang="en-US" sz="3200" b="1">
              <a:solidFill>
                <a:srgbClr val="FF00FF"/>
              </a:solidFill>
              <a:latin typeface="Arial Black" pitchFamily="34" charset="0"/>
              <a:cs typeface="B Nazanin" pitchFamily="2" charset="-78"/>
            </a:endParaRPr>
          </a:p>
        </p:txBody>
      </p:sp>
      <p:sp>
        <p:nvSpPr>
          <p:cNvPr id="108547" name="Rectangle 3"/>
          <p:cNvSpPr>
            <a:spLocks noChangeArrowheads="1"/>
          </p:cNvSpPr>
          <p:nvPr/>
        </p:nvSpPr>
        <p:spPr bwMode="auto">
          <a:xfrm>
            <a:off x="1600200" y="5029200"/>
            <a:ext cx="6096000" cy="762000"/>
          </a:xfrm>
          <a:prstGeom prst="rect">
            <a:avLst/>
          </a:prstGeom>
          <a:solidFill>
            <a:srgbClr val="00FFFF"/>
          </a:solidFill>
          <a:ln w="9525">
            <a:solidFill>
              <a:schemeClr val="tx1"/>
            </a:solidFill>
            <a:miter lim="800000"/>
            <a:headEnd/>
            <a:tailEnd/>
          </a:ln>
        </p:spPr>
        <p:txBody>
          <a:bodyPr wrap="none" anchor="ctr"/>
          <a:lstStyle/>
          <a:p>
            <a:pPr algn="ctr" rtl="0"/>
            <a:r>
              <a:rPr lang="fa-IR" sz="3600" b="1">
                <a:solidFill>
                  <a:srgbClr val="FF00FF"/>
                </a:solidFill>
                <a:latin typeface="Arial Black" pitchFamily="34" charset="0"/>
                <a:cs typeface="Nazanin" pitchFamily="2" charset="-78"/>
              </a:rPr>
              <a:t>متخصص بهداشت حرفه ای</a:t>
            </a:r>
            <a:endParaRPr lang="en-US" sz="3600" b="1">
              <a:solidFill>
                <a:srgbClr val="FF00FF"/>
              </a:solidFill>
              <a:latin typeface="Arial Black" pitchFamily="34" charset="0"/>
              <a:cs typeface="Nazanin" pitchFamily="2" charset="-78"/>
            </a:endParaRPr>
          </a:p>
        </p:txBody>
      </p:sp>
      <p:sp>
        <p:nvSpPr>
          <p:cNvPr id="108548" name="Rectangle 4"/>
          <p:cNvSpPr>
            <a:spLocks noChangeArrowheads="1"/>
          </p:cNvSpPr>
          <p:nvPr/>
        </p:nvSpPr>
        <p:spPr bwMode="auto">
          <a:xfrm rot="3312644">
            <a:off x="4321969" y="2383631"/>
            <a:ext cx="4724400" cy="1023938"/>
          </a:xfrm>
          <a:prstGeom prst="rect">
            <a:avLst/>
          </a:prstGeom>
          <a:solidFill>
            <a:srgbClr val="00FFFF"/>
          </a:solidFill>
          <a:ln w="9525">
            <a:solidFill>
              <a:schemeClr val="tx1"/>
            </a:solidFill>
            <a:miter lim="800000"/>
            <a:headEnd/>
            <a:tailEnd/>
          </a:ln>
        </p:spPr>
        <p:txBody>
          <a:bodyPr wrap="none" anchor="ctr"/>
          <a:lstStyle/>
          <a:p>
            <a:pPr algn="ctr" rtl="0"/>
            <a:r>
              <a:rPr lang="fa-IR" sz="3600" b="1" dirty="0">
                <a:solidFill>
                  <a:srgbClr val="FF00FF"/>
                </a:solidFill>
                <a:latin typeface="Arial Black" pitchFamily="34" charset="0"/>
                <a:cs typeface="Nazanin" pitchFamily="2" charset="-78"/>
              </a:rPr>
              <a:t>کارگر</a:t>
            </a:r>
            <a:endParaRPr lang="en-US" sz="3600" b="1" dirty="0">
              <a:solidFill>
                <a:srgbClr val="FF00FF"/>
              </a:solidFill>
              <a:latin typeface="Arial Black" pitchFamily="34" charset="0"/>
              <a:cs typeface="Nazanin" pitchFamily="2" charset="-78"/>
            </a:endParaRPr>
          </a:p>
        </p:txBody>
      </p:sp>
      <p:sp>
        <p:nvSpPr>
          <p:cNvPr id="108549" name="Rectangle 5"/>
          <p:cNvSpPr>
            <a:spLocks noChangeArrowheads="1"/>
          </p:cNvSpPr>
          <p:nvPr/>
        </p:nvSpPr>
        <p:spPr bwMode="auto">
          <a:xfrm rot="-3274825">
            <a:off x="488156" y="2331244"/>
            <a:ext cx="4837113" cy="1089025"/>
          </a:xfrm>
          <a:prstGeom prst="rect">
            <a:avLst/>
          </a:prstGeom>
          <a:solidFill>
            <a:srgbClr val="00FFFF"/>
          </a:solidFill>
          <a:ln w="9525">
            <a:solidFill>
              <a:schemeClr val="tx1"/>
            </a:solidFill>
            <a:miter lim="800000"/>
            <a:headEnd/>
            <a:tailEnd/>
          </a:ln>
        </p:spPr>
        <p:txBody>
          <a:bodyPr wrap="none" anchor="ctr"/>
          <a:lstStyle/>
          <a:p>
            <a:pPr algn="ctr" rtl="0"/>
            <a:r>
              <a:rPr lang="fa-IR" sz="3200" b="1">
                <a:solidFill>
                  <a:srgbClr val="FF00FF"/>
                </a:solidFill>
                <a:latin typeface="Arial Black" pitchFamily="34" charset="0"/>
                <a:cs typeface="Nazanin" pitchFamily="2" charset="-78"/>
              </a:rPr>
              <a:t>مديريت (کارفرما)</a:t>
            </a:r>
            <a:endParaRPr lang="en-US" sz="3200" b="1">
              <a:solidFill>
                <a:srgbClr val="FF00FF"/>
              </a:solidFill>
              <a:latin typeface="Arial Black" pitchFamily="34" charset="0"/>
              <a:cs typeface="Nazanin" pitchFamily="2" charset="-78"/>
            </a:endParaRPr>
          </a:p>
        </p:txBody>
      </p:sp>
    </p:spTree>
  </p:cSld>
  <p:clrMapOvr>
    <a:masterClrMapping/>
  </p:clrMapOvr>
  <p:transition spd="med">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9" presetClass="entr" presetSubtype="10" fill="hold" grpId="0" nodeType="clickEffect">
                                  <p:stCondLst>
                                    <p:cond delay="0"/>
                                  </p:stCondLst>
                                  <p:childTnLst>
                                    <p:set>
                                      <p:cBhvr>
                                        <p:cTn id="6" dur="1" fill="hold">
                                          <p:stCondLst>
                                            <p:cond delay="0"/>
                                          </p:stCondLst>
                                        </p:cTn>
                                        <p:tgtEl>
                                          <p:spTgt spid="108546"/>
                                        </p:tgtEl>
                                        <p:attrNameLst>
                                          <p:attrName>style.visibility</p:attrName>
                                        </p:attrNameLst>
                                      </p:cBhvr>
                                      <p:to>
                                        <p:strVal val="visible"/>
                                      </p:to>
                                    </p:set>
                                    <p:anim calcmode="lin" valueType="num">
                                      <p:cBhvr>
                                        <p:cTn id="7" dur="5000" fill="hold"/>
                                        <p:tgtEl>
                                          <p:spTgt spid="108546"/>
                                        </p:tgtEl>
                                        <p:attrNameLst>
                                          <p:attrName>ppt_w</p:attrName>
                                        </p:attrNameLst>
                                      </p:cBhvr>
                                      <p:tavLst>
                                        <p:tav tm="0" fmla="#ppt_w*sin(2.5*pi*$)">
                                          <p:val>
                                            <p:fltVal val="0"/>
                                          </p:val>
                                        </p:tav>
                                        <p:tav tm="100000">
                                          <p:val>
                                            <p:fltVal val="1"/>
                                          </p:val>
                                        </p:tav>
                                      </p:tavLst>
                                    </p:anim>
                                    <p:anim calcmode="lin" valueType="num">
                                      <p:cBhvr>
                                        <p:cTn id="8" dur="5000" fill="hold"/>
                                        <p:tgtEl>
                                          <p:spTgt spid="108546"/>
                                        </p:tgtEl>
                                        <p:attrNameLst>
                                          <p:attrName>ppt_h</p:attrName>
                                        </p:attrNameLst>
                                      </p:cBhvr>
                                      <p:tavLst>
                                        <p:tav tm="0">
                                          <p:val>
                                            <p:strVal val="#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15" presetClass="entr" presetSubtype="0" fill="hold" grpId="0" nodeType="clickEffect">
                                  <p:stCondLst>
                                    <p:cond delay="0"/>
                                  </p:stCondLst>
                                  <p:childTnLst>
                                    <p:set>
                                      <p:cBhvr>
                                        <p:cTn id="12" dur="1" fill="hold">
                                          <p:stCondLst>
                                            <p:cond delay="0"/>
                                          </p:stCondLst>
                                        </p:cTn>
                                        <p:tgtEl>
                                          <p:spTgt spid="108549"/>
                                        </p:tgtEl>
                                        <p:attrNameLst>
                                          <p:attrName>style.visibility</p:attrName>
                                        </p:attrNameLst>
                                      </p:cBhvr>
                                      <p:to>
                                        <p:strVal val="visible"/>
                                      </p:to>
                                    </p:set>
                                    <p:anim calcmode="lin" valueType="num">
                                      <p:cBhvr>
                                        <p:cTn id="13" dur="1000" fill="hold"/>
                                        <p:tgtEl>
                                          <p:spTgt spid="108549"/>
                                        </p:tgtEl>
                                        <p:attrNameLst>
                                          <p:attrName>ppt_w</p:attrName>
                                        </p:attrNameLst>
                                      </p:cBhvr>
                                      <p:tavLst>
                                        <p:tav tm="0">
                                          <p:val>
                                            <p:fltVal val="0"/>
                                          </p:val>
                                        </p:tav>
                                        <p:tav tm="100000">
                                          <p:val>
                                            <p:strVal val="#ppt_w"/>
                                          </p:val>
                                        </p:tav>
                                      </p:tavLst>
                                    </p:anim>
                                    <p:anim calcmode="lin" valueType="num">
                                      <p:cBhvr>
                                        <p:cTn id="14" dur="1000" fill="hold"/>
                                        <p:tgtEl>
                                          <p:spTgt spid="108549"/>
                                        </p:tgtEl>
                                        <p:attrNameLst>
                                          <p:attrName>ppt_h</p:attrName>
                                        </p:attrNameLst>
                                      </p:cBhvr>
                                      <p:tavLst>
                                        <p:tav tm="0">
                                          <p:val>
                                            <p:fltVal val="0"/>
                                          </p:val>
                                        </p:tav>
                                        <p:tav tm="100000">
                                          <p:val>
                                            <p:strVal val="#ppt_h"/>
                                          </p:val>
                                        </p:tav>
                                      </p:tavLst>
                                    </p:anim>
                                    <p:anim calcmode="lin" valueType="num">
                                      <p:cBhvr>
                                        <p:cTn id="15" dur="1000" fill="hold"/>
                                        <p:tgtEl>
                                          <p:spTgt spid="108549"/>
                                        </p:tgtEl>
                                        <p:attrNameLst>
                                          <p:attrName>ppt_x</p:attrName>
                                        </p:attrNameLst>
                                      </p:cBhvr>
                                      <p:tavLst>
                                        <p:tav tm="0" fmla="#ppt_x+(cos(-2*pi*(1-$))*-#ppt_x-sin(-2*pi*(1-$))*(1-#ppt_y))*(1-$)">
                                          <p:val>
                                            <p:fltVal val="0"/>
                                          </p:val>
                                        </p:tav>
                                        <p:tav tm="100000">
                                          <p:val>
                                            <p:fltVal val="1"/>
                                          </p:val>
                                        </p:tav>
                                      </p:tavLst>
                                    </p:anim>
                                    <p:anim calcmode="lin" valueType="num">
                                      <p:cBhvr>
                                        <p:cTn id="16" dur="1000" fill="hold"/>
                                        <p:tgtEl>
                                          <p:spTgt spid="108549"/>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7" fill="hold">
                      <p:stCondLst>
                        <p:cond delay="indefinite"/>
                      </p:stCondLst>
                      <p:childTnLst>
                        <p:par>
                          <p:cTn id="18" fill="hold">
                            <p:stCondLst>
                              <p:cond delay="0"/>
                            </p:stCondLst>
                            <p:childTnLst>
                              <p:par>
                                <p:cTn id="19" presetID="17" presetClass="entr" presetSubtype="10" fill="hold" grpId="0" nodeType="clickEffect">
                                  <p:stCondLst>
                                    <p:cond delay="0"/>
                                  </p:stCondLst>
                                  <p:childTnLst>
                                    <p:set>
                                      <p:cBhvr>
                                        <p:cTn id="20" dur="1" fill="hold">
                                          <p:stCondLst>
                                            <p:cond delay="0"/>
                                          </p:stCondLst>
                                        </p:cTn>
                                        <p:tgtEl>
                                          <p:spTgt spid="108548"/>
                                        </p:tgtEl>
                                        <p:attrNameLst>
                                          <p:attrName>style.visibility</p:attrName>
                                        </p:attrNameLst>
                                      </p:cBhvr>
                                      <p:to>
                                        <p:strVal val="visible"/>
                                      </p:to>
                                    </p:set>
                                    <p:anim calcmode="lin" valueType="num">
                                      <p:cBhvr>
                                        <p:cTn id="21" dur="500" fill="hold"/>
                                        <p:tgtEl>
                                          <p:spTgt spid="108548"/>
                                        </p:tgtEl>
                                        <p:attrNameLst>
                                          <p:attrName>ppt_w</p:attrName>
                                        </p:attrNameLst>
                                      </p:cBhvr>
                                      <p:tavLst>
                                        <p:tav tm="0">
                                          <p:val>
                                            <p:fltVal val="0"/>
                                          </p:val>
                                        </p:tav>
                                        <p:tav tm="100000">
                                          <p:val>
                                            <p:strVal val="#ppt_w"/>
                                          </p:val>
                                        </p:tav>
                                      </p:tavLst>
                                    </p:anim>
                                    <p:anim calcmode="lin" valueType="num">
                                      <p:cBhvr>
                                        <p:cTn id="22" dur="500" fill="hold"/>
                                        <p:tgtEl>
                                          <p:spTgt spid="108548"/>
                                        </p:tgtEl>
                                        <p:attrNameLst>
                                          <p:attrName>ppt_h</p:attrName>
                                        </p:attrNameLst>
                                      </p:cBhvr>
                                      <p:tavLst>
                                        <p:tav tm="0">
                                          <p:val>
                                            <p:strVal val="#ppt_h"/>
                                          </p:val>
                                        </p:tav>
                                        <p:tav tm="100000">
                                          <p:val>
                                            <p:strVal val="#ppt_h"/>
                                          </p:val>
                                        </p:tav>
                                      </p:tavLst>
                                    </p:anim>
                                  </p:childTnLst>
                                </p:cTn>
                              </p:par>
                            </p:childTnLst>
                          </p:cTn>
                        </p:par>
                      </p:childTnLst>
                    </p:cTn>
                  </p:par>
                  <p:par>
                    <p:cTn id="23" fill="hold">
                      <p:stCondLst>
                        <p:cond delay="indefinite"/>
                      </p:stCondLst>
                      <p:childTnLst>
                        <p:par>
                          <p:cTn id="24" fill="hold">
                            <p:stCondLst>
                              <p:cond delay="0"/>
                            </p:stCondLst>
                            <p:childTnLst>
                              <p:par>
                                <p:cTn id="25" presetID="29" presetClass="entr" presetSubtype="0" fill="hold" grpId="0" nodeType="clickEffect">
                                  <p:stCondLst>
                                    <p:cond delay="0"/>
                                  </p:stCondLst>
                                  <p:childTnLst>
                                    <p:set>
                                      <p:cBhvr>
                                        <p:cTn id="26" dur="1" fill="hold">
                                          <p:stCondLst>
                                            <p:cond delay="0"/>
                                          </p:stCondLst>
                                        </p:cTn>
                                        <p:tgtEl>
                                          <p:spTgt spid="108547"/>
                                        </p:tgtEl>
                                        <p:attrNameLst>
                                          <p:attrName>style.visibility</p:attrName>
                                        </p:attrNameLst>
                                      </p:cBhvr>
                                      <p:to>
                                        <p:strVal val="visible"/>
                                      </p:to>
                                    </p:set>
                                    <p:anim calcmode="lin" valueType="num">
                                      <p:cBhvr>
                                        <p:cTn id="27" dur="1000" fill="hold"/>
                                        <p:tgtEl>
                                          <p:spTgt spid="108547"/>
                                        </p:tgtEl>
                                        <p:attrNameLst>
                                          <p:attrName>ppt_x</p:attrName>
                                        </p:attrNameLst>
                                      </p:cBhvr>
                                      <p:tavLst>
                                        <p:tav tm="0">
                                          <p:val>
                                            <p:strVal val="#ppt_x-.2"/>
                                          </p:val>
                                        </p:tav>
                                        <p:tav tm="100000">
                                          <p:val>
                                            <p:strVal val="#ppt_x"/>
                                          </p:val>
                                        </p:tav>
                                      </p:tavLst>
                                    </p:anim>
                                    <p:anim calcmode="lin" valueType="num">
                                      <p:cBhvr>
                                        <p:cTn id="28" dur="1000" fill="hold"/>
                                        <p:tgtEl>
                                          <p:spTgt spid="108547"/>
                                        </p:tgtEl>
                                        <p:attrNameLst>
                                          <p:attrName>ppt_y</p:attrName>
                                        </p:attrNameLst>
                                      </p:cBhvr>
                                      <p:tavLst>
                                        <p:tav tm="0">
                                          <p:val>
                                            <p:strVal val="#ppt_y"/>
                                          </p:val>
                                        </p:tav>
                                        <p:tav tm="100000">
                                          <p:val>
                                            <p:strVal val="#ppt_y"/>
                                          </p:val>
                                        </p:tav>
                                      </p:tavLst>
                                    </p:anim>
                                    <p:animEffect transition="in" filter="wipe(right)" prLst="gradientSize: 0.1">
                                      <p:cBhvr>
                                        <p:cTn id="29" dur="1000"/>
                                        <p:tgtEl>
                                          <p:spTgt spid="1085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8546" grpId="0" animBg="1"/>
      <p:bldP spid="108547" grpId="0" animBg="1"/>
      <p:bldP spid="108548" grpId="0" animBg="1"/>
      <p:bldP spid="108549"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Rectangle 2"/>
          <p:cNvSpPr>
            <a:spLocks noGrp="1" noRot="1" noChangeArrowheads="1"/>
          </p:cNvSpPr>
          <p:nvPr>
            <p:ph type="title"/>
          </p:nvPr>
        </p:nvSpPr>
        <p:spPr>
          <a:xfrm>
            <a:off x="457200" y="0"/>
            <a:ext cx="8229600" cy="914400"/>
          </a:xfrm>
        </p:spPr>
        <p:txBody>
          <a:bodyPr/>
          <a:lstStyle/>
          <a:p>
            <a:pPr>
              <a:defRPr/>
            </a:pPr>
            <a:r>
              <a:rPr lang="fa-IR"/>
              <a:t>تاریخچه بهداشت حرفه ای</a:t>
            </a:r>
            <a:endParaRPr lang="en-US"/>
          </a:p>
        </p:txBody>
      </p:sp>
      <p:sp>
        <p:nvSpPr>
          <p:cNvPr id="120835" name="Rectangle 3"/>
          <p:cNvSpPr>
            <a:spLocks noGrp="1" noRot="1" noChangeArrowheads="1"/>
          </p:cNvSpPr>
          <p:nvPr>
            <p:ph type="body" idx="1"/>
          </p:nvPr>
        </p:nvSpPr>
        <p:spPr>
          <a:xfrm>
            <a:off x="457200" y="914400"/>
            <a:ext cx="8229600" cy="5638800"/>
          </a:xfrm>
        </p:spPr>
        <p:txBody>
          <a:bodyPr/>
          <a:lstStyle/>
          <a:p>
            <a:pPr>
              <a:defRPr/>
            </a:pPr>
            <a:r>
              <a:rPr lang="fa-IR" sz="2800"/>
              <a:t>مطالعه تاریخ نشان میدهد که در یونان ومصر باستان کار در معادن سرب وطلا ونقره بسیار سخت و طاقت فرسا بوده است به همین از زندانیان بردگان و گناهکاران برای این کار استفاده می کردند(کار در معدن وذوب فلزات از کهن ترین صنایع است)</a:t>
            </a:r>
          </a:p>
          <a:p>
            <a:pPr>
              <a:defRPr/>
            </a:pPr>
            <a:r>
              <a:rPr lang="fa-IR" sz="2800"/>
              <a:t>پلنی (23تا79ب .م )از مثانه حیوانات یک ماسک تنفسی ساخت آن را برای کار در معادن بویژه معدن سولفات جیوه پیشنهاد داد</a:t>
            </a:r>
          </a:p>
          <a:p>
            <a:pPr>
              <a:defRPr/>
            </a:pPr>
            <a:r>
              <a:rPr lang="fa-IR" sz="2800"/>
              <a:t>النبوگ در سال1472م یک کتابچه کوچک در رابطه با اثرات سمی ناشی ازکار کردن با جیوه و سرب نوشت</a:t>
            </a:r>
          </a:p>
          <a:p>
            <a:pPr>
              <a:defRPr/>
            </a:pPr>
            <a:r>
              <a:rPr lang="fa-IR" sz="2800"/>
              <a:t>پاراسلسوس (1493 تا 1514م )نخستین فردی بود که یک رساله  کامل خطر های کار در معدن نوشت او پزشک شیمیدان ودانشمند سوئیسی بود (توصیف بیماریهای مزمن ریه وناراحتی های گوارشی در کارگران معادن است)</a:t>
            </a:r>
          </a:p>
          <a:p>
            <a:pPr>
              <a:defRPr/>
            </a:pPr>
            <a:endParaRPr lang="fa-IR" sz="2800"/>
          </a:p>
          <a:p>
            <a:pPr>
              <a:defRPr/>
            </a:pPr>
            <a:endParaRPr lang="fa-IR" sz="2800"/>
          </a:p>
          <a:p>
            <a:pPr>
              <a:defRPr/>
            </a:pPr>
            <a:endParaRPr lang="fa-IR" sz="2800"/>
          </a:p>
          <a:p>
            <a:pPr>
              <a:defRPr/>
            </a:pPr>
            <a:endParaRPr lang="fa-IR" sz="2800"/>
          </a:p>
          <a:p>
            <a:pPr>
              <a:defRPr/>
            </a:pPr>
            <a:endParaRPr lang="fa-IR" sz="2800"/>
          </a:p>
          <a:p>
            <a:pPr>
              <a:defRPr/>
            </a:pPr>
            <a:endParaRPr lang="fa-IR" sz="2800"/>
          </a:p>
          <a:p>
            <a:pPr>
              <a:defRPr/>
            </a:pPr>
            <a:endParaRPr lang="fa-IR" sz="2800"/>
          </a:p>
          <a:p>
            <a:pPr>
              <a:defRPr/>
            </a:pPr>
            <a:endParaRPr lang="en-US" sz="280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20834"/>
                                        </p:tgtEl>
                                        <p:attrNameLst>
                                          <p:attrName>style.visibility</p:attrName>
                                        </p:attrNameLst>
                                      </p:cBhvr>
                                      <p:to>
                                        <p:strVal val="visible"/>
                                      </p:to>
                                    </p:set>
                                    <p:animEffect transition="in" filter="checkerboard(across)">
                                      <p:cBhvr>
                                        <p:cTn id="7" dur="1000"/>
                                        <p:tgtEl>
                                          <p:spTgt spid="120834"/>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120835">
                                            <p:txEl>
                                              <p:pRg st="0" end="0"/>
                                            </p:txEl>
                                          </p:spTgt>
                                        </p:tgtEl>
                                        <p:attrNameLst>
                                          <p:attrName>style.visibility</p:attrName>
                                        </p:attrNameLst>
                                      </p:cBhvr>
                                      <p:to>
                                        <p:strVal val="visible"/>
                                      </p:to>
                                    </p:set>
                                    <p:animEffect transition="in" filter="diamond(in)">
                                      <p:cBhvr>
                                        <p:cTn id="12" dur="2000"/>
                                        <p:tgtEl>
                                          <p:spTgt spid="120835">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120835">
                                            <p:txEl>
                                              <p:pRg st="1" end="1"/>
                                            </p:txEl>
                                          </p:spTgt>
                                        </p:tgtEl>
                                        <p:attrNameLst>
                                          <p:attrName>style.visibility</p:attrName>
                                        </p:attrNameLst>
                                      </p:cBhvr>
                                      <p:to>
                                        <p:strVal val="visible"/>
                                      </p:to>
                                    </p:set>
                                    <p:animEffect transition="in" filter="diamond(in)">
                                      <p:cBhvr>
                                        <p:cTn id="17" dur="2000"/>
                                        <p:tgtEl>
                                          <p:spTgt spid="120835">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8" presetClass="entr" presetSubtype="16" fill="hold" grpId="0" nodeType="clickEffect">
                                  <p:stCondLst>
                                    <p:cond delay="0"/>
                                  </p:stCondLst>
                                  <p:childTnLst>
                                    <p:set>
                                      <p:cBhvr>
                                        <p:cTn id="21" dur="1" fill="hold">
                                          <p:stCondLst>
                                            <p:cond delay="0"/>
                                          </p:stCondLst>
                                        </p:cTn>
                                        <p:tgtEl>
                                          <p:spTgt spid="120835">
                                            <p:txEl>
                                              <p:pRg st="2" end="2"/>
                                            </p:txEl>
                                          </p:spTgt>
                                        </p:tgtEl>
                                        <p:attrNameLst>
                                          <p:attrName>style.visibility</p:attrName>
                                        </p:attrNameLst>
                                      </p:cBhvr>
                                      <p:to>
                                        <p:strVal val="visible"/>
                                      </p:to>
                                    </p:set>
                                    <p:animEffect transition="in" filter="diamond(in)">
                                      <p:cBhvr>
                                        <p:cTn id="22" dur="2000"/>
                                        <p:tgtEl>
                                          <p:spTgt spid="120835">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8" presetClass="entr" presetSubtype="16" fill="hold" grpId="0" nodeType="clickEffect">
                                  <p:stCondLst>
                                    <p:cond delay="0"/>
                                  </p:stCondLst>
                                  <p:childTnLst>
                                    <p:set>
                                      <p:cBhvr>
                                        <p:cTn id="26" dur="1" fill="hold">
                                          <p:stCondLst>
                                            <p:cond delay="0"/>
                                          </p:stCondLst>
                                        </p:cTn>
                                        <p:tgtEl>
                                          <p:spTgt spid="120835">
                                            <p:txEl>
                                              <p:pRg st="3" end="3"/>
                                            </p:txEl>
                                          </p:spTgt>
                                        </p:tgtEl>
                                        <p:attrNameLst>
                                          <p:attrName>style.visibility</p:attrName>
                                        </p:attrNameLst>
                                      </p:cBhvr>
                                      <p:to>
                                        <p:strVal val="visible"/>
                                      </p:to>
                                    </p:set>
                                    <p:animEffect transition="in" filter="diamond(in)">
                                      <p:cBhvr>
                                        <p:cTn id="27" dur="2000"/>
                                        <p:tgtEl>
                                          <p:spTgt spid="12083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0834" grpId="0"/>
      <p:bldP spid="120835"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sz="quarter"/>
          </p:nvPr>
        </p:nvSpPr>
        <p:spPr/>
        <p:txBody>
          <a:bodyPr/>
          <a:lstStyle/>
          <a:p>
            <a:pPr>
              <a:defRPr/>
            </a:pPr>
            <a:endParaRPr lang="en-US" dirty="0"/>
          </a:p>
        </p:txBody>
      </p:sp>
      <p:sp>
        <p:nvSpPr>
          <p:cNvPr id="3" name="Content Placeholder 2"/>
          <p:cNvSpPr>
            <a:spLocks noGrp="1"/>
          </p:cNvSpPr>
          <p:nvPr>
            <p:ph sz="quarter" idx="1"/>
          </p:nvPr>
        </p:nvSpPr>
        <p:spPr/>
        <p:txBody>
          <a:bodyPr/>
          <a:lstStyle/>
          <a:p>
            <a:pPr>
              <a:defRPr/>
            </a:pPr>
            <a:endParaRPr lang="en-US"/>
          </a:p>
        </p:txBody>
      </p:sp>
      <p:sp>
        <p:nvSpPr>
          <p:cNvPr id="4" name="Content Placeholder 3"/>
          <p:cNvSpPr>
            <a:spLocks noGrp="1"/>
          </p:cNvSpPr>
          <p:nvPr>
            <p:ph sz="quarter" idx="2"/>
          </p:nvPr>
        </p:nvSpPr>
        <p:spPr/>
        <p:txBody>
          <a:bodyPr/>
          <a:lstStyle/>
          <a:p>
            <a:pPr>
              <a:defRPr/>
            </a:pPr>
            <a:endParaRPr lang="en-US"/>
          </a:p>
        </p:txBody>
      </p:sp>
      <p:sp>
        <p:nvSpPr>
          <p:cNvPr id="5" name="Content Placeholder 4"/>
          <p:cNvSpPr>
            <a:spLocks noGrp="1"/>
          </p:cNvSpPr>
          <p:nvPr>
            <p:ph sz="quarter" idx="3"/>
          </p:nvPr>
        </p:nvSpPr>
        <p:spPr/>
        <p:txBody>
          <a:bodyPr/>
          <a:lstStyle/>
          <a:p>
            <a:pPr>
              <a:defRPr/>
            </a:pPr>
            <a:endParaRPr lang="en-US"/>
          </a:p>
        </p:txBody>
      </p:sp>
      <p:sp>
        <p:nvSpPr>
          <p:cNvPr id="6" name="Content Placeholder 5"/>
          <p:cNvSpPr>
            <a:spLocks noGrp="1"/>
          </p:cNvSpPr>
          <p:nvPr>
            <p:ph sz="quarter" idx="4"/>
          </p:nvPr>
        </p:nvSpPr>
        <p:spPr/>
        <p:txBody>
          <a:bodyPr/>
          <a:lstStyle/>
          <a:p>
            <a:pPr>
              <a:defRPr/>
            </a:pPr>
            <a:endParaRPr lang="en-US"/>
          </a:p>
        </p:txBody>
      </p:sp>
      <p:pic>
        <p:nvPicPr>
          <p:cNvPr id="19463" name="Picture 2" descr="E:\عوامل زیان آور آموزشی\عکس\UBUQmdkgv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75" y="0"/>
            <a:ext cx="91281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8479615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4" descr="DSC0024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1180475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651500" y="765175"/>
            <a:ext cx="3492500" cy="5365750"/>
          </a:xfrm>
        </p:spPr>
        <p:txBody>
          <a:bodyPr/>
          <a:lstStyle/>
          <a:p>
            <a:pPr>
              <a:defRPr/>
            </a:pPr>
            <a:r>
              <a:rPr lang="fa-IR" sz="3600" b="1" dirty="0">
                <a:effectLst/>
              </a:rPr>
              <a:t>کارگر جوانی که گاری حاوی زغال سنگ را در معدن حمل می‌کند</a:t>
            </a:r>
            <a:r>
              <a:rPr lang="fa-IR" sz="3600" b="1" u="sng" baseline="30000" dirty="0">
                <a:effectLst/>
                <a:hlinkClick r:id="rId2"/>
              </a:rPr>
              <a:t>[۸]</a:t>
            </a:r>
            <a:r>
              <a:rPr lang="fa-IR" sz="3600" b="1" dirty="0">
                <a:effectLst/>
              </a:rPr>
              <a:t> در سالهای ۱۸۴۴-۱۸۴۲ قوانینی برای بهبود شرایط کار در بریتانیا به تصویب رسید</a:t>
            </a:r>
            <a:endParaRPr lang="en-US" sz="3600" b="1" dirty="0"/>
          </a:p>
        </p:txBody>
      </p:sp>
      <p:pic>
        <p:nvPicPr>
          <p:cNvPr id="29699" name="Picture 3" descr="https://upload.wikimedia.org/wikipedia/commons/thumb/7/7b/Coaltub.png/220px-Coaltub.png">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765175"/>
            <a:ext cx="5403850" cy="4751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8944749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Rectangle 2"/>
          <p:cNvSpPr>
            <a:spLocks noChangeArrowheads="1"/>
          </p:cNvSpPr>
          <p:nvPr/>
        </p:nvSpPr>
        <p:spPr bwMode="auto">
          <a:xfrm>
            <a:off x="457200" y="609600"/>
            <a:ext cx="8077200" cy="5340350"/>
          </a:xfrm>
          <a:prstGeom prst="rect">
            <a:avLst/>
          </a:prstGeom>
          <a:noFill/>
          <a:ln w="9525">
            <a:noFill/>
            <a:miter lim="800000"/>
            <a:headEnd/>
            <a:tailEnd/>
          </a:ln>
        </p:spPr>
        <p:txBody>
          <a:bodyPr>
            <a:spAutoFit/>
          </a:bodyPr>
          <a:lstStyle/>
          <a:p>
            <a:pPr>
              <a:lnSpc>
                <a:spcPct val="90000"/>
              </a:lnSpc>
              <a:spcBef>
                <a:spcPct val="50000"/>
              </a:spcBef>
              <a:buFontTx/>
              <a:buChar char="•"/>
            </a:pPr>
            <a:r>
              <a:rPr lang="fa-IR" sz="4000"/>
              <a:t>درسال 1633م نوزادی در شهر کارپی ایتالیا متولد شد که بعدها از پیشگامان قرن هفدهم و پدر طب کار شناخته شد کتاب معروفش در سال 1700 م منشرشد او در 1659 طب را به پایان رسانید 12سال به طبابت در رم ودیگر شهرهای ایتالیا پرداخت در1671به استادی دانشگاه شهر مدینا انتخاب شد وسی سال در این شهر اقامت کرد </a:t>
            </a:r>
          </a:p>
          <a:p>
            <a:pPr>
              <a:lnSpc>
                <a:spcPct val="90000"/>
              </a:lnSpc>
              <a:spcBef>
                <a:spcPct val="50000"/>
              </a:spcBef>
              <a:buFontTx/>
              <a:buChar char="•"/>
            </a:pPr>
            <a:endParaRPr lang="en-US" sz="400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121858"/>
                                        </p:tgtEl>
                                        <p:attrNameLst>
                                          <p:attrName>style.visibility</p:attrName>
                                        </p:attrNameLst>
                                      </p:cBhvr>
                                      <p:to>
                                        <p:strVal val="visible"/>
                                      </p:to>
                                    </p:set>
                                    <p:anim calcmode="lin" valueType="num">
                                      <p:cBhvr>
                                        <p:cTn id="7" dur="500" fill="hold"/>
                                        <p:tgtEl>
                                          <p:spTgt spid="121858"/>
                                        </p:tgtEl>
                                        <p:attrNameLst>
                                          <p:attrName>ppt_w</p:attrName>
                                        </p:attrNameLst>
                                      </p:cBhvr>
                                      <p:tavLst>
                                        <p:tav tm="0">
                                          <p:val>
                                            <p:fltVal val="0"/>
                                          </p:val>
                                        </p:tav>
                                        <p:tav tm="100000">
                                          <p:val>
                                            <p:strVal val="#ppt_w"/>
                                          </p:val>
                                        </p:tav>
                                      </p:tavLst>
                                    </p:anim>
                                    <p:anim calcmode="lin" valueType="num">
                                      <p:cBhvr>
                                        <p:cTn id="8" dur="500" fill="hold"/>
                                        <p:tgtEl>
                                          <p:spTgt spid="121858"/>
                                        </p:tgtEl>
                                        <p:attrNameLst>
                                          <p:attrName>ppt_h</p:attrName>
                                        </p:attrNameLst>
                                      </p:cBhvr>
                                      <p:tavLst>
                                        <p:tav tm="0">
                                          <p:val>
                                            <p:fltVal val="0"/>
                                          </p:val>
                                        </p:tav>
                                        <p:tav tm="100000">
                                          <p:val>
                                            <p:strVal val="#ppt_h"/>
                                          </p:val>
                                        </p:tav>
                                      </p:tavLst>
                                    </p:anim>
                                    <p:animEffect transition="in" filter="fade">
                                      <p:cBhvr>
                                        <p:cTn id="9" dur="500"/>
                                        <p:tgtEl>
                                          <p:spTgt spid="1218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185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Rectangle 2"/>
          <p:cNvSpPr>
            <a:spLocks noGrp="1" noRot="1" noChangeArrowheads="1"/>
          </p:cNvSpPr>
          <p:nvPr>
            <p:ph type="title"/>
          </p:nvPr>
        </p:nvSpPr>
        <p:spPr>
          <a:xfrm>
            <a:off x="457200" y="274638"/>
            <a:ext cx="8229600" cy="1477962"/>
          </a:xfrm>
        </p:spPr>
        <p:txBody>
          <a:bodyPr/>
          <a:lstStyle/>
          <a:p>
            <a:pPr>
              <a:defRPr/>
            </a:pPr>
            <a:r>
              <a:rPr lang="en-US"/>
              <a:t>:Bernardino ramazzini </a:t>
            </a:r>
            <a:r>
              <a:rPr lang="fa-IR"/>
              <a:t>پدرعلم بهداشت حرفه ای</a:t>
            </a:r>
            <a:endParaRPr lang="en-US"/>
          </a:p>
        </p:txBody>
      </p:sp>
      <p:pic>
        <p:nvPicPr>
          <p:cNvPr id="22531" name="Picture 3" descr="01ramazzini"/>
          <p:cNvPicPr>
            <a:picLocks noGrp="1" noChangeAspect="1" noChangeArrowheads="1"/>
          </p:cNvPicPr>
          <p:nvPr>
            <p:ph sz="half" idx="1"/>
          </p:nvPr>
        </p:nvPicPr>
        <p:blipFill>
          <a:blip r:embed="rId2"/>
          <a:srcRect/>
          <a:stretch>
            <a:fillRect/>
          </a:stretch>
        </p:blipFill>
        <p:spPr>
          <a:xfrm>
            <a:off x="796925" y="1981200"/>
            <a:ext cx="3579813" cy="4267200"/>
          </a:xfrm>
          <a:noFill/>
        </p:spPr>
      </p:pic>
      <p:pic>
        <p:nvPicPr>
          <p:cNvPr id="22532" name="Picture 4" descr="200px-Bernardino_Ramazzini"/>
          <p:cNvPicPr>
            <a:picLocks noGrp="1" noChangeAspect="1" noChangeArrowheads="1"/>
          </p:cNvPicPr>
          <p:nvPr>
            <p:ph sz="half" idx="2"/>
          </p:nvPr>
        </p:nvPicPr>
        <p:blipFill>
          <a:blip r:embed="rId3"/>
          <a:srcRect/>
          <a:stretch>
            <a:fillRect/>
          </a:stretch>
        </p:blipFill>
        <p:spPr>
          <a:xfrm>
            <a:off x="4926013" y="1905000"/>
            <a:ext cx="3884612" cy="4648200"/>
          </a:xfrm>
          <a:noFill/>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Rectangle 2"/>
          <p:cNvSpPr>
            <a:spLocks noGrp="1" noRot="1" noChangeArrowheads="1"/>
          </p:cNvSpPr>
          <p:nvPr>
            <p:ph type="body" idx="1"/>
          </p:nvPr>
        </p:nvSpPr>
        <p:spPr>
          <a:xfrm>
            <a:off x="0" y="0"/>
            <a:ext cx="9144000" cy="6858000"/>
          </a:xfrm>
        </p:spPr>
        <p:txBody>
          <a:bodyPr/>
          <a:lstStyle/>
          <a:p>
            <a:pPr>
              <a:defRPr/>
            </a:pPr>
            <a:r>
              <a:rPr lang="fa-IR"/>
              <a:t>علاقه وی به بهداشت حرفه ای وطب کار آنگونه خود شرح داده ریشه در اتفاق ساده داشت </a:t>
            </a:r>
          </a:p>
          <a:p>
            <a:pPr>
              <a:defRPr/>
            </a:pPr>
            <a:r>
              <a:rPr lang="fa-IR" sz="3100"/>
              <a:t>وی مردی را برای تمیز کردن چاه فاضلاب گمارده بود که متوجه شد با اضطرابی زاید الوصف وبا دستپاچگی کار می کرد از روی دلسوزی از آن بیچاره سئوال کردم چرا با آرامش بیشتری کار نمی کند تا از خستگی و فشار زیاد اجتناب نماید در مقابل او جواب داد جز کسانی که چنین کاری می کنند هیچ کس نمی تواند زحمت ایستادن در چنین مکانی را مجسم کنند زیرا که رنج ان از کور شدن کمتر نیست از یادبودهای فراموش نشدنی رامازینی جمله ای است که به مجموعه سئوالات پزشک از بیمار اضافه کرده است او به پزشکان توصیه کرد از بیمار بپر سند شغل شما چیست این نقطه عطفی در تاریخ طب بشمار میرود </a:t>
            </a:r>
          </a:p>
          <a:p>
            <a:pPr>
              <a:defRPr/>
            </a:pPr>
            <a:endParaRPr lang="en-US" sz="310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ntr" presetSubtype="0" fill="hold" grpId="0" nodeType="clickEffect">
                                  <p:stCondLst>
                                    <p:cond delay="0"/>
                                  </p:stCondLst>
                                  <p:childTnLst>
                                    <p:set>
                                      <p:cBhvr>
                                        <p:cTn id="6" dur="1" fill="hold">
                                          <p:stCondLst>
                                            <p:cond delay="0"/>
                                          </p:stCondLst>
                                        </p:cTn>
                                        <p:tgtEl>
                                          <p:spTgt spid="123906">
                                            <p:txEl>
                                              <p:pRg st="0" end="0"/>
                                            </p:txEl>
                                          </p:spTgt>
                                        </p:tgtEl>
                                        <p:attrNameLst>
                                          <p:attrName>style.visibility</p:attrName>
                                        </p:attrNameLst>
                                      </p:cBhvr>
                                      <p:to>
                                        <p:strVal val="visible"/>
                                      </p:to>
                                    </p:set>
                                    <p:animEffect transition="in" filter="wedge">
                                      <p:cBhvr>
                                        <p:cTn id="7" dur="2000"/>
                                        <p:tgtEl>
                                          <p:spTgt spid="12390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0" presetClass="entr" presetSubtype="0" fill="hold" grpId="0" nodeType="clickEffect">
                                  <p:stCondLst>
                                    <p:cond delay="0"/>
                                  </p:stCondLst>
                                  <p:childTnLst>
                                    <p:set>
                                      <p:cBhvr>
                                        <p:cTn id="11" dur="1" fill="hold">
                                          <p:stCondLst>
                                            <p:cond delay="0"/>
                                          </p:stCondLst>
                                        </p:cTn>
                                        <p:tgtEl>
                                          <p:spTgt spid="123906">
                                            <p:txEl>
                                              <p:pRg st="1" end="1"/>
                                            </p:txEl>
                                          </p:spTgt>
                                        </p:tgtEl>
                                        <p:attrNameLst>
                                          <p:attrName>style.visibility</p:attrName>
                                        </p:attrNameLst>
                                      </p:cBhvr>
                                      <p:to>
                                        <p:strVal val="visible"/>
                                      </p:to>
                                    </p:set>
                                    <p:animEffect transition="in" filter="wedge">
                                      <p:cBhvr>
                                        <p:cTn id="12" dur="2000"/>
                                        <p:tgtEl>
                                          <p:spTgt spid="123906">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3906"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Rectangle 2"/>
          <p:cNvSpPr>
            <a:spLocks noGrp="1" noRot="1" noChangeArrowheads="1"/>
          </p:cNvSpPr>
          <p:nvPr>
            <p:ph type="body" idx="1"/>
          </p:nvPr>
        </p:nvSpPr>
        <p:spPr>
          <a:xfrm>
            <a:off x="0" y="0"/>
            <a:ext cx="9144000" cy="6659563"/>
          </a:xfrm>
        </p:spPr>
        <p:txBody>
          <a:bodyPr/>
          <a:lstStyle/>
          <a:p>
            <a:pPr>
              <a:defRPr/>
            </a:pPr>
            <a:r>
              <a:rPr lang="fa-IR" sz="3000"/>
              <a:t>پس از انقلاب صنعتی در نیمه دوم قرن هیجدهم میلادی و با رشد صنعت و فن آوری و افزایش سطح تولید آسیب ها و بیماریهای ناشی از کار افزایش یافتند بروز این مشکلات به اعتصابهای کارگری و نیز تحریک احساسات انسان دوستی کشیده شد ودولت ها را به قانون گذاری مناسب ناچار ساخت (نخستین کار در این زمینه کم کردنزمان کار در صنایع بود قبل از این قانون 12 ساعت کار در روز اجباری بود )</a:t>
            </a:r>
          </a:p>
          <a:p>
            <a:pPr>
              <a:defRPr/>
            </a:pPr>
            <a:r>
              <a:rPr lang="fa-IR" sz="3000"/>
              <a:t>در 1833 قانون صنایع انگلستان به تصویب رسد که پرداخت غرامت به کارگران آسیب دیده وممنوعیت استخدام افراد زیر 9سال </a:t>
            </a:r>
          </a:p>
          <a:p>
            <a:pPr>
              <a:defRPr/>
            </a:pPr>
            <a:r>
              <a:rPr lang="fa-IR" sz="3000"/>
              <a:t>در سال 1877قوانین ماسا چوست آمریکا به تصویب رسید برپایه این قانون مسئولیت کارفرما در برابر کارگر اسیب دیده مشخص شد </a:t>
            </a:r>
          </a:p>
          <a:p>
            <a:pPr>
              <a:defRPr/>
            </a:pPr>
            <a:endParaRPr lang="en-US" sz="300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24930">
                                            <p:txEl>
                                              <p:pRg st="0" end="0"/>
                                            </p:txEl>
                                          </p:spTgt>
                                        </p:tgtEl>
                                        <p:attrNameLst>
                                          <p:attrName>style.visibility</p:attrName>
                                        </p:attrNameLst>
                                      </p:cBhvr>
                                      <p:to>
                                        <p:strVal val="visible"/>
                                      </p:to>
                                    </p:set>
                                    <p:animEffect transition="in" filter="checkerboard(across)">
                                      <p:cBhvr>
                                        <p:cTn id="7" dur="500"/>
                                        <p:tgtEl>
                                          <p:spTgt spid="12493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124930">
                                            <p:txEl>
                                              <p:pRg st="1" end="1"/>
                                            </p:txEl>
                                          </p:spTgt>
                                        </p:tgtEl>
                                        <p:attrNameLst>
                                          <p:attrName>style.visibility</p:attrName>
                                        </p:attrNameLst>
                                      </p:cBhvr>
                                      <p:to>
                                        <p:strVal val="visible"/>
                                      </p:to>
                                    </p:set>
                                    <p:animEffect transition="in" filter="checkerboard(across)">
                                      <p:cBhvr>
                                        <p:cTn id="12" dur="500"/>
                                        <p:tgtEl>
                                          <p:spTgt spid="124930">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124930">
                                            <p:txEl>
                                              <p:pRg st="2" end="2"/>
                                            </p:txEl>
                                          </p:spTgt>
                                        </p:tgtEl>
                                        <p:attrNameLst>
                                          <p:attrName>style.visibility</p:attrName>
                                        </p:attrNameLst>
                                      </p:cBhvr>
                                      <p:to>
                                        <p:strVal val="visible"/>
                                      </p:to>
                                    </p:set>
                                    <p:animEffect transition="in" filter="checkerboard(across)">
                                      <p:cBhvr>
                                        <p:cTn id="17" dur="500"/>
                                        <p:tgtEl>
                                          <p:spTgt spid="12493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4930"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Rectangle 2"/>
          <p:cNvSpPr>
            <a:spLocks noGrp="1" noRot="1" noChangeArrowheads="1"/>
          </p:cNvSpPr>
          <p:nvPr>
            <p:ph type="body" idx="1"/>
          </p:nvPr>
        </p:nvSpPr>
        <p:spPr>
          <a:xfrm>
            <a:off x="228600" y="0"/>
            <a:ext cx="8686800" cy="6629400"/>
          </a:xfrm>
        </p:spPr>
        <p:txBody>
          <a:bodyPr/>
          <a:lstStyle/>
          <a:p>
            <a:pPr>
              <a:defRPr/>
            </a:pPr>
            <a:r>
              <a:rPr lang="fa-IR" sz="4000" b="1"/>
              <a:t>در سال 1877قانون صنایع انگلستان باز نگری شد یک مرکز بازرسی کار برای اطمینان از وجود استانداردهای محیط کار پیش بینی شد در پی ان توماس لگ در سال 1898به عنوان نخستین بازرس مسایل پزشکی کارخانه منصوب شد </a:t>
            </a:r>
          </a:p>
          <a:p>
            <a:pPr>
              <a:defRPr/>
            </a:pPr>
            <a:endParaRPr lang="fa-IR" sz="4000" b="1"/>
          </a:p>
          <a:p>
            <a:pPr>
              <a:defRPr/>
            </a:pPr>
            <a:r>
              <a:rPr lang="fa-IR" sz="4000" b="1"/>
              <a:t>براثر فعالیتهای گوناگون برای بهبود شرایط محیط کار ونیز جنبش های کارگری در سال 1919 سازمان بین المللی کار برپا شد </a:t>
            </a:r>
          </a:p>
          <a:p>
            <a:pPr>
              <a:defRPr/>
            </a:pPr>
            <a:endParaRPr lang="fa-IR" sz="4000" b="1"/>
          </a:p>
          <a:p>
            <a:pPr>
              <a:buFont typeface="Wingdings" pitchFamily="2" charset="2"/>
              <a:buNone/>
              <a:defRPr/>
            </a:pPr>
            <a:endParaRPr lang="en-US" sz="4000" b="1"/>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125954">
                                            <p:txEl>
                                              <p:pRg st="0" end="0"/>
                                            </p:txEl>
                                          </p:spTgt>
                                        </p:tgtEl>
                                        <p:attrNameLst>
                                          <p:attrName>style.visibility</p:attrName>
                                        </p:attrNameLst>
                                      </p:cBhvr>
                                      <p:to>
                                        <p:strVal val="visible"/>
                                      </p:to>
                                    </p:set>
                                    <p:anim calcmode="lin" valueType="num">
                                      <p:cBhvr>
                                        <p:cTn id="7" dur="500" fill="hold"/>
                                        <p:tgtEl>
                                          <p:spTgt spid="12595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12595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12595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grpId="0" nodeType="clickEffect">
                                  <p:stCondLst>
                                    <p:cond delay="0"/>
                                  </p:stCondLst>
                                  <p:childTnLst>
                                    <p:set>
                                      <p:cBhvr>
                                        <p:cTn id="13" dur="1" fill="hold">
                                          <p:stCondLst>
                                            <p:cond delay="0"/>
                                          </p:stCondLst>
                                        </p:cTn>
                                        <p:tgtEl>
                                          <p:spTgt spid="125954">
                                            <p:txEl>
                                              <p:pRg st="2" end="2"/>
                                            </p:txEl>
                                          </p:spTgt>
                                        </p:tgtEl>
                                        <p:attrNameLst>
                                          <p:attrName>style.visibility</p:attrName>
                                        </p:attrNameLst>
                                      </p:cBhvr>
                                      <p:to>
                                        <p:strVal val="visible"/>
                                      </p:to>
                                    </p:set>
                                    <p:anim calcmode="lin" valueType="num">
                                      <p:cBhvr>
                                        <p:cTn id="14" dur="500" fill="hold"/>
                                        <p:tgtEl>
                                          <p:spTgt spid="125954">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125954">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12595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5954"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Rectangle 2"/>
          <p:cNvSpPr>
            <a:spLocks noGrp="1" noRot="1" noChangeArrowheads="1"/>
          </p:cNvSpPr>
          <p:nvPr>
            <p:ph type="title"/>
          </p:nvPr>
        </p:nvSpPr>
        <p:spPr>
          <a:xfrm>
            <a:off x="0" y="0"/>
            <a:ext cx="9144000" cy="1417638"/>
          </a:xfrm>
        </p:spPr>
        <p:txBody>
          <a:bodyPr>
            <a:normAutofit fontScale="90000"/>
          </a:bodyPr>
          <a:lstStyle/>
          <a:p>
            <a:pPr>
              <a:defRPr/>
            </a:pPr>
            <a:r>
              <a:rPr lang="fa-IR" sz="2800"/>
              <a:t/>
            </a:r>
            <a:br>
              <a:rPr lang="fa-IR" sz="2800"/>
            </a:br>
            <a:r>
              <a:rPr lang="fa-IR" sz="2800"/>
              <a:t>در سال 1918 آلیس هامیلتون رشته بهداشت صنعتی را در دانشگاه هاروارد آمریکا پایه ریزی کرد بعضی از مردم آمریکا این خانم را که همه عمرش را صرف بیماریهی شغلی کرده بنام دختر رامازینی لقب داده اند</a:t>
            </a:r>
            <a:br>
              <a:rPr lang="fa-IR" sz="2800"/>
            </a:br>
            <a:endParaRPr lang="en-US" sz="2800"/>
          </a:p>
        </p:txBody>
      </p:sp>
      <p:sp>
        <p:nvSpPr>
          <p:cNvPr id="126979" name="Rectangle 3"/>
          <p:cNvSpPr>
            <a:spLocks noGrp="1" noRot="1" noChangeArrowheads="1"/>
          </p:cNvSpPr>
          <p:nvPr>
            <p:ph type="body" sz="half" idx="2"/>
          </p:nvPr>
        </p:nvSpPr>
        <p:spPr>
          <a:xfrm>
            <a:off x="4495800" y="1371600"/>
            <a:ext cx="4648200" cy="2438400"/>
          </a:xfrm>
        </p:spPr>
        <p:txBody>
          <a:bodyPr/>
          <a:lstStyle/>
          <a:p>
            <a:pPr>
              <a:lnSpc>
                <a:spcPct val="90000"/>
              </a:lnSpc>
              <a:defRPr/>
            </a:pPr>
            <a:r>
              <a:rPr lang="fa-IR" sz="2600"/>
              <a:t>در سال 1893از دانشگاه میشبگان موفق به اخذ دکنری شد در اروپا و آمریکا به تحقیق پیرامون آسیب شناسی بیماریها پرداخت باتوجه به تبحر خود اکثر بیماریهای شغلی را مورد مطالعه قرار داد</a:t>
            </a:r>
            <a:endParaRPr lang="en-US" sz="2600"/>
          </a:p>
        </p:txBody>
      </p:sp>
      <p:pic>
        <p:nvPicPr>
          <p:cNvPr id="126980" name="Picture 4" descr="240px-Alice_hamilton"/>
          <p:cNvPicPr>
            <a:picLocks noGrp="1" noChangeAspect="1" noChangeArrowheads="1"/>
          </p:cNvPicPr>
          <p:nvPr>
            <p:ph sz="half" idx="4294967295"/>
          </p:nvPr>
        </p:nvPicPr>
        <p:blipFill>
          <a:blip r:embed="rId2"/>
          <a:srcRect/>
          <a:stretch>
            <a:fillRect/>
          </a:stretch>
        </p:blipFill>
        <p:spPr>
          <a:xfrm>
            <a:off x="0" y="1371600"/>
            <a:ext cx="4343400" cy="5181600"/>
          </a:xfrm>
          <a:noFill/>
        </p:spPr>
      </p:pic>
      <p:sp>
        <p:nvSpPr>
          <p:cNvPr id="126981" name="Rectangle 5"/>
          <p:cNvSpPr>
            <a:spLocks noChangeArrowheads="1"/>
          </p:cNvSpPr>
          <p:nvPr/>
        </p:nvSpPr>
        <p:spPr bwMode="auto">
          <a:xfrm>
            <a:off x="4343400" y="3886200"/>
            <a:ext cx="4800600" cy="2971800"/>
          </a:xfrm>
          <a:prstGeom prst="rect">
            <a:avLst/>
          </a:prstGeom>
          <a:solidFill>
            <a:srgbClr val="00FFFF">
              <a:alpha val="65881"/>
            </a:srgbClr>
          </a:solidFill>
          <a:ln w="9525">
            <a:solidFill>
              <a:schemeClr val="tx1"/>
            </a:solidFill>
            <a:miter lim="800000"/>
            <a:headEnd/>
            <a:tailEnd/>
          </a:ln>
        </p:spPr>
        <p:txBody>
          <a:bodyPr wrap="none" anchor="ctr"/>
          <a:lstStyle/>
          <a:p>
            <a:pPr algn="ctr"/>
            <a:r>
              <a:rPr lang="fa-IR" sz="3200" b="1">
                <a:solidFill>
                  <a:srgbClr val="003300"/>
                </a:solidFill>
              </a:rPr>
              <a:t>او به شکل خستگی ناپذیری تلاش</a:t>
            </a:r>
          </a:p>
          <a:p>
            <a:pPr algn="ctr"/>
            <a:r>
              <a:rPr lang="fa-IR" sz="3200" b="1">
                <a:solidFill>
                  <a:srgbClr val="003300"/>
                </a:solidFill>
              </a:rPr>
              <a:t> نمود تا کارفرمایان را متقاعد سازد</a:t>
            </a:r>
          </a:p>
          <a:p>
            <a:pPr algn="ctr"/>
            <a:r>
              <a:rPr lang="fa-IR" sz="3200" b="1">
                <a:solidFill>
                  <a:srgbClr val="003300"/>
                </a:solidFill>
              </a:rPr>
              <a:t>جهت برخورداری از تجارت موفق </a:t>
            </a:r>
          </a:p>
          <a:p>
            <a:pPr algn="ctr"/>
            <a:r>
              <a:rPr lang="fa-IR" sz="3200" b="1">
                <a:solidFill>
                  <a:srgbClr val="003300"/>
                </a:solidFill>
              </a:rPr>
              <a:t>وکسبی پررونق باید شرایط </a:t>
            </a:r>
          </a:p>
          <a:p>
            <a:pPr algn="ctr"/>
            <a:r>
              <a:rPr lang="fa-IR" sz="3200" b="1">
                <a:solidFill>
                  <a:srgbClr val="003300"/>
                </a:solidFill>
              </a:rPr>
              <a:t>محیط کار را بهبود بخشند</a:t>
            </a:r>
          </a:p>
          <a:p>
            <a:pPr algn="ctr"/>
            <a:endParaRPr lang="fa-IR" sz="3200" b="1">
              <a:solidFill>
                <a:srgbClr val="0033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5" presetClass="entr" presetSubtype="0" fill="hold" nodeType="clickEffect">
                                  <p:stCondLst>
                                    <p:cond delay="0"/>
                                  </p:stCondLst>
                                  <p:childTnLst>
                                    <p:set>
                                      <p:cBhvr>
                                        <p:cTn id="6" dur="1" fill="hold">
                                          <p:stCondLst>
                                            <p:cond delay="0"/>
                                          </p:stCondLst>
                                        </p:cTn>
                                        <p:tgtEl>
                                          <p:spTgt spid="126980"/>
                                        </p:tgtEl>
                                        <p:attrNameLst>
                                          <p:attrName>style.visibility</p:attrName>
                                        </p:attrNameLst>
                                      </p:cBhvr>
                                      <p:to>
                                        <p:strVal val="visible"/>
                                      </p:to>
                                    </p:set>
                                    <p:anim calcmode="lin" valueType="num">
                                      <p:cBhvr>
                                        <p:cTn id="7" dur="1000" fill="hold"/>
                                        <p:tgtEl>
                                          <p:spTgt spid="126980"/>
                                        </p:tgtEl>
                                        <p:attrNameLst>
                                          <p:attrName>ppt_w</p:attrName>
                                        </p:attrNameLst>
                                      </p:cBhvr>
                                      <p:tavLst>
                                        <p:tav tm="0">
                                          <p:val>
                                            <p:fltVal val="0"/>
                                          </p:val>
                                        </p:tav>
                                        <p:tav tm="100000">
                                          <p:val>
                                            <p:strVal val="#ppt_w"/>
                                          </p:val>
                                        </p:tav>
                                      </p:tavLst>
                                    </p:anim>
                                    <p:anim calcmode="lin" valueType="num">
                                      <p:cBhvr>
                                        <p:cTn id="8" dur="1000" fill="hold"/>
                                        <p:tgtEl>
                                          <p:spTgt spid="126980"/>
                                        </p:tgtEl>
                                        <p:attrNameLst>
                                          <p:attrName>ppt_h</p:attrName>
                                        </p:attrNameLst>
                                      </p:cBhvr>
                                      <p:tavLst>
                                        <p:tav tm="0">
                                          <p:val>
                                            <p:fltVal val="0"/>
                                          </p:val>
                                        </p:tav>
                                        <p:tav tm="100000">
                                          <p:val>
                                            <p:strVal val="#ppt_h"/>
                                          </p:val>
                                        </p:tav>
                                      </p:tavLst>
                                    </p:anim>
                                    <p:anim calcmode="lin" valueType="num">
                                      <p:cBhvr>
                                        <p:cTn id="9" dur="1000" fill="hold"/>
                                        <p:tgtEl>
                                          <p:spTgt spid="126980"/>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126980"/>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1" fill="hold">
                      <p:stCondLst>
                        <p:cond delay="indefinite"/>
                      </p:stCondLst>
                      <p:childTnLst>
                        <p:par>
                          <p:cTn id="12" fill="hold">
                            <p:stCondLst>
                              <p:cond delay="0"/>
                            </p:stCondLst>
                            <p:childTnLst>
                              <p:par>
                                <p:cTn id="13" presetID="15" presetClass="entr" presetSubtype="0" fill="hold" grpId="0" nodeType="clickEffect">
                                  <p:stCondLst>
                                    <p:cond delay="0"/>
                                  </p:stCondLst>
                                  <p:childTnLst>
                                    <p:set>
                                      <p:cBhvr>
                                        <p:cTn id="14" dur="1" fill="hold">
                                          <p:stCondLst>
                                            <p:cond delay="0"/>
                                          </p:stCondLst>
                                        </p:cTn>
                                        <p:tgtEl>
                                          <p:spTgt spid="126978"/>
                                        </p:tgtEl>
                                        <p:attrNameLst>
                                          <p:attrName>style.visibility</p:attrName>
                                        </p:attrNameLst>
                                      </p:cBhvr>
                                      <p:to>
                                        <p:strVal val="visible"/>
                                      </p:to>
                                    </p:set>
                                    <p:anim calcmode="lin" valueType="num">
                                      <p:cBhvr>
                                        <p:cTn id="15" dur="1000" fill="hold"/>
                                        <p:tgtEl>
                                          <p:spTgt spid="126978"/>
                                        </p:tgtEl>
                                        <p:attrNameLst>
                                          <p:attrName>ppt_w</p:attrName>
                                        </p:attrNameLst>
                                      </p:cBhvr>
                                      <p:tavLst>
                                        <p:tav tm="0">
                                          <p:val>
                                            <p:fltVal val="0"/>
                                          </p:val>
                                        </p:tav>
                                        <p:tav tm="100000">
                                          <p:val>
                                            <p:strVal val="#ppt_w"/>
                                          </p:val>
                                        </p:tav>
                                      </p:tavLst>
                                    </p:anim>
                                    <p:anim calcmode="lin" valueType="num">
                                      <p:cBhvr>
                                        <p:cTn id="16" dur="1000" fill="hold"/>
                                        <p:tgtEl>
                                          <p:spTgt spid="126978"/>
                                        </p:tgtEl>
                                        <p:attrNameLst>
                                          <p:attrName>ppt_h</p:attrName>
                                        </p:attrNameLst>
                                      </p:cBhvr>
                                      <p:tavLst>
                                        <p:tav tm="0">
                                          <p:val>
                                            <p:fltVal val="0"/>
                                          </p:val>
                                        </p:tav>
                                        <p:tav tm="100000">
                                          <p:val>
                                            <p:strVal val="#ppt_h"/>
                                          </p:val>
                                        </p:tav>
                                      </p:tavLst>
                                    </p:anim>
                                    <p:anim calcmode="lin" valueType="num">
                                      <p:cBhvr>
                                        <p:cTn id="17" dur="1000" fill="hold"/>
                                        <p:tgtEl>
                                          <p:spTgt spid="126978"/>
                                        </p:tgtEl>
                                        <p:attrNameLst>
                                          <p:attrName>ppt_x</p:attrName>
                                        </p:attrNameLst>
                                      </p:cBhvr>
                                      <p:tavLst>
                                        <p:tav tm="0" fmla="#ppt_x+(cos(-2*pi*(1-$))*-#ppt_x-sin(-2*pi*(1-$))*(1-#ppt_y))*(1-$)">
                                          <p:val>
                                            <p:fltVal val="0"/>
                                          </p:val>
                                        </p:tav>
                                        <p:tav tm="100000">
                                          <p:val>
                                            <p:fltVal val="1"/>
                                          </p:val>
                                        </p:tav>
                                      </p:tavLst>
                                    </p:anim>
                                    <p:anim calcmode="lin" valueType="num">
                                      <p:cBhvr>
                                        <p:cTn id="18" dur="1000" fill="hold"/>
                                        <p:tgtEl>
                                          <p:spTgt spid="126978"/>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9" fill="hold">
                      <p:stCondLst>
                        <p:cond delay="indefinite"/>
                      </p:stCondLst>
                      <p:childTnLst>
                        <p:par>
                          <p:cTn id="20" fill="hold">
                            <p:stCondLst>
                              <p:cond delay="0"/>
                            </p:stCondLst>
                            <p:childTnLst>
                              <p:par>
                                <p:cTn id="21" presetID="15" presetClass="entr" presetSubtype="0" fill="hold" grpId="0" nodeType="clickEffect">
                                  <p:stCondLst>
                                    <p:cond delay="0"/>
                                  </p:stCondLst>
                                  <p:childTnLst>
                                    <p:set>
                                      <p:cBhvr>
                                        <p:cTn id="22" dur="1" fill="hold">
                                          <p:stCondLst>
                                            <p:cond delay="0"/>
                                          </p:stCondLst>
                                        </p:cTn>
                                        <p:tgtEl>
                                          <p:spTgt spid="126979">
                                            <p:txEl>
                                              <p:pRg st="0" end="0"/>
                                            </p:txEl>
                                          </p:spTgt>
                                        </p:tgtEl>
                                        <p:attrNameLst>
                                          <p:attrName>style.visibility</p:attrName>
                                        </p:attrNameLst>
                                      </p:cBhvr>
                                      <p:to>
                                        <p:strVal val="visible"/>
                                      </p:to>
                                    </p:set>
                                    <p:anim calcmode="lin" valueType="num">
                                      <p:cBhvr>
                                        <p:cTn id="23" dur="1000" fill="hold"/>
                                        <p:tgtEl>
                                          <p:spTgt spid="126979">
                                            <p:txEl>
                                              <p:pRg st="0" end="0"/>
                                            </p:txEl>
                                          </p:spTgt>
                                        </p:tgtEl>
                                        <p:attrNameLst>
                                          <p:attrName>ppt_w</p:attrName>
                                        </p:attrNameLst>
                                      </p:cBhvr>
                                      <p:tavLst>
                                        <p:tav tm="0">
                                          <p:val>
                                            <p:fltVal val="0"/>
                                          </p:val>
                                        </p:tav>
                                        <p:tav tm="100000">
                                          <p:val>
                                            <p:strVal val="#ppt_w"/>
                                          </p:val>
                                        </p:tav>
                                      </p:tavLst>
                                    </p:anim>
                                    <p:anim calcmode="lin" valueType="num">
                                      <p:cBhvr>
                                        <p:cTn id="24" dur="1000" fill="hold"/>
                                        <p:tgtEl>
                                          <p:spTgt spid="126979">
                                            <p:txEl>
                                              <p:pRg st="0" end="0"/>
                                            </p:txEl>
                                          </p:spTgt>
                                        </p:tgtEl>
                                        <p:attrNameLst>
                                          <p:attrName>ppt_h</p:attrName>
                                        </p:attrNameLst>
                                      </p:cBhvr>
                                      <p:tavLst>
                                        <p:tav tm="0">
                                          <p:val>
                                            <p:fltVal val="0"/>
                                          </p:val>
                                        </p:tav>
                                        <p:tav tm="100000">
                                          <p:val>
                                            <p:strVal val="#ppt_h"/>
                                          </p:val>
                                        </p:tav>
                                      </p:tavLst>
                                    </p:anim>
                                    <p:anim calcmode="lin" valueType="num">
                                      <p:cBhvr>
                                        <p:cTn id="25" dur="1000" fill="hold"/>
                                        <p:tgtEl>
                                          <p:spTgt spid="126979">
                                            <p:txEl>
                                              <p:pRg st="0" end="0"/>
                                            </p:txEl>
                                          </p:spTgt>
                                        </p:tgtEl>
                                        <p:attrNameLst>
                                          <p:attrName>ppt_x</p:attrName>
                                        </p:attrNameLst>
                                      </p:cBhvr>
                                      <p:tavLst>
                                        <p:tav tm="0" fmla="#ppt_x+(cos(-2*pi*(1-$))*-#ppt_x-sin(-2*pi*(1-$))*(1-#ppt_y))*(1-$)">
                                          <p:val>
                                            <p:fltVal val="0"/>
                                          </p:val>
                                        </p:tav>
                                        <p:tav tm="100000">
                                          <p:val>
                                            <p:fltVal val="1"/>
                                          </p:val>
                                        </p:tav>
                                      </p:tavLst>
                                    </p:anim>
                                    <p:anim calcmode="lin" valueType="num">
                                      <p:cBhvr>
                                        <p:cTn id="26" dur="1000" fill="hold"/>
                                        <p:tgtEl>
                                          <p:spTgt spid="126979">
                                            <p:txEl>
                                              <p:pRg st="0" end="0"/>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27" fill="hold">
                      <p:stCondLst>
                        <p:cond delay="indefinite"/>
                      </p:stCondLst>
                      <p:childTnLst>
                        <p:par>
                          <p:cTn id="28" fill="hold">
                            <p:stCondLst>
                              <p:cond delay="0"/>
                            </p:stCondLst>
                            <p:childTnLst>
                              <p:par>
                                <p:cTn id="29" presetID="51" presetClass="entr" presetSubtype="0" fill="hold" grpId="0" nodeType="clickEffect">
                                  <p:stCondLst>
                                    <p:cond delay="0"/>
                                  </p:stCondLst>
                                  <p:childTnLst>
                                    <p:set>
                                      <p:cBhvr>
                                        <p:cTn id="30" dur="1" fill="hold">
                                          <p:stCondLst>
                                            <p:cond delay="0"/>
                                          </p:stCondLst>
                                        </p:cTn>
                                        <p:tgtEl>
                                          <p:spTgt spid="126981"/>
                                        </p:tgtEl>
                                        <p:attrNameLst>
                                          <p:attrName>style.visibility</p:attrName>
                                        </p:attrNameLst>
                                      </p:cBhvr>
                                      <p:to>
                                        <p:strVal val="visible"/>
                                      </p:to>
                                    </p:set>
                                    <p:animEffect transition="in" filter="fade">
                                      <p:cBhvr>
                                        <p:cTn id="31" dur="770" decel="100000"/>
                                        <p:tgtEl>
                                          <p:spTgt spid="126981"/>
                                        </p:tgtEl>
                                      </p:cBhvr>
                                    </p:animEffect>
                                    <p:animScale>
                                      <p:cBhvr>
                                        <p:cTn id="32" dur="770" decel="100000"/>
                                        <p:tgtEl>
                                          <p:spTgt spid="126981"/>
                                        </p:tgtEl>
                                      </p:cBhvr>
                                      <p:from x="10000" y="10000"/>
                                      <p:to x="200000" y="450000"/>
                                    </p:animScale>
                                    <p:animScale>
                                      <p:cBhvr>
                                        <p:cTn id="33" dur="1230" accel="100000" fill="hold">
                                          <p:stCondLst>
                                            <p:cond delay="770"/>
                                          </p:stCondLst>
                                        </p:cTn>
                                        <p:tgtEl>
                                          <p:spTgt spid="126981"/>
                                        </p:tgtEl>
                                      </p:cBhvr>
                                      <p:from x="200000" y="450000"/>
                                      <p:to x="100000" y="100000"/>
                                    </p:animScale>
                                    <p:set>
                                      <p:cBhvr>
                                        <p:cTn id="34" dur="770" fill="hold"/>
                                        <p:tgtEl>
                                          <p:spTgt spid="126981"/>
                                        </p:tgtEl>
                                        <p:attrNameLst>
                                          <p:attrName>ppt_x</p:attrName>
                                        </p:attrNameLst>
                                      </p:cBhvr>
                                      <p:to>
                                        <p:strVal val="(0.5)"/>
                                      </p:to>
                                    </p:set>
                                    <p:anim from="(0.5)" to="(#ppt_x)" calcmode="lin" valueType="num">
                                      <p:cBhvr>
                                        <p:cTn id="35" dur="1230" accel="100000" fill="hold">
                                          <p:stCondLst>
                                            <p:cond delay="770"/>
                                          </p:stCondLst>
                                        </p:cTn>
                                        <p:tgtEl>
                                          <p:spTgt spid="126981"/>
                                        </p:tgtEl>
                                        <p:attrNameLst>
                                          <p:attrName>ppt_x</p:attrName>
                                        </p:attrNameLst>
                                      </p:cBhvr>
                                    </p:anim>
                                    <p:set>
                                      <p:cBhvr>
                                        <p:cTn id="36" dur="770" fill="hold"/>
                                        <p:tgtEl>
                                          <p:spTgt spid="126981"/>
                                        </p:tgtEl>
                                        <p:attrNameLst>
                                          <p:attrName>ppt_y</p:attrName>
                                        </p:attrNameLst>
                                      </p:cBhvr>
                                      <p:to>
                                        <p:strVal val="(#ppt_y+0.4)"/>
                                      </p:to>
                                    </p:set>
                                    <p:anim from="(#ppt_y+0.4)" to="(#ppt_y)" calcmode="lin" valueType="num">
                                      <p:cBhvr>
                                        <p:cTn id="37" dur="1230" accel="100000" fill="hold">
                                          <p:stCondLst>
                                            <p:cond delay="770"/>
                                          </p:stCondLst>
                                        </p:cTn>
                                        <p:tgtEl>
                                          <p:spTgt spid="126981"/>
                                        </p:tgtEl>
                                        <p:attrNameLst>
                                          <p:attrName>ppt_y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6978" grpId="0"/>
      <p:bldP spid="126979" grpId="0" build="p"/>
      <p:bldP spid="126981"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ChangeArrowheads="1"/>
          </p:cNvSpPr>
          <p:nvPr/>
        </p:nvSpPr>
        <p:spPr bwMode="auto">
          <a:xfrm>
            <a:off x="228600" y="1447800"/>
            <a:ext cx="8686800" cy="1752600"/>
          </a:xfrm>
          <a:prstGeom prst="rect">
            <a:avLst/>
          </a:prstGeom>
          <a:solidFill>
            <a:srgbClr val="00FFFF">
              <a:alpha val="65881"/>
            </a:srgbClr>
          </a:solidFill>
          <a:ln w="9525">
            <a:solidFill>
              <a:schemeClr val="tx1"/>
            </a:solidFill>
            <a:miter lim="800000"/>
            <a:headEnd/>
            <a:tailEnd/>
          </a:ln>
        </p:spPr>
        <p:txBody>
          <a:bodyPr wrap="none" anchor="ctr"/>
          <a:lstStyle/>
          <a:p>
            <a:pPr algn="ctr"/>
            <a:r>
              <a:rPr lang="fa-IR" sz="2800" b="1">
                <a:solidFill>
                  <a:srgbClr val="003300"/>
                </a:solidFill>
              </a:rPr>
              <a:t>توسعه سریع صنعت در قرن بیستم از یک طرف به</a:t>
            </a:r>
            <a:r>
              <a:rPr lang="fa-IR" sz="2800">
                <a:solidFill>
                  <a:srgbClr val="003300"/>
                </a:solidFill>
              </a:rPr>
              <a:t> </a:t>
            </a:r>
            <a:endParaRPr lang="fa-IR" sz="2800" b="1">
              <a:solidFill>
                <a:srgbClr val="003300"/>
              </a:solidFill>
            </a:endParaRPr>
          </a:p>
          <a:p>
            <a:pPr algn="ctr"/>
            <a:r>
              <a:rPr lang="fa-IR" sz="2800" b="1">
                <a:solidFill>
                  <a:srgbClr val="003300"/>
                </a:solidFill>
              </a:rPr>
              <a:t>بیماریهای ناشی از کار افزود از طرف دیگر وسیله تحقیق وبررسی </a:t>
            </a:r>
          </a:p>
          <a:p>
            <a:pPr algn="ctr"/>
            <a:r>
              <a:rPr lang="fa-IR" sz="2800" b="1">
                <a:solidFill>
                  <a:srgbClr val="003300"/>
                </a:solidFill>
              </a:rPr>
              <a:t>بر روی پیشگیری و درمان آنها را فراهم ساخت (تلاش دانشمندان)</a:t>
            </a:r>
          </a:p>
          <a:p>
            <a:pPr algn="ctr"/>
            <a:endParaRPr lang="en-US" sz="2800" b="1">
              <a:solidFill>
                <a:srgbClr val="003300"/>
              </a:solidFill>
            </a:endParaRPr>
          </a:p>
        </p:txBody>
      </p:sp>
      <p:sp>
        <p:nvSpPr>
          <p:cNvPr id="27651" name="Rectangle 3"/>
          <p:cNvSpPr>
            <a:spLocks noChangeArrowheads="1"/>
          </p:cNvSpPr>
          <p:nvPr/>
        </p:nvSpPr>
        <p:spPr bwMode="auto">
          <a:xfrm>
            <a:off x="228600" y="5029200"/>
            <a:ext cx="8763000" cy="1600200"/>
          </a:xfrm>
          <a:prstGeom prst="rect">
            <a:avLst/>
          </a:prstGeom>
          <a:solidFill>
            <a:srgbClr val="00FFFF">
              <a:alpha val="65881"/>
            </a:srgbClr>
          </a:solidFill>
          <a:ln w="9525">
            <a:solidFill>
              <a:schemeClr val="tx1"/>
            </a:solidFill>
            <a:miter lim="800000"/>
            <a:headEnd/>
            <a:tailEnd/>
          </a:ln>
        </p:spPr>
        <p:txBody>
          <a:bodyPr wrap="none" anchor="ctr"/>
          <a:lstStyle/>
          <a:p>
            <a:pPr algn="ctr"/>
            <a:endParaRPr lang="fa-IR" sz="2100" b="1"/>
          </a:p>
          <a:p>
            <a:pPr algn="ctr"/>
            <a:r>
              <a:rPr lang="fa-IR" sz="2400" b="1">
                <a:solidFill>
                  <a:srgbClr val="003300"/>
                </a:solidFill>
              </a:rPr>
              <a:t>از طرف دیگر بسیاری از کارفرماها هم به لحاظ قانونی وهم به لحاظ</a:t>
            </a:r>
            <a:r>
              <a:rPr lang="fa-IR" sz="2400">
                <a:solidFill>
                  <a:srgbClr val="003300"/>
                </a:solidFill>
              </a:rPr>
              <a:t> </a:t>
            </a:r>
            <a:r>
              <a:rPr lang="fa-IR" sz="2400" b="1">
                <a:solidFill>
                  <a:srgbClr val="003300"/>
                </a:solidFill>
              </a:rPr>
              <a:t>اخلاقی</a:t>
            </a:r>
            <a:r>
              <a:rPr lang="fa-IR" sz="2400">
                <a:solidFill>
                  <a:srgbClr val="003300"/>
                </a:solidFill>
              </a:rPr>
              <a:t> </a:t>
            </a:r>
            <a:endParaRPr lang="fa-IR" sz="2400" b="1">
              <a:solidFill>
                <a:srgbClr val="003300"/>
              </a:solidFill>
            </a:endParaRPr>
          </a:p>
          <a:p>
            <a:pPr algn="ctr"/>
            <a:r>
              <a:rPr lang="fa-IR" sz="2400" b="1">
                <a:solidFill>
                  <a:srgbClr val="003300"/>
                </a:solidFill>
              </a:rPr>
              <a:t>و همچنین به این نکنه پی بردند گه کارگر سالم تر محصول</a:t>
            </a:r>
            <a:r>
              <a:rPr lang="fa-IR" sz="2400">
                <a:solidFill>
                  <a:srgbClr val="003300"/>
                </a:solidFill>
              </a:rPr>
              <a:t> </a:t>
            </a:r>
            <a:r>
              <a:rPr lang="fa-IR" sz="2400" b="1">
                <a:solidFill>
                  <a:srgbClr val="003300"/>
                </a:solidFill>
              </a:rPr>
              <a:t>بیشتر و بهتری</a:t>
            </a:r>
            <a:r>
              <a:rPr lang="fa-IR" sz="2400">
                <a:solidFill>
                  <a:srgbClr val="003300"/>
                </a:solidFill>
              </a:rPr>
              <a:t> </a:t>
            </a:r>
            <a:endParaRPr lang="fa-IR" sz="2400" b="1">
              <a:solidFill>
                <a:srgbClr val="003300"/>
              </a:solidFill>
            </a:endParaRPr>
          </a:p>
          <a:p>
            <a:pPr algn="ctr"/>
            <a:r>
              <a:rPr lang="fa-IR" sz="2400" b="1">
                <a:solidFill>
                  <a:srgbClr val="003300"/>
                </a:solidFill>
              </a:rPr>
              <a:t>را در اختیار خواهد گذارددر جهت</a:t>
            </a:r>
            <a:r>
              <a:rPr lang="fa-IR" sz="2400">
                <a:solidFill>
                  <a:srgbClr val="003300"/>
                </a:solidFill>
              </a:rPr>
              <a:t> </a:t>
            </a:r>
            <a:r>
              <a:rPr lang="fa-IR" sz="2400" b="1">
                <a:solidFill>
                  <a:srgbClr val="003300"/>
                </a:solidFill>
              </a:rPr>
              <a:t>بهبود شرایط محیط کار سرمایه گذاری فراوان کردند </a:t>
            </a:r>
          </a:p>
          <a:p>
            <a:pPr algn="ctr"/>
            <a:endParaRPr lang="fa-IR" sz="2400" b="1">
              <a:solidFill>
                <a:srgbClr val="003300"/>
              </a:solidFill>
            </a:endParaRPr>
          </a:p>
          <a:p>
            <a:pPr algn="ctr"/>
            <a:endParaRPr lang="en-US" sz="2100"/>
          </a:p>
        </p:txBody>
      </p:sp>
      <p:sp>
        <p:nvSpPr>
          <p:cNvPr id="27652" name="Rectangle 4"/>
          <p:cNvSpPr>
            <a:spLocks noChangeArrowheads="1"/>
          </p:cNvSpPr>
          <p:nvPr/>
        </p:nvSpPr>
        <p:spPr bwMode="auto">
          <a:xfrm>
            <a:off x="304800" y="3352800"/>
            <a:ext cx="8686800" cy="1447800"/>
          </a:xfrm>
          <a:prstGeom prst="rect">
            <a:avLst/>
          </a:prstGeom>
          <a:solidFill>
            <a:srgbClr val="00FFFF">
              <a:alpha val="65881"/>
            </a:srgbClr>
          </a:solidFill>
          <a:ln w="9525">
            <a:solidFill>
              <a:schemeClr val="tx1"/>
            </a:solidFill>
            <a:miter lim="800000"/>
            <a:headEnd/>
            <a:tailEnd/>
          </a:ln>
        </p:spPr>
        <p:txBody>
          <a:bodyPr wrap="none" anchor="ctr"/>
          <a:lstStyle/>
          <a:p>
            <a:pPr algn="ctr"/>
            <a:r>
              <a:rPr lang="fa-IR" sz="2800" b="1">
                <a:solidFill>
                  <a:srgbClr val="003300"/>
                </a:solidFill>
              </a:rPr>
              <a:t>رشد اجتماعات کارگری و تشکیل اتحادیه ها و سندیکاهارا </a:t>
            </a:r>
          </a:p>
          <a:p>
            <a:pPr algn="ctr"/>
            <a:r>
              <a:rPr lang="fa-IR" sz="2800" b="1">
                <a:solidFill>
                  <a:srgbClr val="003300"/>
                </a:solidFill>
              </a:rPr>
              <a:t>می توان از عوامل موثردر بهبود بهداشت محیط کار</a:t>
            </a:r>
            <a:r>
              <a:rPr lang="fa-IR" sz="2800">
                <a:solidFill>
                  <a:srgbClr val="003300"/>
                </a:solidFill>
              </a:rPr>
              <a:t> </a:t>
            </a:r>
            <a:endParaRPr lang="fa-IR" sz="2800" b="1">
              <a:solidFill>
                <a:srgbClr val="003300"/>
              </a:solidFill>
            </a:endParaRPr>
          </a:p>
          <a:p>
            <a:pPr algn="ctr"/>
            <a:r>
              <a:rPr lang="fa-IR" sz="2800" b="1">
                <a:solidFill>
                  <a:srgbClr val="003300"/>
                </a:solidFill>
              </a:rPr>
              <a:t>دانست چرا که دولتها وادار به قانون گذاری کردند</a:t>
            </a:r>
            <a:endParaRPr lang="en-US" sz="2800" b="1">
              <a:solidFill>
                <a:srgbClr val="003300"/>
              </a:solidFill>
            </a:endParaRPr>
          </a:p>
        </p:txBody>
      </p:sp>
      <p:sp>
        <p:nvSpPr>
          <p:cNvPr id="27653" name="Oval 5"/>
          <p:cNvSpPr>
            <a:spLocks noChangeArrowheads="1"/>
          </p:cNvSpPr>
          <p:nvPr/>
        </p:nvSpPr>
        <p:spPr bwMode="auto">
          <a:xfrm>
            <a:off x="838200" y="0"/>
            <a:ext cx="7239000" cy="1219200"/>
          </a:xfrm>
          <a:prstGeom prst="ellipse">
            <a:avLst/>
          </a:prstGeom>
          <a:solidFill>
            <a:srgbClr val="FFFF00">
              <a:alpha val="65881"/>
            </a:srgbClr>
          </a:solidFill>
          <a:ln w="9525">
            <a:solidFill>
              <a:schemeClr val="tx1"/>
            </a:solidFill>
            <a:round/>
            <a:headEnd/>
            <a:tailEnd/>
          </a:ln>
        </p:spPr>
        <p:txBody>
          <a:bodyPr wrap="none" anchor="ctr"/>
          <a:lstStyle/>
          <a:p>
            <a:pPr algn="ctr"/>
            <a:endParaRPr lang="fa-IR" sz="2400" b="1">
              <a:solidFill>
                <a:srgbClr val="003300"/>
              </a:solidFill>
            </a:endParaRPr>
          </a:p>
          <a:p>
            <a:pPr algn="ctr"/>
            <a:r>
              <a:rPr lang="fa-IR" sz="2800" b="1">
                <a:solidFill>
                  <a:srgbClr val="003300"/>
                </a:solidFill>
              </a:rPr>
              <a:t>خلاصه سه دلیل عمده بهبود شرایط محیط کار</a:t>
            </a:r>
          </a:p>
          <a:p>
            <a:pPr algn="ctr"/>
            <a:r>
              <a:rPr lang="fa-IR" sz="2800" b="1">
                <a:solidFill>
                  <a:srgbClr val="003300"/>
                </a:solidFill>
              </a:rPr>
              <a:t>و توسعه علم بهداشت حرفه ای</a:t>
            </a:r>
            <a:endParaRPr lang="en-US" sz="2800" b="1">
              <a:solidFill>
                <a:srgbClr val="003300"/>
              </a:solidFill>
            </a:endParaRPr>
          </a:p>
          <a:p>
            <a:pPr algn="ctr"/>
            <a:endParaRPr lang="en-US" sz="2800">
              <a:solidFill>
                <a:srgbClr val="003300"/>
              </a:solidFill>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2514" name="Rectangle 2"/>
          <p:cNvSpPr>
            <a:spLocks noGrp="1" noRot="1" noChangeArrowheads="1"/>
          </p:cNvSpPr>
          <p:nvPr>
            <p:ph type="title"/>
          </p:nvPr>
        </p:nvSpPr>
        <p:spPr>
          <a:xfrm>
            <a:off x="457200" y="0"/>
            <a:ext cx="8686800" cy="1752600"/>
          </a:xfrm>
        </p:spPr>
        <p:txBody>
          <a:bodyPr/>
          <a:lstStyle/>
          <a:p>
            <a:pPr>
              <a:defRPr/>
            </a:pPr>
            <a:r>
              <a:rPr lang="fa-IR"/>
              <a:t>شعار سازمان خدمات خدمات بهداشتی </a:t>
            </a:r>
            <a:br>
              <a:rPr lang="fa-IR"/>
            </a:br>
            <a:r>
              <a:rPr lang="fa-IR"/>
              <a:t>آمریکا در سالهای بعد از جنگ جهانی</a:t>
            </a:r>
            <a:endParaRPr lang="en-US"/>
          </a:p>
        </p:txBody>
      </p:sp>
      <p:sp>
        <p:nvSpPr>
          <p:cNvPr id="192515" name="WordArt 3"/>
          <p:cNvSpPr>
            <a:spLocks noChangeArrowheads="1" noChangeShapeType="1" noTextEdit="1"/>
          </p:cNvSpPr>
          <p:nvPr/>
        </p:nvSpPr>
        <p:spPr bwMode="auto">
          <a:xfrm>
            <a:off x="152400" y="1447800"/>
            <a:ext cx="8839200" cy="4953000"/>
          </a:xfrm>
          <a:prstGeom prst="rect">
            <a:avLst/>
          </a:prstGeom>
        </p:spPr>
        <p:txBody>
          <a:bodyPr wrap="none" fromWordArt="1">
            <a:prstTxWarp prst="textSlantUp">
              <a:avLst>
                <a:gd name="adj" fmla="val 32056"/>
              </a:avLst>
            </a:prstTxWarp>
          </a:bodyPr>
          <a:lstStyle/>
          <a:p>
            <a:pPr algn="ctr"/>
            <a:r>
              <a:rPr lang="fa-IR" sz="3600" kern="10" dirty="0">
                <a:ln w="9525">
                  <a:solidFill>
                    <a:srgbClr val="FF00FF"/>
                  </a:solidFill>
                  <a:round/>
                  <a:headEnd/>
                  <a:tailEnd/>
                </a:ln>
                <a:solidFill>
                  <a:srgbClr val="FFFF00"/>
                </a:solidFill>
                <a:effectLst>
                  <a:outerShdw dist="53882" dir="2700000" algn="ctr" rotWithShape="0">
                    <a:srgbClr val="9999FF">
                      <a:alpha val="79999"/>
                    </a:srgbClr>
                  </a:outerShdw>
                </a:effectLst>
                <a:latin typeface="Arial"/>
                <a:cs typeface="Arial"/>
              </a:rPr>
              <a:t>کارگر را سالم نگهدارتاخوب کار کند</a:t>
            </a:r>
            <a:endParaRPr lang="en-US" sz="3600" kern="10" dirty="0">
              <a:ln w="9525">
                <a:solidFill>
                  <a:srgbClr val="FF00FF"/>
                </a:solidFill>
                <a:round/>
                <a:headEnd/>
                <a:tailEnd/>
              </a:ln>
              <a:solidFill>
                <a:srgbClr val="FFFF00"/>
              </a:solidFill>
              <a:effectLst>
                <a:outerShdw dist="53882" dir="2700000" algn="ctr" rotWithShape="0">
                  <a:srgbClr val="9999FF">
                    <a:alpha val="79999"/>
                  </a:srgbClr>
                </a:outerShdw>
              </a:effectLst>
              <a:latin typeface="Arial"/>
              <a:cs typeface="Aria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5" presetClass="entr" presetSubtype="0" fill="hold" grpId="0" nodeType="clickEffect">
                                  <p:stCondLst>
                                    <p:cond delay="0"/>
                                  </p:stCondLst>
                                  <p:childTnLst>
                                    <p:set>
                                      <p:cBhvr>
                                        <p:cTn id="6" dur="1" fill="hold">
                                          <p:stCondLst>
                                            <p:cond delay="0"/>
                                          </p:stCondLst>
                                        </p:cTn>
                                        <p:tgtEl>
                                          <p:spTgt spid="192515"/>
                                        </p:tgtEl>
                                        <p:attrNameLst>
                                          <p:attrName>style.visibility</p:attrName>
                                        </p:attrNameLst>
                                      </p:cBhvr>
                                      <p:to>
                                        <p:strVal val="visible"/>
                                      </p:to>
                                    </p:set>
                                    <p:anim calcmode="lin" valueType="num">
                                      <p:cBhvr>
                                        <p:cTn id="7" dur="1000" fill="hold"/>
                                        <p:tgtEl>
                                          <p:spTgt spid="192515"/>
                                        </p:tgtEl>
                                        <p:attrNameLst>
                                          <p:attrName>ppt_w</p:attrName>
                                        </p:attrNameLst>
                                      </p:cBhvr>
                                      <p:tavLst>
                                        <p:tav tm="0">
                                          <p:val>
                                            <p:fltVal val="0"/>
                                          </p:val>
                                        </p:tav>
                                        <p:tav tm="100000">
                                          <p:val>
                                            <p:strVal val="#ppt_w"/>
                                          </p:val>
                                        </p:tav>
                                      </p:tavLst>
                                    </p:anim>
                                    <p:anim calcmode="lin" valueType="num">
                                      <p:cBhvr>
                                        <p:cTn id="8" dur="1000" fill="hold"/>
                                        <p:tgtEl>
                                          <p:spTgt spid="192515"/>
                                        </p:tgtEl>
                                        <p:attrNameLst>
                                          <p:attrName>ppt_h</p:attrName>
                                        </p:attrNameLst>
                                      </p:cBhvr>
                                      <p:tavLst>
                                        <p:tav tm="0">
                                          <p:val>
                                            <p:fltVal val="0"/>
                                          </p:val>
                                        </p:tav>
                                        <p:tav tm="100000">
                                          <p:val>
                                            <p:strVal val="#ppt_h"/>
                                          </p:val>
                                        </p:tav>
                                      </p:tavLst>
                                    </p:anim>
                                    <p:anim calcmode="lin" valueType="num">
                                      <p:cBhvr>
                                        <p:cTn id="9" dur="1000" fill="hold"/>
                                        <p:tgtEl>
                                          <p:spTgt spid="192515"/>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192515"/>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2515"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2515" name="WordArt 3"/>
          <p:cNvSpPr>
            <a:spLocks noChangeArrowheads="1" noChangeShapeType="1" noTextEdit="1"/>
          </p:cNvSpPr>
          <p:nvPr/>
        </p:nvSpPr>
        <p:spPr bwMode="auto">
          <a:xfrm>
            <a:off x="0" y="228600"/>
            <a:ext cx="9144000" cy="6553200"/>
          </a:xfrm>
          <a:prstGeom prst="rect">
            <a:avLst/>
          </a:prstGeom>
        </p:spPr>
        <p:txBody>
          <a:bodyPr wrap="none" fromWordArt="1">
            <a:prstTxWarp prst="textSlantUp">
              <a:avLst>
                <a:gd name="adj" fmla="val 32056"/>
              </a:avLst>
            </a:prstTxWarp>
          </a:bodyPr>
          <a:lstStyle/>
          <a:p>
            <a:pPr algn="ctr"/>
            <a:r>
              <a:rPr lang="fa-IR" sz="3600" kern="10" dirty="0" smtClean="0">
                <a:ln w="9525">
                  <a:solidFill>
                    <a:srgbClr val="FF00FF"/>
                  </a:solidFill>
                  <a:round/>
                  <a:headEnd/>
                  <a:tailEnd/>
                </a:ln>
                <a:solidFill>
                  <a:srgbClr val="00B0F0"/>
                </a:solidFill>
                <a:effectLst>
                  <a:outerShdw dist="53882" dir="2700000" algn="ctr" rotWithShape="0">
                    <a:srgbClr val="9999FF">
                      <a:alpha val="79999"/>
                    </a:srgbClr>
                  </a:outerShdw>
                </a:effectLst>
                <a:latin typeface="Arial"/>
                <a:cs typeface="Arial"/>
              </a:rPr>
              <a:t>عوامل زیان آور</a:t>
            </a:r>
          </a:p>
          <a:p>
            <a:pPr algn="ctr"/>
            <a:r>
              <a:rPr lang="fa-IR" sz="3600" kern="10" dirty="0" smtClean="0">
                <a:ln w="9525">
                  <a:solidFill>
                    <a:srgbClr val="FF00FF"/>
                  </a:solidFill>
                  <a:round/>
                  <a:headEnd/>
                  <a:tailEnd/>
                </a:ln>
                <a:solidFill>
                  <a:srgbClr val="00B0F0"/>
                </a:solidFill>
                <a:effectLst>
                  <a:outerShdw dist="53882" dir="2700000" algn="ctr" rotWithShape="0">
                    <a:srgbClr val="9999FF">
                      <a:alpha val="79999"/>
                    </a:srgbClr>
                  </a:outerShdw>
                </a:effectLst>
                <a:latin typeface="Arial"/>
                <a:cs typeface="Arial"/>
              </a:rPr>
              <a:t>محیط کار</a:t>
            </a:r>
            <a:endParaRPr lang="en-US" sz="3600" kern="10" dirty="0">
              <a:ln w="9525">
                <a:solidFill>
                  <a:srgbClr val="FF00FF"/>
                </a:solidFill>
                <a:round/>
                <a:headEnd/>
                <a:tailEnd/>
              </a:ln>
              <a:solidFill>
                <a:srgbClr val="00B0F0"/>
              </a:solidFill>
              <a:effectLst>
                <a:outerShdw dist="53882" dir="2700000" algn="ctr" rotWithShape="0">
                  <a:srgbClr val="9999FF">
                    <a:alpha val="79999"/>
                  </a:srgbClr>
                </a:outerShdw>
              </a:effectLst>
              <a:latin typeface="Arial"/>
              <a:cs typeface="Arial"/>
            </a:endParaRPr>
          </a:p>
        </p:txBody>
      </p:sp>
    </p:spTree>
    <p:extLst>
      <p:ext uri="{BB962C8B-B14F-4D97-AF65-F5344CB8AC3E}">
        <p14:creationId xmlns:p14="http://schemas.microsoft.com/office/powerpoint/2010/main" val="30654239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5" presetClass="entr" presetSubtype="0" fill="hold" grpId="0" nodeType="clickEffect">
                                  <p:stCondLst>
                                    <p:cond delay="0"/>
                                  </p:stCondLst>
                                  <p:childTnLst>
                                    <p:set>
                                      <p:cBhvr>
                                        <p:cTn id="6" dur="1" fill="hold">
                                          <p:stCondLst>
                                            <p:cond delay="0"/>
                                          </p:stCondLst>
                                        </p:cTn>
                                        <p:tgtEl>
                                          <p:spTgt spid="192515"/>
                                        </p:tgtEl>
                                        <p:attrNameLst>
                                          <p:attrName>style.visibility</p:attrName>
                                        </p:attrNameLst>
                                      </p:cBhvr>
                                      <p:to>
                                        <p:strVal val="visible"/>
                                      </p:to>
                                    </p:set>
                                    <p:anim calcmode="lin" valueType="num">
                                      <p:cBhvr>
                                        <p:cTn id="7" dur="1000" fill="hold"/>
                                        <p:tgtEl>
                                          <p:spTgt spid="192515"/>
                                        </p:tgtEl>
                                        <p:attrNameLst>
                                          <p:attrName>ppt_w</p:attrName>
                                        </p:attrNameLst>
                                      </p:cBhvr>
                                      <p:tavLst>
                                        <p:tav tm="0">
                                          <p:val>
                                            <p:fltVal val="0"/>
                                          </p:val>
                                        </p:tav>
                                        <p:tav tm="100000">
                                          <p:val>
                                            <p:strVal val="#ppt_w"/>
                                          </p:val>
                                        </p:tav>
                                      </p:tavLst>
                                    </p:anim>
                                    <p:anim calcmode="lin" valueType="num">
                                      <p:cBhvr>
                                        <p:cTn id="8" dur="1000" fill="hold"/>
                                        <p:tgtEl>
                                          <p:spTgt spid="192515"/>
                                        </p:tgtEl>
                                        <p:attrNameLst>
                                          <p:attrName>ppt_h</p:attrName>
                                        </p:attrNameLst>
                                      </p:cBhvr>
                                      <p:tavLst>
                                        <p:tav tm="0">
                                          <p:val>
                                            <p:fltVal val="0"/>
                                          </p:val>
                                        </p:tav>
                                        <p:tav tm="100000">
                                          <p:val>
                                            <p:strVal val="#ppt_h"/>
                                          </p:val>
                                        </p:tav>
                                      </p:tavLst>
                                    </p:anim>
                                    <p:anim calcmode="lin" valueType="num">
                                      <p:cBhvr>
                                        <p:cTn id="9" dur="1000" fill="hold"/>
                                        <p:tgtEl>
                                          <p:spTgt spid="192515"/>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192515"/>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251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lide Number Placeholder 8"/>
          <p:cNvSpPr>
            <a:spLocks noGrp="1"/>
          </p:cNvSpPr>
          <p:nvPr>
            <p:ph type="sldNum" sz="quarter" idx="12"/>
          </p:nvPr>
        </p:nvSpPr>
        <p:spPr/>
        <p:txBody>
          <a:bodyPr/>
          <a:lstStyle/>
          <a:p>
            <a:fld id="{6B83B2B1-0CE5-4518-A8C0-9E01ED984C42}" type="slidenum">
              <a:rPr lang="ar-SA"/>
              <a:pPr/>
              <a:t>21</a:t>
            </a:fld>
            <a:endParaRPr lang="en-US"/>
          </a:p>
        </p:txBody>
      </p:sp>
      <p:sp>
        <p:nvSpPr>
          <p:cNvPr id="224258" name="Rectangle 2"/>
          <p:cNvSpPr>
            <a:spLocks noGrp="1" noRot="1" noChangeArrowheads="1"/>
          </p:cNvSpPr>
          <p:nvPr>
            <p:ph type="title" sz="quarter"/>
          </p:nvPr>
        </p:nvSpPr>
        <p:spPr/>
        <p:txBody>
          <a:bodyPr>
            <a:normAutofit fontScale="90000"/>
          </a:bodyPr>
          <a:lstStyle/>
          <a:p>
            <a:pPr algn="ctr"/>
            <a:r>
              <a:rPr lang="fa-IR" sz="3200"/>
              <a:t>عوامل </a:t>
            </a:r>
            <a:r>
              <a:rPr lang="fa-IR" sz="3200" b="0"/>
              <a:t>زیان آور</a:t>
            </a:r>
            <a:r>
              <a:rPr lang="fa-IR" sz="3200"/>
              <a:t> فیزیکی مانند: صدا، گرما، سرما، ارتعاش، روشنایی، پرتوها، فشار و ...</a:t>
            </a:r>
            <a:br>
              <a:rPr lang="fa-IR" sz="3200"/>
            </a:br>
            <a:endParaRPr lang="en-US" sz="3200"/>
          </a:p>
        </p:txBody>
      </p:sp>
      <p:pic>
        <p:nvPicPr>
          <p:cNvPr id="224259" name="Picture 3" descr="heatCorefinal"/>
          <p:cNvPicPr>
            <a:picLocks noGrp="1" noChangeAspect="1" noChangeArrowheads="1"/>
          </p:cNvPicPr>
          <p:nvPr>
            <p:ph sz="quarter" idx="1"/>
          </p:nvPr>
        </p:nvPicPr>
        <p:blipFill>
          <a:blip r:embed="rId2"/>
          <a:srcRect/>
          <a:stretch>
            <a:fillRect/>
          </a:stretch>
        </p:blipFill>
        <p:spPr>
          <a:xfrm>
            <a:off x="2819400" y="1295400"/>
            <a:ext cx="2971800" cy="2514600"/>
          </a:xfrm>
          <a:noFill/>
          <a:ln/>
        </p:spPr>
      </p:pic>
      <p:pic>
        <p:nvPicPr>
          <p:cNvPr id="224260" name="Picture 4" descr="noise"/>
          <p:cNvPicPr>
            <a:picLocks noGrp="1" noChangeAspect="1" noChangeArrowheads="1"/>
          </p:cNvPicPr>
          <p:nvPr>
            <p:ph sz="quarter" idx="2"/>
          </p:nvPr>
        </p:nvPicPr>
        <p:blipFill>
          <a:blip r:embed="rId3"/>
          <a:srcRect/>
          <a:stretch>
            <a:fillRect/>
          </a:stretch>
        </p:blipFill>
        <p:spPr>
          <a:xfrm>
            <a:off x="6019800" y="1295400"/>
            <a:ext cx="2914650" cy="2490788"/>
          </a:xfrm>
          <a:noFill/>
          <a:ln/>
        </p:spPr>
      </p:pic>
      <p:pic>
        <p:nvPicPr>
          <p:cNvPr id="224261" name="Picture 5" descr="digital-art-fractal-zenergy-holistic-vibration"/>
          <p:cNvPicPr>
            <a:picLocks noGrp="1" noChangeAspect="1" noChangeArrowheads="1"/>
          </p:cNvPicPr>
          <p:nvPr>
            <p:ph sz="quarter" idx="4"/>
          </p:nvPr>
        </p:nvPicPr>
        <p:blipFill>
          <a:blip r:embed="rId4"/>
          <a:srcRect/>
          <a:stretch>
            <a:fillRect/>
          </a:stretch>
        </p:blipFill>
        <p:spPr>
          <a:xfrm>
            <a:off x="6400800" y="4038600"/>
            <a:ext cx="2514600" cy="2492375"/>
          </a:xfrm>
          <a:noFill/>
          <a:ln/>
        </p:spPr>
      </p:pic>
      <p:pic>
        <p:nvPicPr>
          <p:cNvPr id="224262" name="Picture 6" descr="welding"/>
          <p:cNvPicPr>
            <a:picLocks noGrp="1" noChangeAspect="1" noChangeArrowheads="1"/>
          </p:cNvPicPr>
          <p:nvPr>
            <p:ph sz="quarter" idx="3"/>
          </p:nvPr>
        </p:nvPicPr>
        <p:blipFill>
          <a:blip r:embed="rId5"/>
          <a:srcRect/>
          <a:stretch>
            <a:fillRect/>
          </a:stretch>
        </p:blipFill>
        <p:spPr>
          <a:xfrm>
            <a:off x="228600" y="4038600"/>
            <a:ext cx="2647950" cy="2551113"/>
          </a:xfrm>
          <a:noFill/>
          <a:ln/>
        </p:spPr>
      </p:pic>
      <p:pic>
        <p:nvPicPr>
          <p:cNvPr id="224263" name="Picture 7" descr="j0199549"/>
          <p:cNvPicPr>
            <a:picLocks noChangeAspect="1" noChangeArrowheads="1"/>
          </p:cNvPicPr>
          <p:nvPr/>
        </p:nvPicPr>
        <p:blipFill>
          <a:blip r:embed="rId6"/>
          <a:srcRect/>
          <a:stretch>
            <a:fillRect/>
          </a:stretch>
        </p:blipFill>
        <p:spPr bwMode="auto">
          <a:xfrm>
            <a:off x="0" y="1447800"/>
            <a:ext cx="2667000" cy="2286000"/>
          </a:xfrm>
          <a:prstGeom prst="rect">
            <a:avLst/>
          </a:prstGeom>
          <a:noFill/>
        </p:spPr>
      </p:pic>
      <p:pic>
        <p:nvPicPr>
          <p:cNvPr id="224264" name="Picture 8" descr="DSC00475"/>
          <p:cNvPicPr>
            <a:picLocks noChangeAspect="1" noChangeArrowheads="1"/>
          </p:cNvPicPr>
          <p:nvPr/>
        </p:nvPicPr>
        <p:blipFill>
          <a:blip r:embed="rId7"/>
          <a:srcRect/>
          <a:stretch>
            <a:fillRect/>
          </a:stretch>
        </p:blipFill>
        <p:spPr bwMode="auto">
          <a:xfrm>
            <a:off x="3048000" y="4038600"/>
            <a:ext cx="3149600" cy="251460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24258"/>
                                        </p:tgtEl>
                                        <p:attrNameLst>
                                          <p:attrName>style.visibility</p:attrName>
                                        </p:attrNameLst>
                                      </p:cBhvr>
                                      <p:to>
                                        <p:strVal val="visible"/>
                                      </p:to>
                                    </p:set>
                                    <p:animEffect transition="in" filter="blinds(horizontal)">
                                      <p:cBhvr>
                                        <p:cTn id="7" dur="500"/>
                                        <p:tgtEl>
                                          <p:spTgt spid="224258"/>
                                        </p:tgtEl>
                                      </p:cBhvr>
                                    </p:animEffect>
                                  </p:childTnLst>
                                </p:cTn>
                              </p:par>
                            </p:childTnLst>
                          </p:cTn>
                        </p:par>
                      </p:childTnLst>
                    </p:cTn>
                  </p:par>
                  <p:par>
                    <p:cTn id="8" fill="hold">
                      <p:stCondLst>
                        <p:cond delay="indefinite"/>
                      </p:stCondLst>
                      <p:childTnLst>
                        <p:par>
                          <p:cTn id="9" fill="hold">
                            <p:stCondLst>
                              <p:cond delay="0"/>
                            </p:stCondLst>
                            <p:childTnLst>
                              <p:par>
                                <p:cTn id="10" presetID="49" presetClass="entr" presetSubtype="0" decel="100000" fill="hold" nodeType="clickEffect">
                                  <p:stCondLst>
                                    <p:cond delay="0"/>
                                  </p:stCondLst>
                                  <p:childTnLst>
                                    <p:set>
                                      <p:cBhvr>
                                        <p:cTn id="11" dur="1" fill="hold">
                                          <p:stCondLst>
                                            <p:cond delay="0"/>
                                          </p:stCondLst>
                                        </p:cTn>
                                        <p:tgtEl>
                                          <p:spTgt spid="224260"/>
                                        </p:tgtEl>
                                        <p:attrNameLst>
                                          <p:attrName>style.visibility</p:attrName>
                                        </p:attrNameLst>
                                      </p:cBhvr>
                                      <p:to>
                                        <p:strVal val="visible"/>
                                      </p:to>
                                    </p:set>
                                    <p:anim calcmode="lin" valueType="num">
                                      <p:cBhvr>
                                        <p:cTn id="12" dur="500" fill="hold"/>
                                        <p:tgtEl>
                                          <p:spTgt spid="224260"/>
                                        </p:tgtEl>
                                        <p:attrNameLst>
                                          <p:attrName>ppt_w</p:attrName>
                                        </p:attrNameLst>
                                      </p:cBhvr>
                                      <p:tavLst>
                                        <p:tav tm="0">
                                          <p:val>
                                            <p:fltVal val="0"/>
                                          </p:val>
                                        </p:tav>
                                        <p:tav tm="100000">
                                          <p:val>
                                            <p:strVal val="#ppt_w"/>
                                          </p:val>
                                        </p:tav>
                                      </p:tavLst>
                                    </p:anim>
                                    <p:anim calcmode="lin" valueType="num">
                                      <p:cBhvr>
                                        <p:cTn id="13" dur="500" fill="hold"/>
                                        <p:tgtEl>
                                          <p:spTgt spid="224260"/>
                                        </p:tgtEl>
                                        <p:attrNameLst>
                                          <p:attrName>ppt_h</p:attrName>
                                        </p:attrNameLst>
                                      </p:cBhvr>
                                      <p:tavLst>
                                        <p:tav tm="0">
                                          <p:val>
                                            <p:fltVal val="0"/>
                                          </p:val>
                                        </p:tav>
                                        <p:tav tm="100000">
                                          <p:val>
                                            <p:strVal val="#ppt_h"/>
                                          </p:val>
                                        </p:tav>
                                      </p:tavLst>
                                    </p:anim>
                                    <p:anim calcmode="lin" valueType="num">
                                      <p:cBhvr>
                                        <p:cTn id="14" dur="500" fill="hold"/>
                                        <p:tgtEl>
                                          <p:spTgt spid="224260"/>
                                        </p:tgtEl>
                                        <p:attrNameLst>
                                          <p:attrName>style.rotation</p:attrName>
                                        </p:attrNameLst>
                                      </p:cBhvr>
                                      <p:tavLst>
                                        <p:tav tm="0">
                                          <p:val>
                                            <p:fltVal val="360"/>
                                          </p:val>
                                        </p:tav>
                                        <p:tav tm="100000">
                                          <p:val>
                                            <p:fltVal val="0"/>
                                          </p:val>
                                        </p:tav>
                                      </p:tavLst>
                                    </p:anim>
                                    <p:animEffect transition="in" filter="fade">
                                      <p:cBhvr>
                                        <p:cTn id="15" dur="500"/>
                                        <p:tgtEl>
                                          <p:spTgt spid="224260"/>
                                        </p:tgtEl>
                                      </p:cBhvr>
                                    </p:animEffect>
                                  </p:childTnLst>
                                </p:cTn>
                              </p:par>
                            </p:childTnLst>
                          </p:cTn>
                        </p:par>
                      </p:childTnLst>
                    </p:cTn>
                  </p:par>
                  <p:par>
                    <p:cTn id="16" fill="hold">
                      <p:stCondLst>
                        <p:cond delay="indefinite"/>
                      </p:stCondLst>
                      <p:childTnLst>
                        <p:par>
                          <p:cTn id="17" fill="hold">
                            <p:stCondLst>
                              <p:cond delay="0"/>
                            </p:stCondLst>
                            <p:childTnLst>
                              <p:par>
                                <p:cTn id="18" presetID="49" presetClass="entr" presetSubtype="0" decel="100000" fill="hold" nodeType="clickEffect">
                                  <p:stCondLst>
                                    <p:cond delay="0"/>
                                  </p:stCondLst>
                                  <p:childTnLst>
                                    <p:set>
                                      <p:cBhvr>
                                        <p:cTn id="19" dur="1" fill="hold">
                                          <p:stCondLst>
                                            <p:cond delay="0"/>
                                          </p:stCondLst>
                                        </p:cTn>
                                        <p:tgtEl>
                                          <p:spTgt spid="224259"/>
                                        </p:tgtEl>
                                        <p:attrNameLst>
                                          <p:attrName>style.visibility</p:attrName>
                                        </p:attrNameLst>
                                      </p:cBhvr>
                                      <p:to>
                                        <p:strVal val="visible"/>
                                      </p:to>
                                    </p:set>
                                    <p:anim calcmode="lin" valueType="num">
                                      <p:cBhvr>
                                        <p:cTn id="20" dur="500" fill="hold"/>
                                        <p:tgtEl>
                                          <p:spTgt spid="224259"/>
                                        </p:tgtEl>
                                        <p:attrNameLst>
                                          <p:attrName>ppt_w</p:attrName>
                                        </p:attrNameLst>
                                      </p:cBhvr>
                                      <p:tavLst>
                                        <p:tav tm="0">
                                          <p:val>
                                            <p:fltVal val="0"/>
                                          </p:val>
                                        </p:tav>
                                        <p:tav tm="100000">
                                          <p:val>
                                            <p:strVal val="#ppt_w"/>
                                          </p:val>
                                        </p:tav>
                                      </p:tavLst>
                                    </p:anim>
                                    <p:anim calcmode="lin" valueType="num">
                                      <p:cBhvr>
                                        <p:cTn id="21" dur="500" fill="hold"/>
                                        <p:tgtEl>
                                          <p:spTgt spid="224259"/>
                                        </p:tgtEl>
                                        <p:attrNameLst>
                                          <p:attrName>ppt_h</p:attrName>
                                        </p:attrNameLst>
                                      </p:cBhvr>
                                      <p:tavLst>
                                        <p:tav tm="0">
                                          <p:val>
                                            <p:fltVal val="0"/>
                                          </p:val>
                                        </p:tav>
                                        <p:tav tm="100000">
                                          <p:val>
                                            <p:strVal val="#ppt_h"/>
                                          </p:val>
                                        </p:tav>
                                      </p:tavLst>
                                    </p:anim>
                                    <p:anim calcmode="lin" valueType="num">
                                      <p:cBhvr>
                                        <p:cTn id="22" dur="500" fill="hold"/>
                                        <p:tgtEl>
                                          <p:spTgt spid="224259"/>
                                        </p:tgtEl>
                                        <p:attrNameLst>
                                          <p:attrName>style.rotation</p:attrName>
                                        </p:attrNameLst>
                                      </p:cBhvr>
                                      <p:tavLst>
                                        <p:tav tm="0">
                                          <p:val>
                                            <p:fltVal val="360"/>
                                          </p:val>
                                        </p:tav>
                                        <p:tav tm="100000">
                                          <p:val>
                                            <p:fltVal val="0"/>
                                          </p:val>
                                        </p:tav>
                                      </p:tavLst>
                                    </p:anim>
                                    <p:animEffect transition="in" filter="fade">
                                      <p:cBhvr>
                                        <p:cTn id="23" dur="500"/>
                                        <p:tgtEl>
                                          <p:spTgt spid="224259"/>
                                        </p:tgtEl>
                                      </p:cBhvr>
                                    </p:animEffect>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nodeType="clickEffect">
                                  <p:stCondLst>
                                    <p:cond delay="0"/>
                                  </p:stCondLst>
                                  <p:childTnLst>
                                    <p:set>
                                      <p:cBhvr>
                                        <p:cTn id="27" dur="1" fill="hold">
                                          <p:stCondLst>
                                            <p:cond delay="0"/>
                                          </p:stCondLst>
                                        </p:cTn>
                                        <p:tgtEl>
                                          <p:spTgt spid="224263"/>
                                        </p:tgtEl>
                                        <p:attrNameLst>
                                          <p:attrName>style.visibility</p:attrName>
                                        </p:attrNameLst>
                                      </p:cBhvr>
                                      <p:to>
                                        <p:strVal val="visible"/>
                                      </p:to>
                                    </p:set>
                                    <p:anim calcmode="lin" valueType="num">
                                      <p:cBhvr additive="base">
                                        <p:cTn id="28" dur="500" fill="hold"/>
                                        <p:tgtEl>
                                          <p:spTgt spid="224263"/>
                                        </p:tgtEl>
                                        <p:attrNameLst>
                                          <p:attrName>ppt_x</p:attrName>
                                        </p:attrNameLst>
                                      </p:cBhvr>
                                      <p:tavLst>
                                        <p:tav tm="0">
                                          <p:val>
                                            <p:strVal val="#ppt_x"/>
                                          </p:val>
                                        </p:tav>
                                        <p:tav tm="100000">
                                          <p:val>
                                            <p:strVal val="#ppt_x"/>
                                          </p:val>
                                        </p:tav>
                                      </p:tavLst>
                                    </p:anim>
                                    <p:anim calcmode="lin" valueType="num">
                                      <p:cBhvr additive="base">
                                        <p:cTn id="29" dur="500" fill="hold"/>
                                        <p:tgtEl>
                                          <p:spTgt spid="224263"/>
                                        </p:tgtEl>
                                        <p:attrNameLst>
                                          <p:attrName>ppt_y</p:attrName>
                                        </p:attrNameLst>
                                      </p:cBhvr>
                                      <p:tavLst>
                                        <p:tav tm="0">
                                          <p:val>
                                            <p:strVal val="1+#ppt_h/2"/>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8" presetClass="entr" presetSubtype="16" fill="hold" nodeType="clickEffect">
                                  <p:stCondLst>
                                    <p:cond delay="0"/>
                                  </p:stCondLst>
                                  <p:childTnLst>
                                    <p:set>
                                      <p:cBhvr>
                                        <p:cTn id="33" dur="1" fill="hold">
                                          <p:stCondLst>
                                            <p:cond delay="0"/>
                                          </p:stCondLst>
                                        </p:cTn>
                                        <p:tgtEl>
                                          <p:spTgt spid="224261"/>
                                        </p:tgtEl>
                                        <p:attrNameLst>
                                          <p:attrName>style.visibility</p:attrName>
                                        </p:attrNameLst>
                                      </p:cBhvr>
                                      <p:to>
                                        <p:strVal val="visible"/>
                                      </p:to>
                                    </p:set>
                                    <p:animEffect transition="in" filter="diamond(in)">
                                      <p:cBhvr>
                                        <p:cTn id="34" dur="2000"/>
                                        <p:tgtEl>
                                          <p:spTgt spid="224261"/>
                                        </p:tgtEl>
                                      </p:cBhvr>
                                    </p:animEffect>
                                  </p:childTnLst>
                                </p:cTn>
                              </p:par>
                            </p:childTnLst>
                          </p:cTn>
                        </p:par>
                      </p:childTnLst>
                    </p:cTn>
                  </p:par>
                  <p:par>
                    <p:cTn id="35" fill="hold">
                      <p:stCondLst>
                        <p:cond delay="indefinite"/>
                      </p:stCondLst>
                      <p:childTnLst>
                        <p:par>
                          <p:cTn id="36" fill="hold">
                            <p:stCondLst>
                              <p:cond delay="0"/>
                            </p:stCondLst>
                            <p:childTnLst>
                              <p:par>
                                <p:cTn id="37" presetID="37" presetClass="entr" presetSubtype="0" fill="hold" nodeType="clickEffect">
                                  <p:stCondLst>
                                    <p:cond delay="0"/>
                                  </p:stCondLst>
                                  <p:childTnLst>
                                    <p:set>
                                      <p:cBhvr>
                                        <p:cTn id="38" dur="1" fill="hold">
                                          <p:stCondLst>
                                            <p:cond delay="0"/>
                                          </p:stCondLst>
                                        </p:cTn>
                                        <p:tgtEl>
                                          <p:spTgt spid="224264"/>
                                        </p:tgtEl>
                                        <p:attrNameLst>
                                          <p:attrName>style.visibility</p:attrName>
                                        </p:attrNameLst>
                                      </p:cBhvr>
                                      <p:to>
                                        <p:strVal val="visible"/>
                                      </p:to>
                                    </p:set>
                                    <p:animEffect transition="in" filter="fade">
                                      <p:cBhvr>
                                        <p:cTn id="39" dur="1000"/>
                                        <p:tgtEl>
                                          <p:spTgt spid="224264"/>
                                        </p:tgtEl>
                                      </p:cBhvr>
                                    </p:animEffect>
                                    <p:anim calcmode="lin" valueType="num">
                                      <p:cBhvr>
                                        <p:cTn id="40" dur="1000" fill="hold"/>
                                        <p:tgtEl>
                                          <p:spTgt spid="224264"/>
                                        </p:tgtEl>
                                        <p:attrNameLst>
                                          <p:attrName>ppt_x</p:attrName>
                                        </p:attrNameLst>
                                      </p:cBhvr>
                                      <p:tavLst>
                                        <p:tav tm="0">
                                          <p:val>
                                            <p:strVal val="#ppt_x"/>
                                          </p:val>
                                        </p:tav>
                                        <p:tav tm="100000">
                                          <p:val>
                                            <p:strVal val="#ppt_x"/>
                                          </p:val>
                                        </p:tav>
                                      </p:tavLst>
                                    </p:anim>
                                    <p:anim calcmode="lin" valueType="num">
                                      <p:cBhvr>
                                        <p:cTn id="41" dur="900" decel="100000" fill="hold"/>
                                        <p:tgtEl>
                                          <p:spTgt spid="224264"/>
                                        </p:tgtEl>
                                        <p:attrNameLst>
                                          <p:attrName>ppt_y</p:attrName>
                                        </p:attrNameLst>
                                      </p:cBhvr>
                                      <p:tavLst>
                                        <p:tav tm="0">
                                          <p:val>
                                            <p:strVal val="#ppt_y+1"/>
                                          </p:val>
                                        </p:tav>
                                        <p:tav tm="100000">
                                          <p:val>
                                            <p:strVal val="#ppt_y-.03"/>
                                          </p:val>
                                        </p:tav>
                                      </p:tavLst>
                                    </p:anim>
                                    <p:anim calcmode="lin" valueType="num">
                                      <p:cBhvr>
                                        <p:cTn id="42" dur="100" accel="100000" fill="hold">
                                          <p:stCondLst>
                                            <p:cond delay="900"/>
                                          </p:stCondLst>
                                        </p:cTn>
                                        <p:tgtEl>
                                          <p:spTgt spid="224264"/>
                                        </p:tgtEl>
                                        <p:attrNameLst>
                                          <p:attrName>ppt_y</p:attrName>
                                        </p:attrNameLst>
                                      </p:cBhvr>
                                      <p:tavLst>
                                        <p:tav tm="0">
                                          <p:val>
                                            <p:strVal val="#ppt_y-.03"/>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9" presetClass="entr" presetSubtype="0" fill="hold" nodeType="clickEffect">
                                  <p:stCondLst>
                                    <p:cond delay="0"/>
                                  </p:stCondLst>
                                  <p:childTnLst>
                                    <p:set>
                                      <p:cBhvr>
                                        <p:cTn id="46" dur="1" fill="hold">
                                          <p:stCondLst>
                                            <p:cond delay="0"/>
                                          </p:stCondLst>
                                        </p:cTn>
                                        <p:tgtEl>
                                          <p:spTgt spid="224262"/>
                                        </p:tgtEl>
                                        <p:attrNameLst>
                                          <p:attrName>style.visibility</p:attrName>
                                        </p:attrNameLst>
                                      </p:cBhvr>
                                      <p:to>
                                        <p:strVal val="visible"/>
                                      </p:to>
                                    </p:set>
                                    <p:anim calcmode="lin" valueType="num">
                                      <p:cBhvr>
                                        <p:cTn id="47" dur="1000" fill="hold"/>
                                        <p:tgtEl>
                                          <p:spTgt spid="224262"/>
                                        </p:tgtEl>
                                        <p:attrNameLst>
                                          <p:attrName>ppt_x</p:attrName>
                                        </p:attrNameLst>
                                      </p:cBhvr>
                                      <p:tavLst>
                                        <p:tav tm="0">
                                          <p:val>
                                            <p:strVal val="#ppt_x-.2"/>
                                          </p:val>
                                        </p:tav>
                                        <p:tav tm="100000">
                                          <p:val>
                                            <p:strVal val="#ppt_x"/>
                                          </p:val>
                                        </p:tav>
                                      </p:tavLst>
                                    </p:anim>
                                    <p:anim calcmode="lin" valueType="num">
                                      <p:cBhvr>
                                        <p:cTn id="48" dur="1000" fill="hold"/>
                                        <p:tgtEl>
                                          <p:spTgt spid="224262"/>
                                        </p:tgtEl>
                                        <p:attrNameLst>
                                          <p:attrName>ppt_y</p:attrName>
                                        </p:attrNameLst>
                                      </p:cBhvr>
                                      <p:tavLst>
                                        <p:tav tm="0">
                                          <p:val>
                                            <p:strVal val="#ppt_y"/>
                                          </p:val>
                                        </p:tav>
                                        <p:tav tm="100000">
                                          <p:val>
                                            <p:strVal val="#ppt_y"/>
                                          </p:val>
                                        </p:tav>
                                      </p:tavLst>
                                    </p:anim>
                                    <p:animEffect transition="in" filter="wipe(right)" prLst="gradientSize: 0.1">
                                      <p:cBhvr>
                                        <p:cTn id="49" dur="1000"/>
                                        <p:tgtEl>
                                          <p:spTgt spid="2242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425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 name="Slide Number Placeholder 8"/>
          <p:cNvSpPr>
            <a:spLocks noGrp="1"/>
          </p:cNvSpPr>
          <p:nvPr>
            <p:ph type="sldNum" sz="quarter" idx="12"/>
          </p:nvPr>
        </p:nvSpPr>
        <p:spPr/>
        <p:txBody>
          <a:bodyPr/>
          <a:lstStyle/>
          <a:p>
            <a:fld id="{4C62DBAF-D811-4BAD-8D96-56888BE60880}" type="slidenum">
              <a:rPr lang="ar-SA"/>
              <a:pPr/>
              <a:t>22</a:t>
            </a:fld>
            <a:endParaRPr lang="en-US"/>
          </a:p>
        </p:txBody>
      </p:sp>
      <p:sp>
        <p:nvSpPr>
          <p:cNvPr id="225282" name="Rectangle 2"/>
          <p:cNvSpPr>
            <a:spLocks noGrp="1" noRot="1" noChangeArrowheads="1"/>
          </p:cNvSpPr>
          <p:nvPr>
            <p:ph type="title" sz="quarter"/>
          </p:nvPr>
        </p:nvSpPr>
        <p:spPr/>
        <p:txBody>
          <a:bodyPr/>
          <a:lstStyle/>
          <a:p>
            <a:r>
              <a:rPr lang="fa-IR" sz="3200"/>
              <a:t>عوامل </a:t>
            </a:r>
            <a:r>
              <a:rPr lang="fa-IR" sz="3200" b="0"/>
              <a:t>زیان آور </a:t>
            </a:r>
            <a:r>
              <a:rPr lang="fa-IR" sz="3200"/>
              <a:t>شیمیایی مانند: گازها وبخارات  گردوغبار ها مواد شیمیایی سمی، آفت کشها و</a:t>
            </a:r>
            <a:endParaRPr lang="en-US" sz="3200"/>
          </a:p>
        </p:txBody>
      </p:sp>
      <p:grpSp>
        <p:nvGrpSpPr>
          <p:cNvPr id="2" name="Group 3"/>
          <p:cNvGrpSpPr>
            <a:grpSpLocks/>
          </p:cNvGrpSpPr>
          <p:nvPr/>
        </p:nvGrpSpPr>
        <p:grpSpPr bwMode="auto">
          <a:xfrm>
            <a:off x="914400" y="1600200"/>
            <a:ext cx="2584450" cy="2066925"/>
            <a:chOff x="2064" y="3201"/>
            <a:chExt cx="1920" cy="1071"/>
          </a:xfrm>
        </p:grpSpPr>
        <p:pic>
          <p:nvPicPr>
            <p:cNvPr id="225284" name="Picture 4" descr="etic_2"/>
            <p:cNvPicPr>
              <a:picLocks noChangeAspect="1" noChangeArrowheads="1"/>
            </p:cNvPicPr>
            <p:nvPr/>
          </p:nvPicPr>
          <p:blipFill>
            <a:blip r:embed="rId2"/>
            <a:srcRect/>
            <a:stretch>
              <a:fillRect/>
            </a:stretch>
          </p:blipFill>
          <p:spPr bwMode="auto">
            <a:xfrm>
              <a:off x="3456" y="3674"/>
              <a:ext cx="480" cy="480"/>
            </a:xfrm>
            <a:prstGeom prst="rect">
              <a:avLst/>
            </a:prstGeom>
            <a:noFill/>
          </p:spPr>
        </p:pic>
        <p:pic>
          <p:nvPicPr>
            <p:cNvPr id="225285" name="Picture 5" descr="etic_7"/>
            <p:cNvPicPr>
              <a:picLocks noChangeAspect="1" noChangeArrowheads="1"/>
            </p:cNvPicPr>
            <p:nvPr/>
          </p:nvPicPr>
          <p:blipFill>
            <a:blip r:embed="rId3"/>
            <a:srcRect/>
            <a:stretch>
              <a:fillRect/>
            </a:stretch>
          </p:blipFill>
          <p:spPr bwMode="auto">
            <a:xfrm>
              <a:off x="2784" y="3678"/>
              <a:ext cx="480" cy="480"/>
            </a:xfrm>
            <a:prstGeom prst="rect">
              <a:avLst/>
            </a:prstGeom>
            <a:noFill/>
          </p:spPr>
        </p:pic>
        <p:pic>
          <p:nvPicPr>
            <p:cNvPr id="225286" name="Picture 6" descr="etic_9"/>
            <p:cNvPicPr>
              <a:picLocks noChangeAspect="1" noChangeArrowheads="1"/>
            </p:cNvPicPr>
            <p:nvPr/>
          </p:nvPicPr>
          <p:blipFill>
            <a:blip r:embed="rId4"/>
            <a:srcRect/>
            <a:stretch>
              <a:fillRect/>
            </a:stretch>
          </p:blipFill>
          <p:spPr bwMode="auto">
            <a:xfrm>
              <a:off x="2112" y="3678"/>
              <a:ext cx="480" cy="480"/>
            </a:xfrm>
            <a:prstGeom prst="rect">
              <a:avLst/>
            </a:prstGeom>
            <a:noFill/>
          </p:spPr>
        </p:pic>
        <p:grpSp>
          <p:nvGrpSpPr>
            <p:cNvPr id="3" name="Group 7"/>
            <p:cNvGrpSpPr>
              <a:grpSpLocks/>
            </p:cNvGrpSpPr>
            <p:nvPr/>
          </p:nvGrpSpPr>
          <p:grpSpPr bwMode="auto">
            <a:xfrm>
              <a:off x="2064" y="3201"/>
              <a:ext cx="1920" cy="1071"/>
              <a:chOff x="3888" y="3024"/>
              <a:chExt cx="1920" cy="1071"/>
            </a:xfrm>
          </p:grpSpPr>
          <p:grpSp>
            <p:nvGrpSpPr>
              <p:cNvPr id="4" name="Group 8"/>
              <p:cNvGrpSpPr>
                <a:grpSpLocks/>
              </p:cNvGrpSpPr>
              <p:nvPr/>
            </p:nvGrpSpPr>
            <p:grpSpPr bwMode="auto">
              <a:xfrm>
                <a:off x="3888" y="3024"/>
                <a:ext cx="569" cy="1071"/>
                <a:chOff x="4997" y="3025"/>
                <a:chExt cx="569" cy="1071"/>
              </a:xfrm>
            </p:grpSpPr>
            <p:grpSp>
              <p:nvGrpSpPr>
                <p:cNvPr id="5" name="Group 9"/>
                <p:cNvGrpSpPr>
                  <a:grpSpLocks/>
                </p:cNvGrpSpPr>
                <p:nvPr/>
              </p:nvGrpSpPr>
              <p:grpSpPr bwMode="auto">
                <a:xfrm>
                  <a:off x="5026" y="3187"/>
                  <a:ext cx="115" cy="872"/>
                  <a:chOff x="5026" y="3187"/>
                  <a:chExt cx="115" cy="872"/>
                </a:xfrm>
              </p:grpSpPr>
              <p:sp>
                <p:nvSpPr>
                  <p:cNvPr id="225290" name="Freeform 10"/>
                  <p:cNvSpPr>
                    <a:spLocks/>
                  </p:cNvSpPr>
                  <p:nvPr/>
                </p:nvSpPr>
                <p:spPr bwMode="auto">
                  <a:xfrm>
                    <a:off x="5026" y="3187"/>
                    <a:ext cx="115" cy="195"/>
                  </a:xfrm>
                  <a:custGeom>
                    <a:avLst/>
                    <a:gdLst/>
                    <a:ahLst/>
                    <a:cxnLst>
                      <a:cxn ang="0">
                        <a:pos x="230" y="0"/>
                      </a:cxn>
                      <a:cxn ang="0">
                        <a:pos x="230" y="156"/>
                      </a:cxn>
                      <a:cxn ang="0">
                        <a:pos x="79" y="390"/>
                      </a:cxn>
                      <a:cxn ang="0">
                        <a:pos x="0" y="390"/>
                      </a:cxn>
                      <a:cxn ang="0">
                        <a:pos x="196" y="150"/>
                      </a:cxn>
                      <a:cxn ang="0">
                        <a:pos x="196" y="0"/>
                      </a:cxn>
                      <a:cxn ang="0">
                        <a:pos x="230" y="0"/>
                      </a:cxn>
                    </a:cxnLst>
                    <a:rect l="0" t="0" r="r" b="b"/>
                    <a:pathLst>
                      <a:path w="230" h="390">
                        <a:moveTo>
                          <a:pt x="230" y="0"/>
                        </a:moveTo>
                        <a:lnTo>
                          <a:pt x="230" y="156"/>
                        </a:lnTo>
                        <a:lnTo>
                          <a:pt x="79" y="390"/>
                        </a:lnTo>
                        <a:lnTo>
                          <a:pt x="0" y="390"/>
                        </a:lnTo>
                        <a:lnTo>
                          <a:pt x="196" y="150"/>
                        </a:lnTo>
                        <a:lnTo>
                          <a:pt x="196" y="0"/>
                        </a:lnTo>
                        <a:lnTo>
                          <a:pt x="230" y="0"/>
                        </a:lnTo>
                        <a:close/>
                      </a:path>
                    </a:pathLst>
                  </a:custGeom>
                  <a:solidFill>
                    <a:srgbClr val="FFFFFF"/>
                  </a:solidFill>
                  <a:ln w="9525">
                    <a:noFill/>
                    <a:round/>
                    <a:headEnd/>
                    <a:tailEnd/>
                  </a:ln>
                </p:spPr>
                <p:txBody>
                  <a:bodyPr/>
                  <a:lstStyle/>
                  <a:p>
                    <a:endParaRPr lang="en-US"/>
                  </a:p>
                </p:txBody>
              </p:sp>
              <p:sp>
                <p:nvSpPr>
                  <p:cNvPr id="225291" name="Rectangle 11"/>
                  <p:cNvSpPr>
                    <a:spLocks noChangeArrowheads="1"/>
                  </p:cNvSpPr>
                  <p:nvPr/>
                </p:nvSpPr>
                <p:spPr bwMode="auto">
                  <a:xfrm>
                    <a:off x="5027" y="3383"/>
                    <a:ext cx="40" cy="676"/>
                  </a:xfrm>
                  <a:prstGeom prst="rect">
                    <a:avLst/>
                  </a:prstGeom>
                  <a:solidFill>
                    <a:srgbClr val="FFFFC0"/>
                  </a:solidFill>
                  <a:ln w="9525">
                    <a:noFill/>
                    <a:miter lim="800000"/>
                    <a:headEnd/>
                    <a:tailEnd/>
                  </a:ln>
                </p:spPr>
                <p:txBody>
                  <a:bodyPr/>
                  <a:lstStyle/>
                  <a:p>
                    <a:endParaRPr lang="en-US"/>
                  </a:p>
                </p:txBody>
              </p:sp>
            </p:grpSp>
            <p:sp>
              <p:nvSpPr>
                <p:cNvPr id="225292" name="Freeform 12"/>
                <p:cNvSpPr>
                  <a:spLocks/>
                </p:cNvSpPr>
                <p:nvPr/>
              </p:nvSpPr>
              <p:spPr bwMode="auto">
                <a:xfrm>
                  <a:off x="4997" y="3180"/>
                  <a:ext cx="569" cy="916"/>
                </a:xfrm>
                <a:custGeom>
                  <a:avLst/>
                  <a:gdLst/>
                  <a:ahLst/>
                  <a:cxnLst>
                    <a:cxn ang="0">
                      <a:pos x="194" y="0"/>
                    </a:cxn>
                    <a:cxn ang="0">
                      <a:pos x="948" y="0"/>
                    </a:cxn>
                    <a:cxn ang="0">
                      <a:pos x="948" y="117"/>
                    </a:cxn>
                    <a:cxn ang="0">
                      <a:pos x="960" y="131"/>
                    </a:cxn>
                    <a:cxn ang="0">
                      <a:pos x="1014" y="182"/>
                    </a:cxn>
                    <a:cxn ang="0">
                      <a:pos x="1060" y="229"/>
                    </a:cxn>
                    <a:cxn ang="0">
                      <a:pos x="1091" y="259"/>
                    </a:cxn>
                    <a:cxn ang="0">
                      <a:pos x="1119" y="306"/>
                    </a:cxn>
                    <a:cxn ang="0">
                      <a:pos x="1138" y="359"/>
                    </a:cxn>
                    <a:cxn ang="0">
                      <a:pos x="1138" y="422"/>
                    </a:cxn>
                    <a:cxn ang="0">
                      <a:pos x="1136" y="1793"/>
                    </a:cxn>
                    <a:cxn ang="0">
                      <a:pos x="1130" y="1814"/>
                    </a:cxn>
                    <a:cxn ang="0">
                      <a:pos x="1115" y="1825"/>
                    </a:cxn>
                    <a:cxn ang="0">
                      <a:pos x="1093" y="1832"/>
                    </a:cxn>
                    <a:cxn ang="0">
                      <a:pos x="59" y="1832"/>
                    </a:cxn>
                    <a:cxn ang="0">
                      <a:pos x="34" y="1823"/>
                    </a:cxn>
                    <a:cxn ang="0">
                      <a:pos x="12" y="1804"/>
                    </a:cxn>
                    <a:cxn ang="0">
                      <a:pos x="0" y="1773"/>
                    </a:cxn>
                    <a:cxn ang="0">
                      <a:pos x="0" y="391"/>
                    </a:cxn>
                    <a:cxn ang="0">
                      <a:pos x="5" y="359"/>
                    </a:cxn>
                    <a:cxn ang="0">
                      <a:pos x="12" y="327"/>
                    </a:cxn>
                    <a:cxn ang="0">
                      <a:pos x="26" y="299"/>
                    </a:cxn>
                    <a:cxn ang="0">
                      <a:pos x="72" y="244"/>
                    </a:cxn>
                    <a:cxn ang="0">
                      <a:pos x="116" y="203"/>
                    </a:cxn>
                    <a:cxn ang="0">
                      <a:pos x="156" y="160"/>
                    </a:cxn>
                    <a:cxn ang="0">
                      <a:pos x="194" y="122"/>
                    </a:cxn>
                    <a:cxn ang="0">
                      <a:pos x="194" y="0"/>
                    </a:cxn>
                  </a:cxnLst>
                  <a:rect l="0" t="0" r="r" b="b"/>
                  <a:pathLst>
                    <a:path w="1138" h="1832">
                      <a:moveTo>
                        <a:pt x="194" y="0"/>
                      </a:moveTo>
                      <a:lnTo>
                        <a:pt x="948" y="0"/>
                      </a:lnTo>
                      <a:lnTo>
                        <a:pt x="948" y="117"/>
                      </a:lnTo>
                      <a:lnTo>
                        <a:pt x="960" y="131"/>
                      </a:lnTo>
                      <a:lnTo>
                        <a:pt x="1014" y="182"/>
                      </a:lnTo>
                      <a:lnTo>
                        <a:pt x="1060" y="229"/>
                      </a:lnTo>
                      <a:lnTo>
                        <a:pt x="1091" y="259"/>
                      </a:lnTo>
                      <a:lnTo>
                        <a:pt x="1119" y="306"/>
                      </a:lnTo>
                      <a:lnTo>
                        <a:pt x="1138" y="359"/>
                      </a:lnTo>
                      <a:lnTo>
                        <a:pt x="1138" y="422"/>
                      </a:lnTo>
                      <a:lnTo>
                        <a:pt x="1136" y="1793"/>
                      </a:lnTo>
                      <a:lnTo>
                        <a:pt x="1130" y="1814"/>
                      </a:lnTo>
                      <a:lnTo>
                        <a:pt x="1115" y="1825"/>
                      </a:lnTo>
                      <a:lnTo>
                        <a:pt x="1093" y="1832"/>
                      </a:lnTo>
                      <a:lnTo>
                        <a:pt x="59" y="1832"/>
                      </a:lnTo>
                      <a:lnTo>
                        <a:pt x="34" y="1823"/>
                      </a:lnTo>
                      <a:lnTo>
                        <a:pt x="12" y="1804"/>
                      </a:lnTo>
                      <a:lnTo>
                        <a:pt x="0" y="1773"/>
                      </a:lnTo>
                      <a:lnTo>
                        <a:pt x="0" y="391"/>
                      </a:lnTo>
                      <a:lnTo>
                        <a:pt x="5" y="359"/>
                      </a:lnTo>
                      <a:lnTo>
                        <a:pt x="12" y="327"/>
                      </a:lnTo>
                      <a:lnTo>
                        <a:pt x="26" y="299"/>
                      </a:lnTo>
                      <a:lnTo>
                        <a:pt x="72" y="244"/>
                      </a:lnTo>
                      <a:lnTo>
                        <a:pt x="116" y="203"/>
                      </a:lnTo>
                      <a:lnTo>
                        <a:pt x="156" y="160"/>
                      </a:lnTo>
                      <a:lnTo>
                        <a:pt x="194" y="122"/>
                      </a:lnTo>
                      <a:lnTo>
                        <a:pt x="194" y="0"/>
                      </a:lnTo>
                    </a:path>
                  </a:pathLst>
                </a:custGeom>
                <a:noFill/>
                <a:ln w="26988">
                  <a:solidFill>
                    <a:srgbClr val="000000"/>
                  </a:solidFill>
                  <a:prstDash val="solid"/>
                  <a:round/>
                  <a:headEnd/>
                  <a:tailEnd/>
                </a:ln>
              </p:spPr>
              <p:txBody>
                <a:bodyPr/>
                <a:lstStyle/>
                <a:p>
                  <a:endParaRPr lang="en-US"/>
                </a:p>
              </p:txBody>
            </p:sp>
            <p:grpSp>
              <p:nvGrpSpPr>
                <p:cNvPr id="6" name="Group 13"/>
                <p:cNvGrpSpPr>
                  <a:grpSpLocks/>
                </p:cNvGrpSpPr>
                <p:nvPr/>
              </p:nvGrpSpPr>
              <p:grpSpPr bwMode="auto">
                <a:xfrm>
                  <a:off x="5068" y="3025"/>
                  <a:ext cx="431" cy="169"/>
                  <a:chOff x="5068" y="3025"/>
                  <a:chExt cx="431" cy="169"/>
                </a:xfrm>
              </p:grpSpPr>
              <p:sp>
                <p:nvSpPr>
                  <p:cNvPr id="225294" name="Rectangle 14"/>
                  <p:cNvSpPr>
                    <a:spLocks noChangeArrowheads="1"/>
                  </p:cNvSpPr>
                  <p:nvPr/>
                </p:nvSpPr>
                <p:spPr bwMode="auto">
                  <a:xfrm>
                    <a:off x="5068" y="3025"/>
                    <a:ext cx="431" cy="169"/>
                  </a:xfrm>
                  <a:prstGeom prst="rect">
                    <a:avLst/>
                  </a:prstGeom>
                  <a:solidFill>
                    <a:srgbClr val="FF0000"/>
                  </a:solidFill>
                  <a:ln w="9525">
                    <a:noFill/>
                    <a:miter lim="800000"/>
                    <a:headEnd/>
                    <a:tailEnd/>
                  </a:ln>
                </p:spPr>
                <p:txBody>
                  <a:bodyPr/>
                  <a:lstStyle/>
                  <a:p>
                    <a:endParaRPr lang="en-US"/>
                  </a:p>
                </p:txBody>
              </p:sp>
              <p:sp>
                <p:nvSpPr>
                  <p:cNvPr id="225295" name="Rectangle 15"/>
                  <p:cNvSpPr>
                    <a:spLocks noChangeArrowheads="1"/>
                  </p:cNvSpPr>
                  <p:nvPr/>
                </p:nvSpPr>
                <p:spPr bwMode="auto">
                  <a:xfrm>
                    <a:off x="5091" y="3031"/>
                    <a:ext cx="30" cy="151"/>
                  </a:xfrm>
                  <a:prstGeom prst="rect">
                    <a:avLst/>
                  </a:prstGeom>
                  <a:solidFill>
                    <a:srgbClr val="FF8080"/>
                  </a:solidFill>
                  <a:ln w="9525">
                    <a:noFill/>
                    <a:miter lim="800000"/>
                    <a:headEnd/>
                    <a:tailEnd/>
                  </a:ln>
                </p:spPr>
                <p:txBody>
                  <a:bodyPr/>
                  <a:lstStyle/>
                  <a:p>
                    <a:endParaRPr lang="en-US"/>
                  </a:p>
                </p:txBody>
              </p:sp>
            </p:grpSp>
          </p:grpSp>
          <p:grpSp>
            <p:nvGrpSpPr>
              <p:cNvPr id="7" name="Group 16"/>
              <p:cNvGrpSpPr>
                <a:grpSpLocks/>
              </p:cNvGrpSpPr>
              <p:nvPr/>
            </p:nvGrpSpPr>
            <p:grpSpPr bwMode="auto">
              <a:xfrm>
                <a:off x="4560" y="3024"/>
                <a:ext cx="569" cy="1071"/>
                <a:chOff x="4997" y="3025"/>
                <a:chExt cx="569" cy="1071"/>
              </a:xfrm>
            </p:grpSpPr>
            <p:grpSp>
              <p:nvGrpSpPr>
                <p:cNvPr id="8" name="Group 17"/>
                <p:cNvGrpSpPr>
                  <a:grpSpLocks/>
                </p:cNvGrpSpPr>
                <p:nvPr/>
              </p:nvGrpSpPr>
              <p:grpSpPr bwMode="auto">
                <a:xfrm>
                  <a:off x="5026" y="3187"/>
                  <a:ext cx="115" cy="872"/>
                  <a:chOff x="5026" y="3187"/>
                  <a:chExt cx="115" cy="872"/>
                </a:xfrm>
              </p:grpSpPr>
              <p:sp>
                <p:nvSpPr>
                  <p:cNvPr id="225298" name="Freeform 18"/>
                  <p:cNvSpPr>
                    <a:spLocks/>
                  </p:cNvSpPr>
                  <p:nvPr/>
                </p:nvSpPr>
                <p:spPr bwMode="auto">
                  <a:xfrm>
                    <a:off x="5026" y="3187"/>
                    <a:ext cx="115" cy="195"/>
                  </a:xfrm>
                  <a:custGeom>
                    <a:avLst/>
                    <a:gdLst/>
                    <a:ahLst/>
                    <a:cxnLst>
                      <a:cxn ang="0">
                        <a:pos x="230" y="0"/>
                      </a:cxn>
                      <a:cxn ang="0">
                        <a:pos x="230" y="156"/>
                      </a:cxn>
                      <a:cxn ang="0">
                        <a:pos x="79" y="390"/>
                      </a:cxn>
                      <a:cxn ang="0">
                        <a:pos x="0" y="390"/>
                      </a:cxn>
                      <a:cxn ang="0">
                        <a:pos x="196" y="150"/>
                      </a:cxn>
                      <a:cxn ang="0">
                        <a:pos x="196" y="0"/>
                      </a:cxn>
                      <a:cxn ang="0">
                        <a:pos x="230" y="0"/>
                      </a:cxn>
                    </a:cxnLst>
                    <a:rect l="0" t="0" r="r" b="b"/>
                    <a:pathLst>
                      <a:path w="230" h="390">
                        <a:moveTo>
                          <a:pt x="230" y="0"/>
                        </a:moveTo>
                        <a:lnTo>
                          <a:pt x="230" y="156"/>
                        </a:lnTo>
                        <a:lnTo>
                          <a:pt x="79" y="390"/>
                        </a:lnTo>
                        <a:lnTo>
                          <a:pt x="0" y="390"/>
                        </a:lnTo>
                        <a:lnTo>
                          <a:pt x="196" y="150"/>
                        </a:lnTo>
                        <a:lnTo>
                          <a:pt x="196" y="0"/>
                        </a:lnTo>
                        <a:lnTo>
                          <a:pt x="230" y="0"/>
                        </a:lnTo>
                        <a:close/>
                      </a:path>
                    </a:pathLst>
                  </a:custGeom>
                  <a:solidFill>
                    <a:srgbClr val="FFFFFF"/>
                  </a:solidFill>
                  <a:ln w="9525">
                    <a:noFill/>
                    <a:round/>
                    <a:headEnd/>
                    <a:tailEnd/>
                  </a:ln>
                </p:spPr>
                <p:txBody>
                  <a:bodyPr/>
                  <a:lstStyle/>
                  <a:p>
                    <a:endParaRPr lang="en-US"/>
                  </a:p>
                </p:txBody>
              </p:sp>
              <p:sp>
                <p:nvSpPr>
                  <p:cNvPr id="225299" name="Rectangle 19"/>
                  <p:cNvSpPr>
                    <a:spLocks noChangeArrowheads="1"/>
                  </p:cNvSpPr>
                  <p:nvPr/>
                </p:nvSpPr>
                <p:spPr bwMode="auto">
                  <a:xfrm>
                    <a:off x="5027" y="3383"/>
                    <a:ext cx="40" cy="676"/>
                  </a:xfrm>
                  <a:prstGeom prst="rect">
                    <a:avLst/>
                  </a:prstGeom>
                  <a:solidFill>
                    <a:srgbClr val="FFFFC0"/>
                  </a:solidFill>
                  <a:ln w="9525">
                    <a:noFill/>
                    <a:miter lim="800000"/>
                    <a:headEnd/>
                    <a:tailEnd/>
                  </a:ln>
                </p:spPr>
                <p:txBody>
                  <a:bodyPr/>
                  <a:lstStyle/>
                  <a:p>
                    <a:endParaRPr lang="en-US"/>
                  </a:p>
                </p:txBody>
              </p:sp>
            </p:grpSp>
            <p:sp>
              <p:nvSpPr>
                <p:cNvPr id="225300" name="Freeform 20"/>
                <p:cNvSpPr>
                  <a:spLocks/>
                </p:cNvSpPr>
                <p:nvPr/>
              </p:nvSpPr>
              <p:spPr bwMode="auto">
                <a:xfrm>
                  <a:off x="4997" y="3180"/>
                  <a:ext cx="569" cy="916"/>
                </a:xfrm>
                <a:custGeom>
                  <a:avLst/>
                  <a:gdLst/>
                  <a:ahLst/>
                  <a:cxnLst>
                    <a:cxn ang="0">
                      <a:pos x="194" y="0"/>
                    </a:cxn>
                    <a:cxn ang="0">
                      <a:pos x="948" y="0"/>
                    </a:cxn>
                    <a:cxn ang="0">
                      <a:pos x="948" y="117"/>
                    </a:cxn>
                    <a:cxn ang="0">
                      <a:pos x="960" y="131"/>
                    </a:cxn>
                    <a:cxn ang="0">
                      <a:pos x="1014" y="182"/>
                    </a:cxn>
                    <a:cxn ang="0">
                      <a:pos x="1060" y="229"/>
                    </a:cxn>
                    <a:cxn ang="0">
                      <a:pos x="1091" y="259"/>
                    </a:cxn>
                    <a:cxn ang="0">
                      <a:pos x="1119" y="306"/>
                    </a:cxn>
                    <a:cxn ang="0">
                      <a:pos x="1138" y="359"/>
                    </a:cxn>
                    <a:cxn ang="0">
                      <a:pos x="1138" y="422"/>
                    </a:cxn>
                    <a:cxn ang="0">
                      <a:pos x="1136" y="1793"/>
                    </a:cxn>
                    <a:cxn ang="0">
                      <a:pos x="1130" y="1814"/>
                    </a:cxn>
                    <a:cxn ang="0">
                      <a:pos x="1115" y="1825"/>
                    </a:cxn>
                    <a:cxn ang="0">
                      <a:pos x="1093" y="1832"/>
                    </a:cxn>
                    <a:cxn ang="0">
                      <a:pos x="59" y="1832"/>
                    </a:cxn>
                    <a:cxn ang="0">
                      <a:pos x="34" y="1823"/>
                    </a:cxn>
                    <a:cxn ang="0">
                      <a:pos x="12" y="1804"/>
                    </a:cxn>
                    <a:cxn ang="0">
                      <a:pos x="0" y="1773"/>
                    </a:cxn>
                    <a:cxn ang="0">
                      <a:pos x="0" y="391"/>
                    </a:cxn>
                    <a:cxn ang="0">
                      <a:pos x="5" y="359"/>
                    </a:cxn>
                    <a:cxn ang="0">
                      <a:pos x="12" y="327"/>
                    </a:cxn>
                    <a:cxn ang="0">
                      <a:pos x="26" y="299"/>
                    </a:cxn>
                    <a:cxn ang="0">
                      <a:pos x="72" y="244"/>
                    </a:cxn>
                    <a:cxn ang="0">
                      <a:pos x="116" y="203"/>
                    </a:cxn>
                    <a:cxn ang="0">
                      <a:pos x="156" y="160"/>
                    </a:cxn>
                    <a:cxn ang="0">
                      <a:pos x="194" y="122"/>
                    </a:cxn>
                    <a:cxn ang="0">
                      <a:pos x="194" y="0"/>
                    </a:cxn>
                  </a:cxnLst>
                  <a:rect l="0" t="0" r="r" b="b"/>
                  <a:pathLst>
                    <a:path w="1138" h="1832">
                      <a:moveTo>
                        <a:pt x="194" y="0"/>
                      </a:moveTo>
                      <a:lnTo>
                        <a:pt x="948" y="0"/>
                      </a:lnTo>
                      <a:lnTo>
                        <a:pt x="948" y="117"/>
                      </a:lnTo>
                      <a:lnTo>
                        <a:pt x="960" y="131"/>
                      </a:lnTo>
                      <a:lnTo>
                        <a:pt x="1014" y="182"/>
                      </a:lnTo>
                      <a:lnTo>
                        <a:pt x="1060" y="229"/>
                      </a:lnTo>
                      <a:lnTo>
                        <a:pt x="1091" y="259"/>
                      </a:lnTo>
                      <a:lnTo>
                        <a:pt x="1119" y="306"/>
                      </a:lnTo>
                      <a:lnTo>
                        <a:pt x="1138" y="359"/>
                      </a:lnTo>
                      <a:lnTo>
                        <a:pt x="1138" y="422"/>
                      </a:lnTo>
                      <a:lnTo>
                        <a:pt x="1136" y="1793"/>
                      </a:lnTo>
                      <a:lnTo>
                        <a:pt x="1130" y="1814"/>
                      </a:lnTo>
                      <a:lnTo>
                        <a:pt x="1115" y="1825"/>
                      </a:lnTo>
                      <a:lnTo>
                        <a:pt x="1093" y="1832"/>
                      </a:lnTo>
                      <a:lnTo>
                        <a:pt x="59" y="1832"/>
                      </a:lnTo>
                      <a:lnTo>
                        <a:pt x="34" y="1823"/>
                      </a:lnTo>
                      <a:lnTo>
                        <a:pt x="12" y="1804"/>
                      </a:lnTo>
                      <a:lnTo>
                        <a:pt x="0" y="1773"/>
                      </a:lnTo>
                      <a:lnTo>
                        <a:pt x="0" y="391"/>
                      </a:lnTo>
                      <a:lnTo>
                        <a:pt x="5" y="359"/>
                      </a:lnTo>
                      <a:lnTo>
                        <a:pt x="12" y="327"/>
                      </a:lnTo>
                      <a:lnTo>
                        <a:pt x="26" y="299"/>
                      </a:lnTo>
                      <a:lnTo>
                        <a:pt x="72" y="244"/>
                      </a:lnTo>
                      <a:lnTo>
                        <a:pt x="116" y="203"/>
                      </a:lnTo>
                      <a:lnTo>
                        <a:pt x="156" y="160"/>
                      </a:lnTo>
                      <a:lnTo>
                        <a:pt x="194" y="122"/>
                      </a:lnTo>
                      <a:lnTo>
                        <a:pt x="194" y="0"/>
                      </a:lnTo>
                    </a:path>
                  </a:pathLst>
                </a:custGeom>
                <a:noFill/>
                <a:ln w="26988">
                  <a:solidFill>
                    <a:srgbClr val="000000"/>
                  </a:solidFill>
                  <a:prstDash val="solid"/>
                  <a:round/>
                  <a:headEnd/>
                  <a:tailEnd/>
                </a:ln>
              </p:spPr>
              <p:txBody>
                <a:bodyPr/>
                <a:lstStyle/>
                <a:p>
                  <a:endParaRPr lang="en-US"/>
                </a:p>
              </p:txBody>
            </p:sp>
            <p:grpSp>
              <p:nvGrpSpPr>
                <p:cNvPr id="9" name="Group 21"/>
                <p:cNvGrpSpPr>
                  <a:grpSpLocks/>
                </p:cNvGrpSpPr>
                <p:nvPr/>
              </p:nvGrpSpPr>
              <p:grpSpPr bwMode="auto">
                <a:xfrm>
                  <a:off x="5068" y="3025"/>
                  <a:ext cx="431" cy="169"/>
                  <a:chOff x="5068" y="3025"/>
                  <a:chExt cx="431" cy="169"/>
                </a:xfrm>
              </p:grpSpPr>
              <p:sp>
                <p:nvSpPr>
                  <p:cNvPr id="225302" name="Rectangle 22"/>
                  <p:cNvSpPr>
                    <a:spLocks noChangeArrowheads="1"/>
                  </p:cNvSpPr>
                  <p:nvPr/>
                </p:nvSpPr>
                <p:spPr bwMode="auto">
                  <a:xfrm>
                    <a:off x="5068" y="3025"/>
                    <a:ext cx="431" cy="169"/>
                  </a:xfrm>
                  <a:prstGeom prst="rect">
                    <a:avLst/>
                  </a:prstGeom>
                  <a:solidFill>
                    <a:srgbClr val="FF0000"/>
                  </a:solidFill>
                  <a:ln w="9525">
                    <a:noFill/>
                    <a:miter lim="800000"/>
                    <a:headEnd/>
                    <a:tailEnd/>
                  </a:ln>
                </p:spPr>
                <p:txBody>
                  <a:bodyPr/>
                  <a:lstStyle/>
                  <a:p>
                    <a:endParaRPr lang="en-US"/>
                  </a:p>
                </p:txBody>
              </p:sp>
              <p:sp>
                <p:nvSpPr>
                  <p:cNvPr id="225303" name="Rectangle 23"/>
                  <p:cNvSpPr>
                    <a:spLocks noChangeArrowheads="1"/>
                  </p:cNvSpPr>
                  <p:nvPr/>
                </p:nvSpPr>
                <p:spPr bwMode="auto">
                  <a:xfrm>
                    <a:off x="5091" y="3031"/>
                    <a:ext cx="30" cy="151"/>
                  </a:xfrm>
                  <a:prstGeom prst="rect">
                    <a:avLst/>
                  </a:prstGeom>
                  <a:solidFill>
                    <a:srgbClr val="FF8080"/>
                  </a:solidFill>
                  <a:ln w="9525">
                    <a:noFill/>
                    <a:miter lim="800000"/>
                    <a:headEnd/>
                    <a:tailEnd/>
                  </a:ln>
                </p:spPr>
                <p:txBody>
                  <a:bodyPr/>
                  <a:lstStyle/>
                  <a:p>
                    <a:endParaRPr lang="en-US"/>
                  </a:p>
                </p:txBody>
              </p:sp>
            </p:grpSp>
          </p:grpSp>
          <p:grpSp>
            <p:nvGrpSpPr>
              <p:cNvPr id="10" name="Group 24"/>
              <p:cNvGrpSpPr>
                <a:grpSpLocks/>
              </p:cNvGrpSpPr>
              <p:nvPr/>
            </p:nvGrpSpPr>
            <p:grpSpPr bwMode="auto">
              <a:xfrm>
                <a:off x="5239" y="3024"/>
                <a:ext cx="569" cy="1071"/>
                <a:chOff x="4997" y="3025"/>
                <a:chExt cx="569" cy="1071"/>
              </a:xfrm>
            </p:grpSpPr>
            <p:grpSp>
              <p:nvGrpSpPr>
                <p:cNvPr id="11" name="Group 25"/>
                <p:cNvGrpSpPr>
                  <a:grpSpLocks/>
                </p:cNvGrpSpPr>
                <p:nvPr/>
              </p:nvGrpSpPr>
              <p:grpSpPr bwMode="auto">
                <a:xfrm>
                  <a:off x="5026" y="3187"/>
                  <a:ext cx="115" cy="872"/>
                  <a:chOff x="5026" y="3187"/>
                  <a:chExt cx="115" cy="872"/>
                </a:xfrm>
              </p:grpSpPr>
              <p:sp>
                <p:nvSpPr>
                  <p:cNvPr id="225306" name="Freeform 26"/>
                  <p:cNvSpPr>
                    <a:spLocks/>
                  </p:cNvSpPr>
                  <p:nvPr/>
                </p:nvSpPr>
                <p:spPr bwMode="auto">
                  <a:xfrm>
                    <a:off x="5026" y="3187"/>
                    <a:ext cx="115" cy="195"/>
                  </a:xfrm>
                  <a:custGeom>
                    <a:avLst/>
                    <a:gdLst/>
                    <a:ahLst/>
                    <a:cxnLst>
                      <a:cxn ang="0">
                        <a:pos x="230" y="0"/>
                      </a:cxn>
                      <a:cxn ang="0">
                        <a:pos x="230" y="156"/>
                      </a:cxn>
                      <a:cxn ang="0">
                        <a:pos x="79" y="390"/>
                      </a:cxn>
                      <a:cxn ang="0">
                        <a:pos x="0" y="390"/>
                      </a:cxn>
                      <a:cxn ang="0">
                        <a:pos x="196" y="150"/>
                      </a:cxn>
                      <a:cxn ang="0">
                        <a:pos x="196" y="0"/>
                      </a:cxn>
                      <a:cxn ang="0">
                        <a:pos x="230" y="0"/>
                      </a:cxn>
                    </a:cxnLst>
                    <a:rect l="0" t="0" r="r" b="b"/>
                    <a:pathLst>
                      <a:path w="230" h="390">
                        <a:moveTo>
                          <a:pt x="230" y="0"/>
                        </a:moveTo>
                        <a:lnTo>
                          <a:pt x="230" y="156"/>
                        </a:lnTo>
                        <a:lnTo>
                          <a:pt x="79" y="390"/>
                        </a:lnTo>
                        <a:lnTo>
                          <a:pt x="0" y="390"/>
                        </a:lnTo>
                        <a:lnTo>
                          <a:pt x="196" y="150"/>
                        </a:lnTo>
                        <a:lnTo>
                          <a:pt x="196" y="0"/>
                        </a:lnTo>
                        <a:lnTo>
                          <a:pt x="230" y="0"/>
                        </a:lnTo>
                        <a:close/>
                      </a:path>
                    </a:pathLst>
                  </a:custGeom>
                  <a:solidFill>
                    <a:srgbClr val="FFFFFF"/>
                  </a:solidFill>
                  <a:ln w="9525">
                    <a:noFill/>
                    <a:round/>
                    <a:headEnd/>
                    <a:tailEnd/>
                  </a:ln>
                </p:spPr>
                <p:txBody>
                  <a:bodyPr/>
                  <a:lstStyle/>
                  <a:p>
                    <a:endParaRPr lang="en-US"/>
                  </a:p>
                </p:txBody>
              </p:sp>
              <p:sp>
                <p:nvSpPr>
                  <p:cNvPr id="225307" name="Rectangle 27"/>
                  <p:cNvSpPr>
                    <a:spLocks noChangeArrowheads="1"/>
                  </p:cNvSpPr>
                  <p:nvPr/>
                </p:nvSpPr>
                <p:spPr bwMode="auto">
                  <a:xfrm>
                    <a:off x="5027" y="3383"/>
                    <a:ext cx="40" cy="676"/>
                  </a:xfrm>
                  <a:prstGeom prst="rect">
                    <a:avLst/>
                  </a:prstGeom>
                  <a:solidFill>
                    <a:srgbClr val="FFFFC0"/>
                  </a:solidFill>
                  <a:ln w="9525">
                    <a:noFill/>
                    <a:miter lim="800000"/>
                    <a:headEnd/>
                    <a:tailEnd/>
                  </a:ln>
                </p:spPr>
                <p:txBody>
                  <a:bodyPr/>
                  <a:lstStyle/>
                  <a:p>
                    <a:endParaRPr lang="en-US"/>
                  </a:p>
                </p:txBody>
              </p:sp>
            </p:grpSp>
            <p:sp>
              <p:nvSpPr>
                <p:cNvPr id="225308" name="Freeform 28"/>
                <p:cNvSpPr>
                  <a:spLocks/>
                </p:cNvSpPr>
                <p:nvPr/>
              </p:nvSpPr>
              <p:spPr bwMode="auto">
                <a:xfrm>
                  <a:off x="4997" y="3180"/>
                  <a:ext cx="569" cy="916"/>
                </a:xfrm>
                <a:custGeom>
                  <a:avLst/>
                  <a:gdLst/>
                  <a:ahLst/>
                  <a:cxnLst>
                    <a:cxn ang="0">
                      <a:pos x="194" y="0"/>
                    </a:cxn>
                    <a:cxn ang="0">
                      <a:pos x="948" y="0"/>
                    </a:cxn>
                    <a:cxn ang="0">
                      <a:pos x="948" y="117"/>
                    </a:cxn>
                    <a:cxn ang="0">
                      <a:pos x="960" y="131"/>
                    </a:cxn>
                    <a:cxn ang="0">
                      <a:pos x="1014" y="182"/>
                    </a:cxn>
                    <a:cxn ang="0">
                      <a:pos x="1060" y="229"/>
                    </a:cxn>
                    <a:cxn ang="0">
                      <a:pos x="1091" y="259"/>
                    </a:cxn>
                    <a:cxn ang="0">
                      <a:pos x="1119" y="306"/>
                    </a:cxn>
                    <a:cxn ang="0">
                      <a:pos x="1138" y="359"/>
                    </a:cxn>
                    <a:cxn ang="0">
                      <a:pos x="1138" y="422"/>
                    </a:cxn>
                    <a:cxn ang="0">
                      <a:pos x="1136" y="1793"/>
                    </a:cxn>
                    <a:cxn ang="0">
                      <a:pos x="1130" y="1814"/>
                    </a:cxn>
                    <a:cxn ang="0">
                      <a:pos x="1115" y="1825"/>
                    </a:cxn>
                    <a:cxn ang="0">
                      <a:pos x="1093" y="1832"/>
                    </a:cxn>
                    <a:cxn ang="0">
                      <a:pos x="59" y="1832"/>
                    </a:cxn>
                    <a:cxn ang="0">
                      <a:pos x="34" y="1823"/>
                    </a:cxn>
                    <a:cxn ang="0">
                      <a:pos x="12" y="1804"/>
                    </a:cxn>
                    <a:cxn ang="0">
                      <a:pos x="0" y="1773"/>
                    </a:cxn>
                    <a:cxn ang="0">
                      <a:pos x="0" y="391"/>
                    </a:cxn>
                    <a:cxn ang="0">
                      <a:pos x="5" y="359"/>
                    </a:cxn>
                    <a:cxn ang="0">
                      <a:pos x="12" y="327"/>
                    </a:cxn>
                    <a:cxn ang="0">
                      <a:pos x="26" y="299"/>
                    </a:cxn>
                    <a:cxn ang="0">
                      <a:pos x="72" y="244"/>
                    </a:cxn>
                    <a:cxn ang="0">
                      <a:pos x="116" y="203"/>
                    </a:cxn>
                    <a:cxn ang="0">
                      <a:pos x="156" y="160"/>
                    </a:cxn>
                    <a:cxn ang="0">
                      <a:pos x="194" y="122"/>
                    </a:cxn>
                    <a:cxn ang="0">
                      <a:pos x="194" y="0"/>
                    </a:cxn>
                  </a:cxnLst>
                  <a:rect l="0" t="0" r="r" b="b"/>
                  <a:pathLst>
                    <a:path w="1138" h="1832">
                      <a:moveTo>
                        <a:pt x="194" y="0"/>
                      </a:moveTo>
                      <a:lnTo>
                        <a:pt x="948" y="0"/>
                      </a:lnTo>
                      <a:lnTo>
                        <a:pt x="948" y="117"/>
                      </a:lnTo>
                      <a:lnTo>
                        <a:pt x="960" y="131"/>
                      </a:lnTo>
                      <a:lnTo>
                        <a:pt x="1014" y="182"/>
                      </a:lnTo>
                      <a:lnTo>
                        <a:pt x="1060" y="229"/>
                      </a:lnTo>
                      <a:lnTo>
                        <a:pt x="1091" y="259"/>
                      </a:lnTo>
                      <a:lnTo>
                        <a:pt x="1119" y="306"/>
                      </a:lnTo>
                      <a:lnTo>
                        <a:pt x="1138" y="359"/>
                      </a:lnTo>
                      <a:lnTo>
                        <a:pt x="1138" y="422"/>
                      </a:lnTo>
                      <a:lnTo>
                        <a:pt x="1136" y="1793"/>
                      </a:lnTo>
                      <a:lnTo>
                        <a:pt x="1130" y="1814"/>
                      </a:lnTo>
                      <a:lnTo>
                        <a:pt x="1115" y="1825"/>
                      </a:lnTo>
                      <a:lnTo>
                        <a:pt x="1093" y="1832"/>
                      </a:lnTo>
                      <a:lnTo>
                        <a:pt x="59" y="1832"/>
                      </a:lnTo>
                      <a:lnTo>
                        <a:pt x="34" y="1823"/>
                      </a:lnTo>
                      <a:lnTo>
                        <a:pt x="12" y="1804"/>
                      </a:lnTo>
                      <a:lnTo>
                        <a:pt x="0" y="1773"/>
                      </a:lnTo>
                      <a:lnTo>
                        <a:pt x="0" y="391"/>
                      </a:lnTo>
                      <a:lnTo>
                        <a:pt x="5" y="359"/>
                      </a:lnTo>
                      <a:lnTo>
                        <a:pt x="12" y="327"/>
                      </a:lnTo>
                      <a:lnTo>
                        <a:pt x="26" y="299"/>
                      </a:lnTo>
                      <a:lnTo>
                        <a:pt x="72" y="244"/>
                      </a:lnTo>
                      <a:lnTo>
                        <a:pt x="116" y="203"/>
                      </a:lnTo>
                      <a:lnTo>
                        <a:pt x="156" y="160"/>
                      </a:lnTo>
                      <a:lnTo>
                        <a:pt x="194" y="122"/>
                      </a:lnTo>
                      <a:lnTo>
                        <a:pt x="194" y="0"/>
                      </a:lnTo>
                    </a:path>
                  </a:pathLst>
                </a:custGeom>
                <a:noFill/>
                <a:ln w="26988">
                  <a:solidFill>
                    <a:srgbClr val="000000"/>
                  </a:solidFill>
                  <a:prstDash val="solid"/>
                  <a:round/>
                  <a:headEnd/>
                  <a:tailEnd/>
                </a:ln>
              </p:spPr>
              <p:txBody>
                <a:bodyPr/>
                <a:lstStyle/>
                <a:p>
                  <a:endParaRPr lang="en-US"/>
                </a:p>
              </p:txBody>
            </p:sp>
            <p:grpSp>
              <p:nvGrpSpPr>
                <p:cNvPr id="12" name="Group 29"/>
                <p:cNvGrpSpPr>
                  <a:grpSpLocks/>
                </p:cNvGrpSpPr>
                <p:nvPr/>
              </p:nvGrpSpPr>
              <p:grpSpPr bwMode="auto">
                <a:xfrm>
                  <a:off x="5068" y="3025"/>
                  <a:ext cx="431" cy="169"/>
                  <a:chOff x="5068" y="3025"/>
                  <a:chExt cx="431" cy="169"/>
                </a:xfrm>
              </p:grpSpPr>
              <p:sp>
                <p:nvSpPr>
                  <p:cNvPr id="225310" name="Rectangle 30"/>
                  <p:cNvSpPr>
                    <a:spLocks noChangeArrowheads="1"/>
                  </p:cNvSpPr>
                  <p:nvPr/>
                </p:nvSpPr>
                <p:spPr bwMode="auto">
                  <a:xfrm>
                    <a:off x="5068" y="3025"/>
                    <a:ext cx="431" cy="169"/>
                  </a:xfrm>
                  <a:prstGeom prst="rect">
                    <a:avLst/>
                  </a:prstGeom>
                  <a:solidFill>
                    <a:srgbClr val="FF0000"/>
                  </a:solidFill>
                  <a:ln w="9525">
                    <a:noFill/>
                    <a:miter lim="800000"/>
                    <a:headEnd/>
                    <a:tailEnd/>
                  </a:ln>
                </p:spPr>
                <p:txBody>
                  <a:bodyPr/>
                  <a:lstStyle/>
                  <a:p>
                    <a:endParaRPr lang="en-US"/>
                  </a:p>
                </p:txBody>
              </p:sp>
              <p:sp>
                <p:nvSpPr>
                  <p:cNvPr id="225311" name="Rectangle 31"/>
                  <p:cNvSpPr>
                    <a:spLocks noChangeArrowheads="1"/>
                  </p:cNvSpPr>
                  <p:nvPr/>
                </p:nvSpPr>
                <p:spPr bwMode="auto">
                  <a:xfrm>
                    <a:off x="5091" y="3031"/>
                    <a:ext cx="30" cy="151"/>
                  </a:xfrm>
                  <a:prstGeom prst="rect">
                    <a:avLst/>
                  </a:prstGeom>
                  <a:solidFill>
                    <a:srgbClr val="FF8080"/>
                  </a:solidFill>
                  <a:ln w="9525">
                    <a:noFill/>
                    <a:miter lim="800000"/>
                    <a:headEnd/>
                    <a:tailEnd/>
                  </a:ln>
                </p:spPr>
                <p:txBody>
                  <a:bodyPr/>
                  <a:lstStyle/>
                  <a:p>
                    <a:endParaRPr lang="en-US"/>
                  </a:p>
                </p:txBody>
              </p:sp>
            </p:grpSp>
          </p:grpSp>
        </p:grpSp>
      </p:grpSp>
      <p:pic>
        <p:nvPicPr>
          <p:cNvPr id="225312" name="Picture 32" descr="CAQFWDG9"/>
          <p:cNvPicPr>
            <a:picLocks noGrp="1" noChangeAspect="1" noChangeArrowheads="1"/>
          </p:cNvPicPr>
          <p:nvPr>
            <p:ph sz="quarter" idx="2"/>
          </p:nvPr>
        </p:nvPicPr>
        <p:blipFill>
          <a:blip r:embed="rId5"/>
          <a:srcRect/>
          <a:stretch>
            <a:fillRect/>
          </a:stretch>
        </p:blipFill>
        <p:spPr>
          <a:xfrm>
            <a:off x="4248150" y="1974850"/>
            <a:ext cx="2419350" cy="1858963"/>
          </a:xfrm>
          <a:noFill/>
          <a:ln/>
        </p:spPr>
      </p:pic>
      <p:pic>
        <p:nvPicPr>
          <p:cNvPr id="225313" name="Picture 33" descr="thumb-729645"/>
          <p:cNvPicPr>
            <a:picLocks noGrp="1" noChangeAspect="1" noChangeArrowheads="1"/>
          </p:cNvPicPr>
          <p:nvPr>
            <p:ph sz="quarter" idx="4"/>
          </p:nvPr>
        </p:nvPicPr>
        <p:blipFill>
          <a:blip r:embed="rId6"/>
          <a:srcRect/>
          <a:stretch>
            <a:fillRect/>
          </a:stretch>
        </p:blipFill>
        <p:spPr>
          <a:xfrm>
            <a:off x="6553200" y="1676400"/>
            <a:ext cx="2286000" cy="2057400"/>
          </a:xfrm>
          <a:noFill/>
          <a:ln/>
        </p:spPr>
      </p:pic>
      <p:pic>
        <p:nvPicPr>
          <p:cNvPr id="225314" name="Picture 34" descr="image018"/>
          <p:cNvPicPr>
            <a:picLocks noGrp="1" noChangeAspect="1" noChangeArrowheads="1"/>
          </p:cNvPicPr>
          <p:nvPr>
            <p:ph sz="quarter" idx="3"/>
          </p:nvPr>
        </p:nvPicPr>
        <p:blipFill>
          <a:blip r:embed="rId7"/>
          <a:srcRect/>
          <a:stretch>
            <a:fillRect/>
          </a:stretch>
        </p:blipFill>
        <p:spPr>
          <a:xfrm>
            <a:off x="381000" y="3938588"/>
            <a:ext cx="3962400" cy="2946400"/>
          </a:xfrm>
          <a:noFill/>
          <a:ln/>
        </p:spPr>
      </p:pic>
      <p:pic>
        <p:nvPicPr>
          <p:cNvPr id="225315" name="Picture 35" descr="air-pollution-systems"/>
          <p:cNvPicPr>
            <a:picLocks noChangeAspect="1" noChangeArrowheads="1"/>
          </p:cNvPicPr>
          <p:nvPr/>
        </p:nvPicPr>
        <p:blipFill>
          <a:blip r:embed="rId8"/>
          <a:srcRect/>
          <a:stretch>
            <a:fillRect/>
          </a:stretch>
        </p:blipFill>
        <p:spPr bwMode="auto">
          <a:xfrm>
            <a:off x="4800600" y="3810000"/>
            <a:ext cx="3657600" cy="304800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25282"/>
                                        </p:tgtEl>
                                        <p:attrNameLst>
                                          <p:attrName>style.visibility</p:attrName>
                                        </p:attrNameLst>
                                      </p:cBhvr>
                                      <p:to>
                                        <p:strVal val="visible"/>
                                      </p:to>
                                    </p:set>
                                    <p:animEffect transition="in" filter="checkerboard(across)">
                                      <p:cBhvr>
                                        <p:cTn id="7" dur="500"/>
                                        <p:tgtEl>
                                          <p:spTgt spid="225282"/>
                                        </p:tgtEl>
                                      </p:cBhvr>
                                    </p:animEffect>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nodeType="clickEffect">
                                  <p:stCondLst>
                                    <p:cond delay="0"/>
                                  </p:stCondLst>
                                  <p:iterate type="lt">
                                    <p:tmPct val="5000"/>
                                  </p:iterate>
                                  <p:childTnLst>
                                    <p:set>
                                      <p:cBhvr>
                                        <p:cTn id="11" dur="1" fill="hold">
                                          <p:stCondLst>
                                            <p:cond delay="0"/>
                                          </p:stCondLst>
                                        </p:cTn>
                                        <p:tgtEl>
                                          <p:spTgt spid="225313"/>
                                        </p:tgtEl>
                                        <p:attrNameLst>
                                          <p:attrName>style.visibility</p:attrName>
                                        </p:attrNameLst>
                                      </p:cBhvr>
                                      <p:to>
                                        <p:strVal val="visible"/>
                                      </p:to>
                                    </p:set>
                                    <p:anim calcmode="lin" valueType="num">
                                      <p:cBhvr>
                                        <p:cTn id="12" dur="1000" fill="hold"/>
                                        <p:tgtEl>
                                          <p:spTgt spid="225313"/>
                                        </p:tgtEl>
                                        <p:attrNameLst>
                                          <p:attrName>ppt_w</p:attrName>
                                        </p:attrNameLst>
                                      </p:cBhvr>
                                      <p:tavLst>
                                        <p:tav tm="0">
                                          <p:val>
                                            <p:fltVal val="0"/>
                                          </p:val>
                                        </p:tav>
                                        <p:tav tm="100000">
                                          <p:val>
                                            <p:strVal val="#ppt_w"/>
                                          </p:val>
                                        </p:tav>
                                      </p:tavLst>
                                    </p:anim>
                                    <p:anim calcmode="lin" valueType="num">
                                      <p:cBhvr>
                                        <p:cTn id="13" dur="1000" fill="hold"/>
                                        <p:tgtEl>
                                          <p:spTgt spid="225313"/>
                                        </p:tgtEl>
                                        <p:attrNameLst>
                                          <p:attrName>ppt_h</p:attrName>
                                        </p:attrNameLst>
                                      </p:cBhvr>
                                      <p:tavLst>
                                        <p:tav tm="0">
                                          <p:val>
                                            <p:fltVal val="0"/>
                                          </p:val>
                                        </p:tav>
                                        <p:tav tm="100000">
                                          <p:val>
                                            <p:strVal val="#ppt_h"/>
                                          </p:val>
                                        </p:tav>
                                      </p:tavLst>
                                    </p:anim>
                                    <p:anim calcmode="lin" valueType="num">
                                      <p:cBhvr>
                                        <p:cTn id="14" dur="1000" fill="hold"/>
                                        <p:tgtEl>
                                          <p:spTgt spid="225313"/>
                                        </p:tgtEl>
                                        <p:attrNameLst>
                                          <p:attrName>style.rotation</p:attrName>
                                        </p:attrNameLst>
                                      </p:cBhvr>
                                      <p:tavLst>
                                        <p:tav tm="0">
                                          <p:val>
                                            <p:fltVal val="90"/>
                                          </p:val>
                                        </p:tav>
                                        <p:tav tm="100000">
                                          <p:val>
                                            <p:fltVal val="0"/>
                                          </p:val>
                                        </p:tav>
                                      </p:tavLst>
                                    </p:anim>
                                    <p:animEffect transition="in" filter="fade">
                                      <p:cBhvr>
                                        <p:cTn id="15" dur="1000"/>
                                        <p:tgtEl>
                                          <p:spTgt spid="225313"/>
                                        </p:tgtEl>
                                      </p:cBhvr>
                                    </p:animEffect>
                                  </p:childTnLst>
                                </p:cTn>
                              </p:par>
                            </p:childTnLst>
                          </p:cTn>
                        </p:par>
                      </p:childTnLst>
                    </p:cTn>
                  </p:par>
                  <p:par>
                    <p:cTn id="16" fill="hold">
                      <p:stCondLst>
                        <p:cond delay="indefinite"/>
                      </p:stCondLst>
                      <p:childTnLst>
                        <p:par>
                          <p:cTn id="17" fill="hold">
                            <p:stCondLst>
                              <p:cond delay="0"/>
                            </p:stCondLst>
                            <p:childTnLst>
                              <p:par>
                                <p:cTn id="18" presetID="3" presetClass="entr" presetSubtype="10" fill="hold" nodeType="clickEffect">
                                  <p:stCondLst>
                                    <p:cond delay="0"/>
                                  </p:stCondLst>
                                  <p:childTnLst>
                                    <p:set>
                                      <p:cBhvr>
                                        <p:cTn id="19" dur="1" fill="hold">
                                          <p:stCondLst>
                                            <p:cond delay="0"/>
                                          </p:stCondLst>
                                        </p:cTn>
                                        <p:tgtEl>
                                          <p:spTgt spid="225312"/>
                                        </p:tgtEl>
                                        <p:attrNameLst>
                                          <p:attrName>style.visibility</p:attrName>
                                        </p:attrNameLst>
                                      </p:cBhvr>
                                      <p:to>
                                        <p:strVal val="visible"/>
                                      </p:to>
                                    </p:set>
                                    <p:animEffect transition="in" filter="blinds(horizontal)">
                                      <p:cBhvr>
                                        <p:cTn id="20" dur="500"/>
                                        <p:tgtEl>
                                          <p:spTgt spid="225312"/>
                                        </p:tgtEl>
                                      </p:cBhvr>
                                    </p:animEffect>
                                  </p:childTnLst>
                                </p:cTn>
                              </p:par>
                            </p:childTnLst>
                          </p:cTn>
                        </p:par>
                      </p:childTnLst>
                    </p:cTn>
                  </p:par>
                  <p:par>
                    <p:cTn id="21" fill="hold">
                      <p:stCondLst>
                        <p:cond delay="indefinite"/>
                      </p:stCondLst>
                      <p:childTnLst>
                        <p:par>
                          <p:cTn id="22" fill="hold">
                            <p:stCondLst>
                              <p:cond delay="0"/>
                            </p:stCondLst>
                            <p:childTnLst>
                              <p:par>
                                <p:cTn id="23" presetID="29" presetClass="entr" presetSubtype="0" fill="hold" nodeType="click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p:cTn id="25" dur="1000" fill="hold"/>
                                        <p:tgtEl>
                                          <p:spTgt spid="2"/>
                                        </p:tgtEl>
                                        <p:attrNameLst>
                                          <p:attrName>ppt_x</p:attrName>
                                        </p:attrNameLst>
                                      </p:cBhvr>
                                      <p:tavLst>
                                        <p:tav tm="0">
                                          <p:val>
                                            <p:strVal val="#ppt_x-.2"/>
                                          </p:val>
                                        </p:tav>
                                        <p:tav tm="100000">
                                          <p:val>
                                            <p:strVal val="#ppt_x"/>
                                          </p:val>
                                        </p:tav>
                                      </p:tavLst>
                                    </p:anim>
                                    <p:anim calcmode="lin" valueType="num">
                                      <p:cBhvr>
                                        <p:cTn id="26" dur="1000" fill="hold"/>
                                        <p:tgtEl>
                                          <p:spTgt spid="2"/>
                                        </p:tgtEl>
                                        <p:attrNameLst>
                                          <p:attrName>ppt_y</p:attrName>
                                        </p:attrNameLst>
                                      </p:cBhvr>
                                      <p:tavLst>
                                        <p:tav tm="0">
                                          <p:val>
                                            <p:strVal val="#ppt_y"/>
                                          </p:val>
                                        </p:tav>
                                        <p:tav tm="100000">
                                          <p:val>
                                            <p:strVal val="#ppt_y"/>
                                          </p:val>
                                        </p:tav>
                                      </p:tavLst>
                                    </p:anim>
                                    <p:animEffect transition="in" filter="wipe(right)" prLst="gradientSize: 0.1">
                                      <p:cBhvr>
                                        <p:cTn id="27" dur="1000"/>
                                        <p:tgtEl>
                                          <p:spTgt spid="2"/>
                                        </p:tgtEl>
                                      </p:cBhvr>
                                    </p:animEffect>
                                  </p:childTnLst>
                                </p:cTn>
                              </p:par>
                            </p:childTnLst>
                          </p:cTn>
                        </p:par>
                      </p:childTnLst>
                    </p:cTn>
                  </p:par>
                  <p:par>
                    <p:cTn id="28" fill="hold">
                      <p:stCondLst>
                        <p:cond delay="indefinite"/>
                      </p:stCondLst>
                      <p:childTnLst>
                        <p:par>
                          <p:cTn id="29" fill="hold">
                            <p:stCondLst>
                              <p:cond delay="0"/>
                            </p:stCondLst>
                            <p:childTnLst>
                              <p:par>
                                <p:cTn id="30" presetID="49" presetClass="entr" presetSubtype="0" decel="100000" fill="hold" nodeType="clickEffect">
                                  <p:stCondLst>
                                    <p:cond delay="0"/>
                                  </p:stCondLst>
                                  <p:childTnLst>
                                    <p:set>
                                      <p:cBhvr>
                                        <p:cTn id="31" dur="1" fill="hold">
                                          <p:stCondLst>
                                            <p:cond delay="0"/>
                                          </p:stCondLst>
                                        </p:cTn>
                                        <p:tgtEl>
                                          <p:spTgt spid="225315"/>
                                        </p:tgtEl>
                                        <p:attrNameLst>
                                          <p:attrName>style.visibility</p:attrName>
                                        </p:attrNameLst>
                                      </p:cBhvr>
                                      <p:to>
                                        <p:strVal val="visible"/>
                                      </p:to>
                                    </p:set>
                                    <p:anim calcmode="lin" valueType="num">
                                      <p:cBhvr>
                                        <p:cTn id="32" dur="500" fill="hold"/>
                                        <p:tgtEl>
                                          <p:spTgt spid="225315"/>
                                        </p:tgtEl>
                                        <p:attrNameLst>
                                          <p:attrName>ppt_w</p:attrName>
                                        </p:attrNameLst>
                                      </p:cBhvr>
                                      <p:tavLst>
                                        <p:tav tm="0">
                                          <p:val>
                                            <p:fltVal val="0"/>
                                          </p:val>
                                        </p:tav>
                                        <p:tav tm="100000">
                                          <p:val>
                                            <p:strVal val="#ppt_w"/>
                                          </p:val>
                                        </p:tav>
                                      </p:tavLst>
                                    </p:anim>
                                    <p:anim calcmode="lin" valueType="num">
                                      <p:cBhvr>
                                        <p:cTn id="33" dur="500" fill="hold"/>
                                        <p:tgtEl>
                                          <p:spTgt spid="225315"/>
                                        </p:tgtEl>
                                        <p:attrNameLst>
                                          <p:attrName>ppt_h</p:attrName>
                                        </p:attrNameLst>
                                      </p:cBhvr>
                                      <p:tavLst>
                                        <p:tav tm="0">
                                          <p:val>
                                            <p:fltVal val="0"/>
                                          </p:val>
                                        </p:tav>
                                        <p:tav tm="100000">
                                          <p:val>
                                            <p:strVal val="#ppt_h"/>
                                          </p:val>
                                        </p:tav>
                                      </p:tavLst>
                                    </p:anim>
                                    <p:anim calcmode="lin" valueType="num">
                                      <p:cBhvr>
                                        <p:cTn id="34" dur="500" fill="hold"/>
                                        <p:tgtEl>
                                          <p:spTgt spid="225315"/>
                                        </p:tgtEl>
                                        <p:attrNameLst>
                                          <p:attrName>style.rotation</p:attrName>
                                        </p:attrNameLst>
                                      </p:cBhvr>
                                      <p:tavLst>
                                        <p:tav tm="0">
                                          <p:val>
                                            <p:fltVal val="360"/>
                                          </p:val>
                                        </p:tav>
                                        <p:tav tm="100000">
                                          <p:val>
                                            <p:fltVal val="0"/>
                                          </p:val>
                                        </p:tav>
                                      </p:tavLst>
                                    </p:anim>
                                    <p:animEffect transition="in" filter="fade">
                                      <p:cBhvr>
                                        <p:cTn id="35" dur="500"/>
                                        <p:tgtEl>
                                          <p:spTgt spid="225315"/>
                                        </p:tgtEl>
                                      </p:cBhvr>
                                    </p:animEffect>
                                  </p:childTnLst>
                                </p:cTn>
                              </p:par>
                            </p:childTnLst>
                          </p:cTn>
                        </p:par>
                      </p:childTnLst>
                    </p:cTn>
                  </p:par>
                  <p:par>
                    <p:cTn id="36" fill="hold">
                      <p:stCondLst>
                        <p:cond delay="indefinite"/>
                      </p:stCondLst>
                      <p:childTnLst>
                        <p:par>
                          <p:cTn id="37" fill="hold">
                            <p:stCondLst>
                              <p:cond delay="0"/>
                            </p:stCondLst>
                            <p:childTnLst>
                              <p:par>
                                <p:cTn id="38" presetID="2" presetClass="entr" presetSubtype="4" fill="hold" nodeType="clickEffect">
                                  <p:stCondLst>
                                    <p:cond delay="0"/>
                                  </p:stCondLst>
                                  <p:childTnLst>
                                    <p:set>
                                      <p:cBhvr>
                                        <p:cTn id="39" dur="1" fill="hold">
                                          <p:stCondLst>
                                            <p:cond delay="0"/>
                                          </p:stCondLst>
                                        </p:cTn>
                                        <p:tgtEl>
                                          <p:spTgt spid="225314"/>
                                        </p:tgtEl>
                                        <p:attrNameLst>
                                          <p:attrName>style.visibility</p:attrName>
                                        </p:attrNameLst>
                                      </p:cBhvr>
                                      <p:to>
                                        <p:strVal val="visible"/>
                                      </p:to>
                                    </p:set>
                                    <p:anim calcmode="lin" valueType="num">
                                      <p:cBhvr additive="base">
                                        <p:cTn id="40" dur="500" fill="hold"/>
                                        <p:tgtEl>
                                          <p:spTgt spid="225314"/>
                                        </p:tgtEl>
                                        <p:attrNameLst>
                                          <p:attrName>ppt_x</p:attrName>
                                        </p:attrNameLst>
                                      </p:cBhvr>
                                      <p:tavLst>
                                        <p:tav tm="0">
                                          <p:val>
                                            <p:strVal val="#ppt_x"/>
                                          </p:val>
                                        </p:tav>
                                        <p:tav tm="100000">
                                          <p:val>
                                            <p:strVal val="#ppt_x"/>
                                          </p:val>
                                        </p:tav>
                                      </p:tavLst>
                                    </p:anim>
                                    <p:anim calcmode="lin" valueType="num">
                                      <p:cBhvr additive="base">
                                        <p:cTn id="41" dur="500" fill="hold"/>
                                        <p:tgtEl>
                                          <p:spTgt spid="2253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28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Slide Number Placeholder 8"/>
          <p:cNvSpPr>
            <a:spLocks noGrp="1"/>
          </p:cNvSpPr>
          <p:nvPr>
            <p:ph type="sldNum" sz="quarter" idx="12"/>
          </p:nvPr>
        </p:nvSpPr>
        <p:spPr/>
        <p:txBody>
          <a:bodyPr/>
          <a:lstStyle/>
          <a:p>
            <a:fld id="{87526B78-ACA2-4ECA-9EE9-83116733A5B8}" type="slidenum">
              <a:rPr lang="ar-SA"/>
              <a:pPr/>
              <a:t>23</a:t>
            </a:fld>
            <a:endParaRPr lang="en-US"/>
          </a:p>
        </p:txBody>
      </p:sp>
      <p:sp>
        <p:nvSpPr>
          <p:cNvPr id="226306" name="Rectangle 2"/>
          <p:cNvSpPr>
            <a:spLocks noGrp="1" noRot="1" noChangeArrowheads="1"/>
          </p:cNvSpPr>
          <p:nvPr>
            <p:ph type="title" sz="quarter"/>
          </p:nvPr>
        </p:nvSpPr>
        <p:spPr/>
        <p:txBody>
          <a:bodyPr>
            <a:normAutofit fontScale="90000"/>
          </a:bodyPr>
          <a:lstStyle/>
          <a:p>
            <a:r>
              <a:rPr lang="fa-IR" sz="3200" dirty="0"/>
              <a:t>عوامل </a:t>
            </a:r>
            <a:r>
              <a:rPr lang="fa-IR" sz="3200" b="0" dirty="0"/>
              <a:t>زیان آور </a:t>
            </a:r>
            <a:r>
              <a:rPr lang="fa-IR" sz="3200" dirty="0"/>
              <a:t>ارگونومیکی مانند: وضعیت نامناسب بدنی در زمان کار وحمل نامناسب بارکار با ابزارها و ماشین آلات نامناسب</a:t>
            </a:r>
            <a:endParaRPr lang="en-US" sz="3200" dirty="0"/>
          </a:p>
        </p:txBody>
      </p:sp>
      <p:pic>
        <p:nvPicPr>
          <p:cNvPr id="226307" name="Picture 3" descr="ucdcoff1"/>
          <p:cNvPicPr>
            <a:picLocks noGrp="1" noChangeAspect="1" noChangeArrowheads="1"/>
          </p:cNvPicPr>
          <p:nvPr>
            <p:ph sz="quarter" idx="2"/>
          </p:nvPr>
        </p:nvPicPr>
        <p:blipFill>
          <a:blip r:embed="rId2"/>
          <a:srcRect/>
          <a:stretch>
            <a:fillRect/>
          </a:stretch>
        </p:blipFill>
        <p:spPr>
          <a:xfrm>
            <a:off x="5857875" y="1828800"/>
            <a:ext cx="2905125" cy="2286000"/>
          </a:xfrm>
        </p:spPr>
      </p:pic>
      <p:sp>
        <p:nvSpPr>
          <p:cNvPr id="226308" name="AutoShape 4" descr="genhealthart41pic2"/>
          <p:cNvSpPr>
            <a:spLocks noChangeAspect="1" noChangeArrowheads="1"/>
          </p:cNvSpPr>
          <p:nvPr/>
        </p:nvSpPr>
        <p:spPr bwMode="auto">
          <a:xfrm>
            <a:off x="3900488" y="2747963"/>
            <a:ext cx="1343025" cy="1362075"/>
          </a:xfrm>
          <a:prstGeom prst="rect">
            <a:avLst/>
          </a:prstGeom>
          <a:noFill/>
        </p:spPr>
        <p:txBody>
          <a:bodyPr/>
          <a:lstStyle/>
          <a:p>
            <a:endParaRPr lang="en-US"/>
          </a:p>
        </p:txBody>
      </p:sp>
      <p:sp>
        <p:nvSpPr>
          <p:cNvPr id="226309" name="AutoShape 5" descr="genhealthart41pic2"/>
          <p:cNvSpPr>
            <a:spLocks noChangeAspect="1" noChangeArrowheads="1"/>
          </p:cNvSpPr>
          <p:nvPr/>
        </p:nvSpPr>
        <p:spPr bwMode="auto">
          <a:xfrm>
            <a:off x="3900488" y="2747963"/>
            <a:ext cx="1343025" cy="1362075"/>
          </a:xfrm>
          <a:prstGeom prst="rect">
            <a:avLst/>
          </a:prstGeom>
          <a:noFill/>
        </p:spPr>
        <p:txBody>
          <a:bodyPr/>
          <a:lstStyle/>
          <a:p>
            <a:endParaRPr lang="en-US"/>
          </a:p>
        </p:txBody>
      </p:sp>
      <p:sp>
        <p:nvSpPr>
          <p:cNvPr id="226310" name="AutoShape 6" descr="genhealthart41pic2"/>
          <p:cNvSpPr>
            <a:spLocks noChangeAspect="1" noChangeArrowheads="1"/>
          </p:cNvSpPr>
          <p:nvPr/>
        </p:nvSpPr>
        <p:spPr bwMode="auto">
          <a:xfrm>
            <a:off x="3900488" y="2747963"/>
            <a:ext cx="1343025" cy="1362075"/>
          </a:xfrm>
          <a:prstGeom prst="rect">
            <a:avLst/>
          </a:prstGeom>
          <a:noFill/>
        </p:spPr>
        <p:txBody>
          <a:bodyPr/>
          <a:lstStyle/>
          <a:p>
            <a:endParaRPr lang="en-US"/>
          </a:p>
        </p:txBody>
      </p:sp>
      <p:sp>
        <p:nvSpPr>
          <p:cNvPr id="226311" name="AutoShape 7" descr="genhealthart41pic2"/>
          <p:cNvSpPr>
            <a:spLocks noChangeAspect="1" noChangeArrowheads="1"/>
          </p:cNvSpPr>
          <p:nvPr/>
        </p:nvSpPr>
        <p:spPr bwMode="auto">
          <a:xfrm>
            <a:off x="3900488" y="2747963"/>
            <a:ext cx="1343025" cy="1362075"/>
          </a:xfrm>
          <a:prstGeom prst="rect">
            <a:avLst/>
          </a:prstGeom>
          <a:noFill/>
        </p:spPr>
        <p:txBody>
          <a:bodyPr/>
          <a:lstStyle/>
          <a:p>
            <a:endParaRPr lang="en-US"/>
          </a:p>
        </p:txBody>
      </p:sp>
      <p:pic>
        <p:nvPicPr>
          <p:cNvPr id="226312" name="Picture 8"/>
          <p:cNvPicPr>
            <a:picLocks noGrp="1" noChangeAspect="1" noChangeArrowheads="1"/>
          </p:cNvPicPr>
          <p:nvPr>
            <p:ph sz="quarter" idx="4"/>
          </p:nvPr>
        </p:nvPicPr>
        <p:blipFill>
          <a:blip r:embed="rId3"/>
          <a:srcRect/>
          <a:stretch>
            <a:fillRect/>
          </a:stretch>
        </p:blipFill>
        <p:spPr>
          <a:xfrm>
            <a:off x="6248400" y="4267200"/>
            <a:ext cx="2524125" cy="2162175"/>
          </a:xfrm>
          <a:noFill/>
          <a:ln/>
        </p:spPr>
      </p:pic>
      <p:pic>
        <p:nvPicPr>
          <p:cNvPr id="226313" name="Picture 9" descr="http://ergo.human.cornell.edu/ErgoTips2002/images/CHAIR8A.jpg"/>
          <p:cNvPicPr>
            <a:picLocks noGrp="1" noChangeAspect="1" noChangeArrowheads="1"/>
          </p:cNvPicPr>
          <p:nvPr>
            <p:ph sz="quarter" idx="1"/>
          </p:nvPr>
        </p:nvPicPr>
        <p:blipFill>
          <a:blip r:embed="rId4" r:link="rId5"/>
          <a:srcRect/>
          <a:stretch>
            <a:fillRect/>
          </a:stretch>
        </p:blipFill>
        <p:spPr>
          <a:xfrm>
            <a:off x="381000" y="1981200"/>
            <a:ext cx="2519363" cy="1862138"/>
          </a:xfrm>
          <a:noFill/>
          <a:ln w="76200">
            <a:solidFill>
              <a:schemeClr val="hlink"/>
            </a:solidFill>
          </a:ln>
        </p:spPr>
      </p:pic>
      <p:pic>
        <p:nvPicPr>
          <p:cNvPr id="226314" name="Picture 10" descr="genhealthart41pic2"/>
          <p:cNvPicPr>
            <a:picLocks noGrp="1" noChangeAspect="1" noChangeArrowheads="1"/>
          </p:cNvPicPr>
          <p:nvPr>
            <p:ph sz="quarter" idx="3"/>
          </p:nvPr>
        </p:nvPicPr>
        <p:blipFill>
          <a:blip r:embed="rId6"/>
          <a:srcRect/>
          <a:stretch>
            <a:fillRect/>
          </a:stretch>
        </p:blipFill>
        <p:spPr>
          <a:xfrm>
            <a:off x="457200" y="4114800"/>
            <a:ext cx="2405063" cy="2438400"/>
          </a:xfrm>
          <a:noFill/>
          <a:ln/>
        </p:spPr>
      </p:pic>
      <p:pic>
        <p:nvPicPr>
          <p:cNvPr id="226315" name="Picture 11" descr="http://www.fhcrc.org/admin/facilities/ehs/training/ergonomics_online/images/chair_too_high.jpg"/>
          <p:cNvPicPr>
            <a:picLocks noChangeAspect="1" noChangeArrowheads="1"/>
          </p:cNvPicPr>
          <p:nvPr/>
        </p:nvPicPr>
        <p:blipFill>
          <a:blip r:embed="rId7" r:link="rId8"/>
          <a:srcRect/>
          <a:stretch>
            <a:fillRect/>
          </a:stretch>
        </p:blipFill>
        <p:spPr bwMode="auto">
          <a:xfrm>
            <a:off x="3124200" y="4343400"/>
            <a:ext cx="2886075" cy="2209800"/>
          </a:xfrm>
          <a:prstGeom prst="rect">
            <a:avLst/>
          </a:prstGeom>
          <a:noFill/>
          <a:ln w="76200">
            <a:solidFill>
              <a:schemeClr val="bg2"/>
            </a:solidFill>
            <a:miter lim="800000"/>
            <a:headEnd/>
            <a:tailEnd/>
          </a:ln>
        </p:spPr>
      </p:pic>
      <p:pic>
        <p:nvPicPr>
          <p:cNvPr id="226316" name="Picture 12" descr="DSC00455"/>
          <p:cNvPicPr>
            <a:picLocks noChangeAspect="1" noChangeArrowheads="1"/>
          </p:cNvPicPr>
          <p:nvPr/>
        </p:nvPicPr>
        <p:blipFill>
          <a:blip r:embed="rId9"/>
          <a:srcRect/>
          <a:stretch>
            <a:fillRect/>
          </a:stretch>
        </p:blipFill>
        <p:spPr bwMode="auto">
          <a:xfrm rot="10806970" flipV="1">
            <a:off x="3200400" y="1828800"/>
            <a:ext cx="2590800" cy="2133600"/>
          </a:xfrm>
          <a:prstGeom prst="rect">
            <a:avLst/>
          </a:prstGeom>
          <a:noFill/>
        </p:spPr>
      </p:pic>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9" fill="hold" nodeType="clickEffect">
                                  <p:stCondLst>
                                    <p:cond delay="0"/>
                                  </p:stCondLst>
                                  <p:childTnLst>
                                    <p:set>
                                      <p:cBhvr>
                                        <p:cTn id="6" dur="1" fill="hold">
                                          <p:stCondLst>
                                            <p:cond delay="0"/>
                                          </p:stCondLst>
                                        </p:cTn>
                                        <p:tgtEl>
                                          <p:spTgt spid="226312"/>
                                        </p:tgtEl>
                                        <p:attrNameLst>
                                          <p:attrName>style.visibility</p:attrName>
                                        </p:attrNameLst>
                                      </p:cBhvr>
                                      <p:to>
                                        <p:strVal val="visible"/>
                                      </p:to>
                                    </p:set>
                                    <p:anim calcmode="lin" valueType="num">
                                      <p:cBhvr additive="base">
                                        <p:cTn id="7" dur="1000" fill="hold"/>
                                        <p:tgtEl>
                                          <p:spTgt spid="226312"/>
                                        </p:tgtEl>
                                        <p:attrNameLst>
                                          <p:attrName>ppt_x</p:attrName>
                                        </p:attrNameLst>
                                      </p:cBhvr>
                                      <p:tavLst>
                                        <p:tav tm="0">
                                          <p:val>
                                            <p:strVal val="0-#ppt_w/2"/>
                                          </p:val>
                                        </p:tav>
                                        <p:tav tm="100000">
                                          <p:val>
                                            <p:strVal val="#ppt_x"/>
                                          </p:val>
                                        </p:tav>
                                      </p:tavLst>
                                    </p:anim>
                                    <p:anim calcmode="lin" valueType="num">
                                      <p:cBhvr additive="base">
                                        <p:cTn id="8" dur="1000" fill="hold"/>
                                        <p:tgtEl>
                                          <p:spTgt spid="226312"/>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nodeType="clickEffect">
                                  <p:stCondLst>
                                    <p:cond delay="0"/>
                                  </p:stCondLst>
                                  <p:childTnLst>
                                    <p:set>
                                      <p:cBhvr>
                                        <p:cTn id="12" dur="1" fill="hold">
                                          <p:stCondLst>
                                            <p:cond delay="0"/>
                                          </p:stCondLst>
                                        </p:cTn>
                                        <p:tgtEl>
                                          <p:spTgt spid="226313"/>
                                        </p:tgtEl>
                                        <p:attrNameLst>
                                          <p:attrName>style.visibility</p:attrName>
                                        </p:attrNameLst>
                                      </p:cBhvr>
                                      <p:to>
                                        <p:strVal val="visible"/>
                                      </p:to>
                                    </p:set>
                                    <p:animEffect transition="in" filter="slide(fromBottom)">
                                      <p:cBhvr>
                                        <p:cTn id="13" dur="500"/>
                                        <p:tgtEl>
                                          <p:spTgt spid="226313"/>
                                        </p:tgtEl>
                                      </p:cBhvr>
                                    </p:animEffect>
                                  </p:childTnLst>
                                </p:cTn>
                              </p:par>
                            </p:childTnLst>
                          </p:cTn>
                        </p:par>
                      </p:childTnLst>
                    </p:cTn>
                  </p:par>
                  <p:par>
                    <p:cTn id="14" fill="hold">
                      <p:stCondLst>
                        <p:cond delay="indefinite"/>
                      </p:stCondLst>
                      <p:childTnLst>
                        <p:par>
                          <p:cTn id="15" fill="hold">
                            <p:stCondLst>
                              <p:cond delay="0"/>
                            </p:stCondLst>
                            <p:childTnLst>
                              <p:par>
                                <p:cTn id="16" presetID="1" presetClass="entr" presetSubtype="0" fill="hold" nodeType="clickEffect">
                                  <p:stCondLst>
                                    <p:cond delay="0"/>
                                  </p:stCondLst>
                                  <p:childTnLst>
                                    <p:set>
                                      <p:cBhvr>
                                        <p:cTn id="17" dur="1" fill="hold">
                                          <p:stCondLst>
                                            <p:cond delay="499"/>
                                          </p:stCondLst>
                                        </p:cTn>
                                        <p:tgtEl>
                                          <p:spTgt spid="2263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8"/>
          <p:cNvSpPr>
            <a:spLocks noGrp="1"/>
          </p:cNvSpPr>
          <p:nvPr>
            <p:ph type="sldNum" sz="quarter" idx="12"/>
          </p:nvPr>
        </p:nvSpPr>
        <p:spPr/>
        <p:txBody>
          <a:bodyPr/>
          <a:lstStyle/>
          <a:p>
            <a:fld id="{205F1E79-434E-4A63-A267-5CC5DA00C9DD}" type="slidenum">
              <a:rPr lang="ar-SA"/>
              <a:pPr/>
              <a:t>24</a:t>
            </a:fld>
            <a:endParaRPr lang="en-US"/>
          </a:p>
        </p:txBody>
      </p:sp>
      <p:sp>
        <p:nvSpPr>
          <p:cNvPr id="227330" name="Rectangle 2"/>
          <p:cNvSpPr>
            <a:spLocks noGrp="1" noRot="1" noChangeArrowheads="1"/>
          </p:cNvSpPr>
          <p:nvPr>
            <p:ph type="title" sz="quarter"/>
          </p:nvPr>
        </p:nvSpPr>
        <p:spPr/>
        <p:txBody>
          <a:bodyPr/>
          <a:lstStyle/>
          <a:p>
            <a:pPr algn="ctr"/>
            <a:r>
              <a:rPr lang="fa-IR" sz="3200" dirty="0"/>
              <a:t>عوامل </a:t>
            </a:r>
            <a:r>
              <a:rPr lang="fa-IR" sz="3200" b="0" dirty="0"/>
              <a:t>زیان آور </a:t>
            </a:r>
            <a:r>
              <a:rPr lang="fa-IR" sz="3200" dirty="0"/>
              <a:t>بیولوژیکی مانند: ویروسها، ریکتزیاها، باکتریها، قارچها، انگل ها</a:t>
            </a:r>
            <a:endParaRPr lang="en-US" sz="3200" dirty="0"/>
          </a:p>
        </p:txBody>
      </p:sp>
      <p:pic>
        <p:nvPicPr>
          <p:cNvPr id="227331" name="Picture 3" descr="bacteria_ab"/>
          <p:cNvPicPr>
            <a:picLocks noGrp="1" noChangeAspect="1" noChangeArrowheads="1"/>
          </p:cNvPicPr>
          <p:nvPr>
            <p:ph sz="quarter" idx="1"/>
          </p:nvPr>
        </p:nvPicPr>
        <p:blipFill>
          <a:blip r:embed="rId2"/>
          <a:srcRect/>
          <a:stretch>
            <a:fillRect/>
          </a:stretch>
        </p:blipFill>
        <p:spPr>
          <a:xfrm>
            <a:off x="167439" y="1676400"/>
            <a:ext cx="3399673" cy="2514600"/>
          </a:xfrm>
          <a:noFill/>
          <a:ln/>
        </p:spPr>
      </p:pic>
      <p:pic>
        <p:nvPicPr>
          <p:cNvPr id="227332" name="Picture 4" descr="25546"/>
          <p:cNvPicPr>
            <a:picLocks noGrp="1" noChangeAspect="1" noChangeArrowheads="1"/>
          </p:cNvPicPr>
          <p:nvPr>
            <p:ph sz="quarter" idx="2"/>
          </p:nvPr>
        </p:nvPicPr>
        <p:blipFill>
          <a:blip r:embed="rId3" cstate="print"/>
          <a:srcRect/>
          <a:stretch>
            <a:fillRect/>
          </a:stretch>
        </p:blipFill>
        <p:spPr>
          <a:xfrm>
            <a:off x="4267200" y="1752600"/>
            <a:ext cx="3805238" cy="2251390"/>
          </a:xfrm>
          <a:noFill/>
          <a:ln/>
        </p:spPr>
      </p:pic>
      <p:pic>
        <p:nvPicPr>
          <p:cNvPr id="227333" name="Picture 5" descr="diagram_virus"/>
          <p:cNvPicPr>
            <a:picLocks noGrp="1" noChangeAspect="1" noChangeArrowheads="1"/>
          </p:cNvPicPr>
          <p:nvPr>
            <p:ph sz="quarter" idx="3"/>
          </p:nvPr>
        </p:nvPicPr>
        <p:blipFill>
          <a:blip r:embed="rId4"/>
          <a:srcRect/>
          <a:stretch>
            <a:fillRect/>
          </a:stretch>
        </p:blipFill>
        <p:spPr>
          <a:xfrm>
            <a:off x="152400" y="4343399"/>
            <a:ext cx="3581400" cy="2572865"/>
          </a:xfrm>
          <a:noFill/>
          <a:ln/>
        </p:spPr>
      </p:pic>
      <p:pic>
        <p:nvPicPr>
          <p:cNvPr id="227334" name="Picture 6" descr="انگل"/>
          <p:cNvPicPr>
            <a:picLocks noGrp="1" noChangeAspect="1" noChangeArrowheads="1"/>
          </p:cNvPicPr>
          <p:nvPr>
            <p:ph sz="quarter" idx="4"/>
          </p:nvPr>
        </p:nvPicPr>
        <p:blipFill>
          <a:blip r:embed="rId5"/>
          <a:srcRect/>
          <a:stretch>
            <a:fillRect/>
          </a:stretch>
        </p:blipFill>
        <p:spPr>
          <a:xfrm>
            <a:off x="4267200" y="4343400"/>
            <a:ext cx="3810000" cy="2514600"/>
          </a:xfrm>
          <a:noFill/>
          <a:ln/>
        </p:spPr>
      </p:pic>
    </p:spTree>
  </p:cSld>
  <p:clrMapOvr>
    <a:masterClrMapping/>
  </p:clrMapOvr>
  <p:transition spd="med" advTm="0">
    <p:cut thruBlk="1"/>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eaLnBrk="1" fontAlgn="auto" hangingPunct="1">
              <a:spcAft>
                <a:spcPts val="0"/>
              </a:spcAft>
              <a:defRPr/>
            </a:pPr>
            <a:r>
              <a:rPr lang="fa-IR" dirty="0" smtClean="0"/>
              <a:t/>
            </a:r>
            <a:br>
              <a:rPr lang="fa-IR" dirty="0" smtClean="0"/>
            </a:br>
            <a:r>
              <a:rPr lang="fa-IR" dirty="0" smtClean="0"/>
              <a:t/>
            </a:r>
            <a:br>
              <a:rPr lang="fa-IR" dirty="0" smtClean="0"/>
            </a:br>
            <a:endParaRPr lang="fa-IR" dirty="0"/>
          </a:p>
        </p:txBody>
      </p:sp>
      <p:sp>
        <p:nvSpPr>
          <p:cNvPr id="59394" name="Content Placeholder 2"/>
          <p:cNvSpPr>
            <a:spLocks noGrp="1"/>
          </p:cNvSpPr>
          <p:nvPr>
            <p:ph idx="1"/>
          </p:nvPr>
        </p:nvSpPr>
        <p:spPr>
          <a:xfrm>
            <a:off x="457200" y="357188"/>
            <a:ext cx="8229600" cy="5951537"/>
          </a:xfrm>
        </p:spPr>
        <p:txBody>
          <a:bodyPr/>
          <a:lstStyle/>
          <a:p>
            <a:pPr eaLnBrk="1" hangingPunct="1"/>
            <a:endParaRPr lang="fa-IR" smtClean="0"/>
          </a:p>
        </p:txBody>
      </p:sp>
      <p:pic>
        <p:nvPicPr>
          <p:cNvPr id="59395" name="Picture 2" descr="E:\زارعی\New Folder\1013_999.jpg"/>
          <p:cNvPicPr>
            <a:picLocks noChangeAspect="1" noChangeArrowheads="1"/>
          </p:cNvPicPr>
          <p:nvPr/>
        </p:nvPicPr>
        <p:blipFill>
          <a:blip r:embed="rId2"/>
          <a:srcRect/>
          <a:stretch>
            <a:fillRect/>
          </a:stretch>
        </p:blipFill>
        <p:spPr bwMode="auto">
          <a:xfrm>
            <a:off x="142875" y="0"/>
            <a:ext cx="8858250" cy="6858000"/>
          </a:xfrm>
          <a:prstGeom prst="rect">
            <a:avLst/>
          </a:prstGeom>
          <a:noFill/>
          <a:ln w="9525">
            <a:noFill/>
            <a:miter lim="800000"/>
            <a:headEnd/>
            <a:tailEnd/>
          </a:ln>
        </p:spPr>
      </p:pic>
      <p:sp>
        <p:nvSpPr>
          <p:cNvPr id="59396" name="Rectangle 4"/>
          <p:cNvSpPr>
            <a:spLocks noChangeArrowheads="1"/>
          </p:cNvSpPr>
          <p:nvPr/>
        </p:nvSpPr>
        <p:spPr bwMode="auto">
          <a:xfrm>
            <a:off x="2286000" y="5229225"/>
            <a:ext cx="4572000" cy="1200150"/>
          </a:xfrm>
          <a:prstGeom prst="rect">
            <a:avLst/>
          </a:prstGeom>
          <a:noFill/>
          <a:ln w="9525">
            <a:noFill/>
            <a:miter lim="800000"/>
            <a:headEnd/>
            <a:tailEnd/>
          </a:ln>
        </p:spPr>
        <p:txBody>
          <a:bodyPr>
            <a:spAutoFit/>
          </a:bodyPr>
          <a:lstStyle/>
          <a:p>
            <a:pPr algn="r" rtl="1"/>
            <a:r>
              <a:rPr lang="fa-IR">
                <a:latin typeface="Book Antiqua" pitchFamily="18" charset="0"/>
                <a:ea typeface="2  Titr"/>
                <a:cs typeface="2  Titr"/>
              </a:rPr>
              <a:t>مادامی که تلخی زندگی دیگران را شیرین میکنی،زندگی میکنی </a:t>
            </a:r>
          </a:p>
          <a:p>
            <a:pPr algn="r" rtl="1"/>
            <a:endParaRPr lang="fa-IR">
              <a:latin typeface="Book Antiqua" pitchFamily="18" charset="0"/>
              <a:ea typeface="2  Titr"/>
              <a:cs typeface="2  Titr"/>
            </a:endParaRPr>
          </a:p>
          <a:p>
            <a:pPr algn="r" rtl="1"/>
            <a:r>
              <a:rPr lang="fa-IR">
                <a:latin typeface="Book Antiqua" pitchFamily="18" charset="0"/>
                <a:ea typeface="2  Titr"/>
                <a:cs typeface="2  Titr"/>
              </a:rPr>
              <a:t>                                                    پایان</a:t>
            </a:r>
          </a:p>
        </p:txBody>
      </p:sp>
    </p:spTree>
    <p:extLst>
      <p:ext uri="{BB962C8B-B14F-4D97-AF65-F5344CB8AC3E}">
        <p14:creationId xmlns:p14="http://schemas.microsoft.com/office/powerpoint/2010/main" val="290992562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3"/>
          <p:cNvSpPr>
            <a:spLocks noGrp="1" noChangeArrowheads="1"/>
          </p:cNvSpPr>
          <p:nvPr>
            <p:ph idx="1"/>
          </p:nvPr>
        </p:nvSpPr>
        <p:spPr>
          <a:xfrm>
            <a:off x="0" y="0"/>
            <a:ext cx="9144000" cy="6858000"/>
          </a:xfrm>
        </p:spPr>
        <p:txBody>
          <a:bodyPr/>
          <a:lstStyle/>
          <a:p>
            <a:pPr algn="r" eaLnBrk="1" hangingPunct="1">
              <a:buFont typeface="Wingdings" pitchFamily="2" charset="2"/>
              <a:buNone/>
              <a:defRPr/>
            </a:pPr>
            <a:r>
              <a:rPr lang="fa-IR" sz="3200" b="1" dirty="0">
                <a:solidFill>
                  <a:schemeClr val="bg2">
                    <a:lumMod val="50000"/>
                  </a:schemeClr>
                </a:solidFill>
                <a:cs typeface="B Titr" pitchFamily="2" charset="-78"/>
              </a:rPr>
              <a:t>كشاورزي از ديدگاه بهداشت حرفه اي:</a:t>
            </a:r>
          </a:p>
          <a:p>
            <a:pPr algn="r" eaLnBrk="1" hangingPunct="1">
              <a:lnSpc>
                <a:spcPct val="120000"/>
              </a:lnSpc>
              <a:buClr>
                <a:schemeClr val="folHlink"/>
              </a:buClr>
              <a:buSzPct val="90000"/>
              <a:buFont typeface="Wingdings" pitchFamily="2" charset="2"/>
              <a:buChar char="v"/>
              <a:defRPr/>
            </a:pPr>
            <a:r>
              <a:rPr lang="fa-IR" sz="2400" b="1" dirty="0">
                <a:solidFill>
                  <a:schemeClr val="folHlink"/>
                </a:solidFill>
              </a:rPr>
              <a:t>كشاورزي صنعتي :</a:t>
            </a:r>
            <a:r>
              <a:rPr lang="fa-IR" sz="2800" dirty="0"/>
              <a:t> </a:t>
            </a:r>
            <a:r>
              <a:rPr lang="fa-IR" sz="2400" b="1" dirty="0">
                <a:cs typeface="B Nazanin" pitchFamily="2" charset="-78"/>
              </a:rPr>
              <a:t>به كشاورزي گفته مي شود كه درآن مكاني به نام كارگاه وجود دارا كه درآن كارگاه كارگران تحت سرپرستي كارفرما فعاليت دارند.</a:t>
            </a:r>
          </a:p>
          <a:p>
            <a:pPr algn="r" eaLnBrk="1" hangingPunct="1">
              <a:lnSpc>
                <a:spcPct val="120000"/>
              </a:lnSpc>
              <a:buFont typeface="Wingdings" pitchFamily="2" charset="2"/>
              <a:buNone/>
              <a:defRPr/>
            </a:pPr>
            <a:r>
              <a:rPr lang="fa-IR" sz="2400" b="1" dirty="0">
                <a:cs typeface="B Nazanin" pitchFamily="2" charset="-78"/>
              </a:rPr>
              <a:t>به استناد ماده 85 قانون كار كليه مقررات كارگاه در بخش كشاورزي صنعتي اعمال مي گردد.</a:t>
            </a:r>
          </a:p>
          <a:p>
            <a:pPr algn="r" eaLnBrk="1" hangingPunct="1">
              <a:lnSpc>
                <a:spcPct val="120000"/>
              </a:lnSpc>
              <a:buFont typeface="Wingdings" pitchFamily="2" charset="2"/>
              <a:buNone/>
              <a:defRPr/>
            </a:pPr>
            <a:r>
              <a:rPr lang="fa-IR" sz="2400" b="1" dirty="0">
                <a:cs typeface="B Nazanin" pitchFamily="2" charset="-78"/>
              </a:rPr>
              <a:t>اين واحدها شامل : مرغداري ها ، گاوداريها ، پرورش طيور صنعتي ،پرورش ماهي وكشت گلخانه اي</a:t>
            </a:r>
          </a:p>
          <a:p>
            <a:pPr algn="r" eaLnBrk="1" hangingPunct="1">
              <a:lnSpc>
                <a:spcPct val="120000"/>
              </a:lnSpc>
              <a:buClr>
                <a:schemeClr val="folHlink"/>
              </a:buClr>
              <a:buSzPct val="90000"/>
              <a:buFont typeface="Wingdings" pitchFamily="2" charset="2"/>
              <a:buChar char="v"/>
              <a:defRPr/>
            </a:pPr>
            <a:r>
              <a:rPr lang="fa-IR" sz="2400" b="1" dirty="0">
                <a:solidFill>
                  <a:schemeClr val="folHlink"/>
                </a:solidFill>
              </a:rPr>
              <a:t>كشاورزي سنتي : </a:t>
            </a:r>
            <a:r>
              <a:rPr lang="fa-IR" sz="2400" b="1" dirty="0">
                <a:cs typeface="B Nazanin" pitchFamily="2" charset="-78"/>
              </a:rPr>
              <a:t>كليه باغات بدون حصار ، مزارع ، دامداري خانگي در اين گروه قرار مي گيرد. در اين گروه بايستي به اولويت هاي زير توجه نمود:</a:t>
            </a:r>
          </a:p>
          <a:p>
            <a:pPr algn="r" eaLnBrk="1" hangingPunct="1">
              <a:lnSpc>
                <a:spcPct val="120000"/>
              </a:lnSpc>
              <a:buClr>
                <a:schemeClr val="folHlink"/>
              </a:buClr>
              <a:buSzPct val="90000"/>
              <a:buFont typeface="Wingdings" pitchFamily="2" charset="2"/>
              <a:buNone/>
              <a:defRPr/>
            </a:pPr>
            <a:r>
              <a:rPr lang="fa-IR" sz="2400" b="1" dirty="0">
                <a:cs typeface="B Nazanin" pitchFamily="2" charset="-78"/>
              </a:rPr>
              <a:t>بيماريهاي مشترك انسان ودام ، سموم وعوارض آن ، خطر ماشين آلات كشاورزي</a:t>
            </a:r>
          </a:p>
          <a:p>
            <a:pPr algn="r" eaLnBrk="1" hangingPunct="1">
              <a:lnSpc>
                <a:spcPct val="120000"/>
              </a:lnSpc>
              <a:buClr>
                <a:schemeClr val="folHlink"/>
              </a:buClr>
              <a:buSzPct val="90000"/>
              <a:buFont typeface="Wingdings" pitchFamily="2" charset="2"/>
              <a:buNone/>
              <a:defRPr/>
            </a:pPr>
            <a:r>
              <a:rPr lang="fa-IR" sz="2400" b="1" dirty="0">
                <a:cs typeface="B Nazanin" pitchFamily="2" charset="-78"/>
              </a:rPr>
              <a:t>معاينات اين گروه بايستي جهت سرپرستان خانوار درهر روستا با هماهنگي خانه بهداشت انجام گردد.</a:t>
            </a:r>
            <a:endParaRPr lang="en-US" sz="2400" b="1" dirty="0">
              <a:cs typeface="B Nazanin" pitchFamily="2" charset="-78"/>
            </a:endParaRPr>
          </a:p>
        </p:txBody>
      </p:sp>
    </p:spTree>
    <p:extLst>
      <p:ext uri="{BB962C8B-B14F-4D97-AF65-F5344CB8AC3E}">
        <p14:creationId xmlns:p14="http://schemas.microsoft.com/office/powerpoint/2010/main" val="255612251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242" name="Rectangle 3"/>
          <p:cNvSpPr>
            <a:spLocks noGrp="1" noChangeArrowheads="1"/>
          </p:cNvSpPr>
          <p:nvPr>
            <p:ph type="subTitle" idx="1"/>
          </p:nvPr>
        </p:nvSpPr>
        <p:spPr>
          <a:xfrm>
            <a:off x="0" y="0"/>
            <a:ext cx="9144000" cy="6858000"/>
          </a:xfrm>
        </p:spPr>
        <p:txBody>
          <a:bodyPr/>
          <a:lstStyle/>
          <a:p>
            <a:pPr marR="0" algn="ctr" eaLnBrk="1" hangingPunct="1">
              <a:lnSpc>
                <a:spcPct val="90000"/>
              </a:lnSpc>
              <a:defRPr/>
            </a:pPr>
            <a:endParaRPr lang="fa-IR" b="1" dirty="0">
              <a:solidFill>
                <a:schemeClr val="folHlink"/>
              </a:solidFill>
            </a:endParaRPr>
          </a:p>
          <a:p>
            <a:pPr marR="0" algn="ctr" eaLnBrk="1" hangingPunct="1">
              <a:lnSpc>
                <a:spcPct val="90000"/>
              </a:lnSpc>
              <a:defRPr/>
            </a:pPr>
            <a:r>
              <a:rPr lang="fa-IR" sz="2800" b="1" dirty="0">
                <a:solidFill>
                  <a:schemeClr val="bg2">
                    <a:lumMod val="50000"/>
                  </a:schemeClr>
                </a:solidFill>
                <a:cs typeface="B Titr" pitchFamily="2" charset="-78"/>
              </a:rPr>
              <a:t>بهداشت كشاورزي</a:t>
            </a:r>
          </a:p>
          <a:p>
            <a:pPr marR="0" eaLnBrk="1" hangingPunct="1">
              <a:lnSpc>
                <a:spcPct val="90000"/>
              </a:lnSpc>
              <a:defRPr/>
            </a:pPr>
            <a:endParaRPr lang="fa-IR" b="1" dirty="0">
              <a:solidFill>
                <a:schemeClr val="folHlink"/>
              </a:solidFill>
            </a:endParaRPr>
          </a:p>
          <a:p>
            <a:pPr marR="0" algn="r" eaLnBrk="1" hangingPunct="1">
              <a:lnSpc>
                <a:spcPct val="90000"/>
              </a:lnSpc>
              <a:defRPr/>
            </a:pPr>
            <a:endParaRPr lang="fa-IR" sz="3600" b="1" dirty="0">
              <a:solidFill>
                <a:schemeClr val="tx1"/>
              </a:solidFill>
            </a:endParaRPr>
          </a:p>
          <a:p>
            <a:pPr marR="0" algn="r" eaLnBrk="1" hangingPunct="1">
              <a:lnSpc>
                <a:spcPct val="90000"/>
              </a:lnSpc>
              <a:defRPr/>
            </a:pPr>
            <a:r>
              <a:rPr lang="fa-IR" sz="2800" b="1" dirty="0">
                <a:solidFill>
                  <a:schemeClr val="tx1"/>
                </a:solidFill>
                <a:cs typeface="B Nazanin" pitchFamily="2" charset="-78"/>
              </a:rPr>
              <a:t>صنعت كشاورزي يكي از بخش هاي مهم وبا ارزش هر جامعه است ودرصد زيادي از شاغلين دراين بخش فعاليت دارندوتقريبا“ از مشاغل پايه جهت تامين غذااست.</a:t>
            </a:r>
          </a:p>
          <a:p>
            <a:pPr marR="0" algn="r" eaLnBrk="1" hangingPunct="1">
              <a:lnSpc>
                <a:spcPct val="90000"/>
              </a:lnSpc>
              <a:defRPr/>
            </a:pPr>
            <a:r>
              <a:rPr lang="fa-IR" sz="2800" b="1" dirty="0">
                <a:solidFill>
                  <a:schemeClr val="tx1"/>
                </a:solidFill>
                <a:cs typeface="B Nazanin" pitchFamily="2" charset="-78"/>
              </a:rPr>
              <a:t>با توسعه بخش كشاورزي وورود تكنولوژي جهت بهره برداري مطلوبتر وتوليد اقتصادي تر به تبع عوامل زيان آور متعددي وارد اين بخش از محيط كار شده است.وهمين امر باعث شده كه سلامت شاغلين كشاورزي در معرض خطر قرار گيرد.طبق برآورد سازمان بين المللي كار سالانه حدود 170 هزار نفر از كشاورزان جان خود را از دست مي دهند </a:t>
            </a:r>
            <a:r>
              <a:rPr lang="fa-IR" sz="2400" b="1" dirty="0">
                <a:cs typeface="B Nazanin" pitchFamily="2" charset="-78"/>
              </a:rPr>
              <a:t>.</a:t>
            </a:r>
          </a:p>
          <a:p>
            <a:pPr marR="0" algn="just" eaLnBrk="1" hangingPunct="1">
              <a:lnSpc>
                <a:spcPct val="90000"/>
              </a:lnSpc>
              <a:defRPr/>
            </a:pPr>
            <a:endParaRPr lang="fa-IR" sz="2400" b="1" dirty="0"/>
          </a:p>
          <a:p>
            <a:pPr marR="0" eaLnBrk="1" hangingPunct="1">
              <a:lnSpc>
                <a:spcPct val="90000"/>
              </a:lnSpc>
              <a:defRPr/>
            </a:pPr>
            <a:endParaRPr lang="fa-IR" sz="2000" b="1" dirty="0"/>
          </a:p>
          <a:p>
            <a:pPr marR="0" eaLnBrk="1" hangingPunct="1">
              <a:lnSpc>
                <a:spcPct val="90000"/>
              </a:lnSpc>
              <a:defRPr/>
            </a:pPr>
            <a:endParaRPr lang="en-US" b="1" dirty="0">
              <a:cs typeface="Arial" pitchFamily="34" charset="0"/>
            </a:endParaRPr>
          </a:p>
        </p:txBody>
      </p:sp>
    </p:spTree>
    <p:extLst>
      <p:ext uri="{BB962C8B-B14F-4D97-AF65-F5344CB8AC3E}">
        <p14:creationId xmlns:p14="http://schemas.microsoft.com/office/powerpoint/2010/main" val="218399998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2"/>
          <p:cNvSpPr>
            <a:spLocks noChangeArrowheads="1"/>
          </p:cNvSpPr>
          <p:nvPr/>
        </p:nvSpPr>
        <p:spPr bwMode="auto">
          <a:xfrm>
            <a:off x="0" y="0"/>
            <a:ext cx="9144000" cy="7023100"/>
          </a:xfrm>
          <a:prstGeom prst="rect">
            <a:avLst/>
          </a:prstGeom>
          <a:noFill/>
          <a:ln w="9525">
            <a:noFill/>
            <a:miter lim="800000"/>
            <a:headEnd/>
            <a:tailEnd/>
          </a:ln>
          <a:effectLst/>
        </p:spPr>
        <p:txBody>
          <a:bodyPr>
            <a:spAutoFit/>
          </a:bodyPr>
          <a:lstStyle/>
          <a:p>
            <a:pPr algn="ctr" rtl="1" eaLnBrk="1" hangingPunct="1">
              <a:defRPr/>
            </a:pPr>
            <a:r>
              <a:rPr lang="fa-IR" sz="3200" b="1" dirty="0">
                <a:solidFill>
                  <a:schemeClr val="folHlink"/>
                </a:solidFill>
                <a:effectLst>
                  <a:outerShdw blurRad="38100" dist="38100" dir="2700000" algn="tl">
                    <a:srgbClr val="000000"/>
                  </a:outerShdw>
                </a:effectLst>
              </a:rPr>
              <a:t>بازديد وبهسازي كارگاههاي كشاورزي</a:t>
            </a:r>
          </a:p>
          <a:p>
            <a:pPr algn="ctr" rtl="1" eaLnBrk="1" hangingPunct="1">
              <a:defRPr/>
            </a:pPr>
            <a:endParaRPr lang="fa-IR" sz="3200" b="1" dirty="0">
              <a:solidFill>
                <a:schemeClr val="folHlink"/>
              </a:solidFill>
              <a:effectLst>
                <a:outerShdw blurRad="38100" dist="38100" dir="2700000" algn="tl">
                  <a:srgbClr val="000000"/>
                </a:outerShdw>
              </a:effectLst>
            </a:endParaRPr>
          </a:p>
          <a:p>
            <a:pPr algn="just" rtl="1" eaLnBrk="1" hangingPunct="1">
              <a:lnSpc>
                <a:spcPct val="130000"/>
              </a:lnSpc>
              <a:defRPr/>
            </a:pPr>
            <a:r>
              <a:rPr lang="fa-IR" sz="2400" b="1" dirty="0">
                <a:cs typeface="B Nazanin" pitchFamily="2" charset="-78"/>
              </a:rPr>
              <a:t>1- اين واحد ها شامل : دامداري ،مرغداري ، پرورش ماهي ، پرورش طيور صنعتي وگلخانه ها </a:t>
            </a:r>
          </a:p>
          <a:p>
            <a:pPr algn="just" rtl="1" eaLnBrk="1" hangingPunct="1">
              <a:lnSpc>
                <a:spcPct val="130000"/>
              </a:lnSpc>
              <a:defRPr/>
            </a:pPr>
            <a:r>
              <a:rPr lang="fa-IR" sz="2400" b="1" dirty="0">
                <a:cs typeface="B Nazanin" pitchFamily="2" charset="-78"/>
              </a:rPr>
              <a:t>مي باشد.</a:t>
            </a:r>
          </a:p>
          <a:p>
            <a:pPr algn="just" rtl="1" eaLnBrk="1" hangingPunct="1">
              <a:lnSpc>
                <a:spcPct val="130000"/>
              </a:lnSpc>
              <a:defRPr/>
            </a:pPr>
            <a:r>
              <a:rPr lang="fa-IR" sz="2400" b="1" dirty="0">
                <a:cs typeface="B Nazanin" pitchFamily="2" charset="-78"/>
              </a:rPr>
              <a:t>2- به استناد ماده 85 قانون كار اين واحد كارگاه محسوب شده و در هنگام بازرسي فرمهاي بازديد ومصوب  تكميل گردد.</a:t>
            </a:r>
          </a:p>
          <a:p>
            <a:pPr algn="just" rtl="1" eaLnBrk="1" hangingPunct="1">
              <a:lnSpc>
                <a:spcPct val="130000"/>
              </a:lnSpc>
              <a:defRPr/>
            </a:pPr>
            <a:r>
              <a:rPr lang="fa-IR" sz="2400" b="1" dirty="0">
                <a:latin typeface="Arial" charset="0"/>
                <a:cs typeface="B Nazanin" pitchFamily="2" charset="-78"/>
              </a:rPr>
              <a:t>3- بازديدها توسط كارشناسان وكاردانهاي مراكز بهداشتي ودرماني بر اساس قوانين وضوابط بهداشت حرفه اي وقانون كار انجام گيرد.</a:t>
            </a:r>
          </a:p>
          <a:p>
            <a:pPr algn="just" rtl="1" eaLnBrk="1" hangingPunct="1">
              <a:lnSpc>
                <a:spcPct val="130000"/>
              </a:lnSpc>
              <a:defRPr/>
            </a:pPr>
            <a:r>
              <a:rPr lang="fa-IR" sz="2400" b="1" dirty="0">
                <a:latin typeface="Arial" charset="0"/>
                <a:cs typeface="B Nazanin" pitchFamily="2" charset="-78"/>
              </a:rPr>
              <a:t>4- كليه تاسيسات وتسهيلات كارگاه ( ساختمان ، سرويس هاي بهداشتي ، آب ، دفع فاضلاب و... ) بر اساس آيين نامه تسهيلات كارگاه ساخته شده باشد.</a:t>
            </a:r>
          </a:p>
          <a:p>
            <a:pPr algn="just" rtl="1" eaLnBrk="1" hangingPunct="1">
              <a:lnSpc>
                <a:spcPct val="130000"/>
              </a:lnSpc>
              <a:defRPr/>
            </a:pPr>
            <a:r>
              <a:rPr lang="fa-IR" sz="2400" b="1" dirty="0">
                <a:latin typeface="Arial" charset="0"/>
                <a:cs typeface="B Nazanin" pitchFamily="2" charset="-78"/>
              </a:rPr>
              <a:t>5-در ارتباط باكارگاههاي خانگي وسنتي كشاورزي( باغات بدون حصار ،مزارع ، دامداري خانگي و...) بهسازي از طريق آموزش وتوجيه كشاورزان صورت پذيرد </a:t>
            </a:r>
            <a:r>
              <a:rPr lang="fa-IR" sz="2400" b="1" dirty="0">
                <a:effectLst>
                  <a:outerShdw blurRad="38100" dist="38100" dir="2700000" algn="tl">
                    <a:srgbClr val="000000"/>
                  </a:outerShdw>
                </a:effectLst>
                <a:latin typeface="Arial" charset="0"/>
              </a:rPr>
              <a:t>.</a:t>
            </a:r>
          </a:p>
          <a:p>
            <a:pPr algn="r" rtl="1" eaLnBrk="1" hangingPunct="1">
              <a:lnSpc>
                <a:spcPct val="130000"/>
              </a:lnSpc>
              <a:spcBef>
                <a:spcPct val="50000"/>
              </a:spcBef>
              <a:buClr>
                <a:schemeClr val="hlink"/>
              </a:buClr>
              <a:buSzPct val="60000"/>
              <a:buFont typeface="Wingdings" pitchFamily="2" charset="2"/>
              <a:buNone/>
              <a:defRPr/>
            </a:pPr>
            <a:endParaRPr lang="en-US" sz="2400" b="1" dirty="0">
              <a:effectLst>
                <a:outerShdw blurRad="38100" dist="38100" dir="2700000" algn="tl">
                  <a:srgbClr val="000000"/>
                </a:outerShdw>
              </a:effectLst>
              <a:latin typeface="Arial" charset="0"/>
            </a:endParaRPr>
          </a:p>
        </p:txBody>
      </p:sp>
    </p:spTree>
    <p:extLst>
      <p:ext uri="{BB962C8B-B14F-4D97-AF65-F5344CB8AC3E}">
        <p14:creationId xmlns:p14="http://schemas.microsoft.com/office/powerpoint/2010/main" val="418947394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57200" y="0"/>
            <a:ext cx="8229600" cy="914400"/>
          </a:xfrm>
        </p:spPr>
        <p:txBody>
          <a:bodyPr>
            <a:normAutofit/>
          </a:bodyPr>
          <a:lstStyle/>
          <a:p>
            <a:r>
              <a:rPr lang="fa-IR" dirty="0" smtClean="0">
                <a:solidFill>
                  <a:srgbClr val="FF0000"/>
                </a:solidFill>
              </a:rPr>
              <a:t>عوامل زیان آور در حرفه کشاورزی</a:t>
            </a:r>
            <a:endParaRPr lang="en-US" dirty="0"/>
          </a:p>
        </p:txBody>
      </p:sp>
      <p:sp>
        <p:nvSpPr>
          <p:cNvPr id="5" name="Flowchart: Connector 4"/>
          <p:cNvSpPr/>
          <p:nvPr/>
        </p:nvSpPr>
        <p:spPr>
          <a:xfrm>
            <a:off x="6172200" y="838200"/>
            <a:ext cx="2667000" cy="2286000"/>
          </a:xfrm>
          <a:prstGeom prst="flowChartConnector">
            <a:avLst/>
          </a:prstGeom>
          <a:solidFill>
            <a:srgbClr val="66FFFF"/>
          </a:solidFill>
          <a:ln>
            <a:solidFill>
              <a:srgbClr val="F1F559"/>
            </a:solidFill>
          </a:ln>
        </p:spPr>
        <p:style>
          <a:lnRef idx="1">
            <a:schemeClr val="accent3"/>
          </a:lnRef>
          <a:fillRef idx="2">
            <a:schemeClr val="accent3"/>
          </a:fillRef>
          <a:effectRef idx="1">
            <a:schemeClr val="accent3"/>
          </a:effectRef>
          <a:fontRef idx="minor">
            <a:schemeClr val="dk1"/>
          </a:fontRef>
        </p:style>
        <p:txBody>
          <a:bodyPr rtlCol="0" anchor="ctr"/>
          <a:lstStyle/>
          <a:p>
            <a:pPr algn="ctr"/>
            <a:r>
              <a:rPr lang="fa-IR" sz="4000" b="1" dirty="0" smtClean="0">
                <a:solidFill>
                  <a:srgbClr val="002060"/>
                </a:solidFill>
              </a:rPr>
              <a:t>عوامل شیمیایی </a:t>
            </a:r>
            <a:r>
              <a:rPr lang="fa-IR" sz="3200" b="1" dirty="0" smtClean="0">
                <a:solidFill>
                  <a:srgbClr val="002060"/>
                </a:solidFill>
              </a:rPr>
              <a:t>محیط کار</a:t>
            </a:r>
            <a:endParaRPr lang="en-US" sz="2400" b="1" dirty="0">
              <a:solidFill>
                <a:srgbClr val="002060"/>
              </a:solidFill>
            </a:endParaRPr>
          </a:p>
        </p:txBody>
      </p:sp>
      <p:sp>
        <p:nvSpPr>
          <p:cNvPr id="6" name="Down Arrow 5"/>
          <p:cNvSpPr/>
          <p:nvPr/>
        </p:nvSpPr>
        <p:spPr>
          <a:xfrm rot="7552174" flipV="1">
            <a:off x="5349899" y="4584629"/>
            <a:ext cx="459452" cy="838200"/>
          </a:xfrm>
          <a:prstGeom prst="down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Down Arrow 6"/>
          <p:cNvSpPr/>
          <p:nvPr/>
        </p:nvSpPr>
        <p:spPr>
          <a:xfrm rot="14483801" flipV="1">
            <a:off x="1475550" y="4632264"/>
            <a:ext cx="479398" cy="868596"/>
          </a:xfrm>
          <a:prstGeom prst="down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Down Arrow 7"/>
          <p:cNvSpPr/>
          <p:nvPr/>
        </p:nvSpPr>
        <p:spPr>
          <a:xfrm rot="7565211" flipV="1">
            <a:off x="6991302" y="4656337"/>
            <a:ext cx="257838" cy="838200"/>
          </a:xfrm>
          <a:prstGeom prst="down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Down Arrow 9"/>
          <p:cNvSpPr/>
          <p:nvPr/>
        </p:nvSpPr>
        <p:spPr>
          <a:xfrm rot="13613201" flipH="1" flipV="1">
            <a:off x="3563097" y="4674553"/>
            <a:ext cx="378740" cy="745679"/>
          </a:xfrm>
          <a:prstGeom prst="down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lowchart: Connector 10"/>
          <p:cNvSpPr/>
          <p:nvPr/>
        </p:nvSpPr>
        <p:spPr>
          <a:xfrm>
            <a:off x="2286000" y="5486400"/>
            <a:ext cx="2057400" cy="1371600"/>
          </a:xfrm>
          <a:prstGeom prst="flowChartConnector">
            <a:avLst/>
          </a:prstGeom>
        </p:spPr>
        <p:style>
          <a:lnRef idx="1">
            <a:schemeClr val="accent5"/>
          </a:lnRef>
          <a:fillRef idx="2">
            <a:schemeClr val="accent5"/>
          </a:fillRef>
          <a:effectRef idx="1">
            <a:schemeClr val="accent5"/>
          </a:effectRef>
          <a:fontRef idx="minor">
            <a:schemeClr val="dk1"/>
          </a:fontRef>
        </p:style>
        <p:txBody>
          <a:bodyPr rtlCol="0" anchor="ctr"/>
          <a:lstStyle/>
          <a:p>
            <a:r>
              <a:rPr lang="fa-IR" sz="2800" b="1" dirty="0" smtClean="0"/>
              <a:t>قارچ کشها </a:t>
            </a:r>
          </a:p>
        </p:txBody>
      </p:sp>
      <p:sp>
        <p:nvSpPr>
          <p:cNvPr id="12" name="Flowchart: Connector 11"/>
          <p:cNvSpPr/>
          <p:nvPr/>
        </p:nvSpPr>
        <p:spPr>
          <a:xfrm>
            <a:off x="4648200" y="5486400"/>
            <a:ext cx="2209800" cy="1371600"/>
          </a:xfrm>
          <a:prstGeom prst="flowChartConnector">
            <a:avLst/>
          </a:prstGeom>
        </p:spPr>
        <p:style>
          <a:lnRef idx="1">
            <a:schemeClr val="accent5"/>
          </a:lnRef>
          <a:fillRef idx="2">
            <a:schemeClr val="accent5"/>
          </a:fillRef>
          <a:effectRef idx="1">
            <a:schemeClr val="accent5"/>
          </a:effectRef>
          <a:fontRef idx="minor">
            <a:schemeClr val="dk1"/>
          </a:fontRef>
        </p:style>
        <p:txBody>
          <a:bodyPr rtlCol="0" anchor="ctr"/>
          <a:lstStyle/>
          <a:p>
            <a:r>
              <a:rPr lang="fa-IR" sz="2400" b="1" dirty="0" smtClean="0"/>
              <a:t>جونده کشها </a:t>
            </a:r>
          </a:p>
        </p:txBody>
      </p:sp>
      <p:sp>
        <p:nvSpPr>
          <p:cNvPr id="13" name="Flowchart: Connector 12"/>
          <p:cNvSpPr/>
          <p:nvPr/>
        </p:nvSpPr>
        <p:spPr>
          <a:xfrm>
            <a:off x="7086600" y="5334000"/>
            <a:ext cx="1752600" cy="1524000"/>
          </a:xfrm>
          <a:prstGeom prst="flowChartConnector">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fa-IR" sz="2800" dirty="0" smtClean="0"/>
              <a:t>کودهاو</a:t>
            </a:r>
            <a:endParaRPr lang="en-US" sz="2800" dirty="0"/>
          </a:p>
        </p:txBody>
      </p:sp>
      <p:sp>
        <p:nvSpPr>
          <p:cNvPr id="14" name="Flowchart: Connector 13"/>
          <p:cNvSpPr/>
          <p:nvPr/>
        </p:nvSpPr>
        <p:spPr>
          <a:xfrm>
            <a:off x="0" y="5410200"/>
            <a:ext cx="2057400" cy="1447800"/>
          </a:xfrm>
          <a:prstGeom prst="flowChartConnector">
            <a:avLst/>
          </a:prstGeom>
        </p:spPr>
        <p:style>
          <a:lnRef idx="1">
            <a:schemeClr val="accent5"/>
          </a:lnRef>
          <a:fillRef idx="2">
            <a:schemeClr val="accent5"/>
          </a:fillRef>
          <a:effectRef idx="1">
            <a:schemeClr val="accent5"/>
          </a:effectRef>
          <a:fontRef idx="minor">
            <a:schemeClr val="dk1"/>
          </a:fontRef>
        </p:style>
        <p:txBody>
          <a:bodyPr rtlCol="0" anchor="ctr"/>
          <a:lstStyle/>
          <a:p>
            <a:r>
              <a:rPr lang="fa-IR" sz="2800" b="1" dirty="0" smtClean="0"/>
              <a:t>علف کشها</a:t>
            </a:r>
          </a:p>
        </p:txBody>
      </p:sp>
      <p:sp>
        <p:nvSpPr>
          <p:cNvPr id="16" name="Rectangle 15"/>
          <p:cNvSpPr/>
          <p:nvPr/>
        </p:nvSpPr>
        <p:spPr>
          <a:xfrm>
            <a:off x="609600" y="990600"/>
            <a:ext cx="3962400" cy="1447800"/>
          </a:xfrm>
          <a:prstGeom prst="rect">
            <a:avLst/>
          </a:prstGeom>
          <a:solidFill>
            <a:srgbClr val="FDB9F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3200" b="1" dirty="0" smtClean="0">
                <a:solidFill>
                  <a:srgbClr val="002060"/>
                </a:solidFill>
              </a:rPr>
              <a:t>گرد و غبار گياهي و غلات </a:t>
            </a:r>
            <a:endParaRPr lang="en-US" sz="3200" b="1" dirty="0">
              <a:solidFill>
                <a:srgbClr val="002060"/>
              </a:solidFill>
            </a:endParaRPr>
          </a:p>
        </p:txBody>
      </p:sp>
      <p:sp>
        <p:nvSpPr>
          <p:cNvPr id="17" name="Rectangle 16"/>
          <p:cNvSpPr/>
          <p:nvPr/>
        </p:nvSpPr>
        <p:spPr>
          <a:xfrm>
            <a:off x="2286000" y="3657600"/>
            <a:ext cx="4495800" cy="990600"/>
          </a:xfrm>
          <a:prstGeom prst="rect">
            <a:avLst/>
          </a:prstGeom>
          <a:solidFill>
            <a:srgbClr val="FDB9F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4800" b="1" dirty="0" smtClean="0">
                <a:solidFill>
                  <a:srgbClr val="002060"/>
                </a:solidFill>
              </a:rPr>
              <a:t>سموم كشاورزي </a:t>
            </a:r>
            <a:endParaRPr lang="en-US" sz="4800" b="1" dirty="0">
              <a:solidFill>
                <a:srgbClr val="002060"/>
              </a:solidFill>
            </a:endParaRPr>
          </a:p>
        </p:txBody>
      </p:sp>
      <p:sp>
        <p:nvSpPr>
          <p:cNvPr id="18" name="Down Arrow 17"/>
          <p:cNvSpPr/>
          <p:nvPr/>
        </p:nvSpPr>
        <p:spPr>
          <a:xfrm rot="13613201" flipH="1" flipV="1">
            <a:off x="5691241" y="2488536"/>
            <a:ext cx="378740" cy="1299552"/>
          </a:xfrm>
          <a:prstGeom prst="down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Down Arrow 18"/>
          <p:cNvSpPr/>
          <p:nvPr/>
        </p:nvSpPr>
        <p:spPr>
          <a:xfrm rot="16200000" flipH="1" flipV="1">
            <a:off x="5151676" y="1249125"/>
            <a:ext cx="454939" cy="1309493"/>
          </a:xfrm>
          <a:prstGeom prst="down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559985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checkerboard(across)">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blinds(horizontal)">
                                      <p:cBhvr>
                                        <p:cTn id="17" dur="500"/>
                                        <p:tgtEl>
                                          <p:spTgt spid="19"/>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blinds(horizontal)">
                                      <p:cBhvr>
                                        <p:cTn id="22" dur="500"/>
                                        <p:tgtEl>
                                          <p:spTgt spid="16"/>
                                        </p:tgtEl>
                                      </p:cBhvr>
                                    </p:animEffect>
                                  </p:childTnLst>
                                </p:cTn>
                              </p:par>
                            </p:childTnLst>
                          </p:cTn>
                        </p:par>
                      </p:childTnLst>
                    </p:cTn>
                  </p:par>
                  <p:par>
                    <p:cTn id="23" fill="hold">
                      <p:stCondLst>
                        <p:cond delay="indefinite"/>
                      </p:stCondLst>
                      <p:childTnLst>
                        <p:par>
                          <p:cTn id="24" fill="hold">
                            <p:stCondLst>
                              <p:cond delay="0"/>
                            </p:stCondLst>
                            <p:childTnLst>
                              <p:par>
                                <p:cTn id="25" presetID="47" presetClass="entr" presetSubtype="0" fill="hold" grpId="0" nodeType="clickEffect">
                                  <p:stCondLst>
                                    <p:cond delay="0"/>
                                  </p:stCondLst>
                                  <p:childTnLst>
                                    <p:set>
                                      <p:cBhvr>
                                        <p:cTn id="26" dur="1" fill="hold">
                                          <p:stCondLst>
                                            <p:cond delay="0"/>
                                          </p:stCondLst>
                                        </p:cTn>
                                        <p:tgtEl>
                                          <p:spTgt spid="18"/>
                                        </p:tgtEl>
                                        <p:attrNameLst>
                                          <p:attrName>style.visibility</p:attrName>
                                        </p:attrNameLst>
                                      </p:cBhvr>
                                      <p:to>
                                        <p:strVal val="visible"/>
                                      </p:to>
                                    </p:set>
                                    <p:animEffect transition="in" filter="fade">
                                      <p:cBhvr>
                                        <p:cTn id="27" dur="1000"/>
                                        <p:tgtEl>
                                          <p:spTgt spid="18"/>
                                        </p:tgtEl>
                                      </p:cBhvr>
                                    </p:animEffect>
                                    <p:anim calcmode="lin" valueType="num">
                                      <p:cBhvr>
                                        <p:cTn id="28" dur="1000" fill="hold"/>
                                        <p:tgtEl>
                                          <p:spTgt spid="18"/>
                                        </p:tgtEl>
                                        <p:attrNameLst>
                                          <p:attrName>ppt_x</p:attrName>
                                        </p:attrNameLst>
                                      </p:cBhvr>
                                      <p:tavLst>
                                        <p:tav tm="0">
                                          <p:val>
                                            <p:strVal val="#ppt_x"/>
                                          </p:val>
                                        </p:tav>
                                        <p:tav tm="100000">
                                          <p:val>
                                            <p:strVal val="#ppt_x"/>
                                          </p:val>
                                        </p:tav>
                                      </p:tavLst>
                                    </p:anim>
                                    <p:anim calcmode="lin" valueType="num">
                                      <p:cBhvr>
                                        <p:cTn id="29"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grpId="0" nodeType="click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500" fill="hold"/>
                                        <p:tgtEl>
                                          <p:spTgt spid="17"/>
                                        </p:tgtEl>
                                        <p:attrNameLst>
                                          <p:attrName>ppt_x</p:attrName>
                                        </p:attrNameLst>
                                      </p:cBhvr>
                                      <p:tavLst>
                                        <p:tav tm="0">
                                          <p:val>
                                            <p:strVal val="#ppt_x"/>
                                          </p:val>
                                        </p:tav>
                                        <p:tav tm="100000">
                                          <p:val>
                                            <p:strVal val="#ppt_x"/>
                                          </p:val>
                                        </p:tav>
                                      </p:tavLst>
                                    </p:anim>
                                    <p:anim calcmode="lin" valueType="num">
                                      <p:cBhvr additive="base">
                                        <p:cTn id="35"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2" presetClass="entr" presetSubtype="4" fill="hold" grpId="0" nodeType="click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additive="base">
                                        <p:cTn id="40" dur="500" fill="hold"/>
                                        <p:tgtEl>
                                          <p:spTgt spid="8"/>
                                        </p:tgtEl>
                                        <p:attrNameLst>
                                          <p:attrName>ppt_x</p:attrName>
                                        </p:attrNameLst>
                                      </p:cBhvr>
                                      <p:tavLst>
                                        <p:tav tm="0">
                                          <p:val>
                                            <p:strVal val="#ppt_x"/>
                                          </p:val>
                                        </p:tav>
                                        <p:tav tm="100000">
                                          <p:val>
                                            <p:strVal val="#ppt_x"/>
                                          </p:val>
                                        </p:tav>
                                      </p:tavLst>
                                    </p:anim>
                                    <p:anim calcmode="lin" valueType="num">
                                      <p:cBhvr additive="base">
                                        <p:cTn id="41"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3" presetClass="entr" presetSubtype="10" fill="hold" grpId="0" nodeType="clickEffect">
                                  <p:stCondLst>
                                    <p:cond delay="0"/>
                                  </p:stCondLst>
                                  <p:childTnLst>
                                    <p:set>
                                      <p:cBhvr>
                                        <p:cTn id="45" dur="1" fill="hold">
                                          <p:stCondLst>
                                            <p:cond delay="0"/>
                                          </p:stCondLst>
                                        </p:cTn>
                                        <p:tgtEl>
                                          <p:spTgt spid="13"/>
                                        </p:tgtEl>
                                        <p:attrNameLst>
                                          <p:attrName>style.visibility</p:attrName>
                                        </p:attrNameLst>
                                      </p:cBhvr>
                                      <p:to>
                                        <p:strVal val="visible"/>
                                      </p:to>
                                    </p:set>
                                    <p:animEffect transition="in" filter="blinds(horizontal)">
                                      <p:cBhvr>
                                        <p:cTn id="46" dur="500"/>
                                        <p:tgtEl>
                                          <p:spTgt spid="13"/>
                                        </p:tgtEl>
                                      </p:cBhvr>
                                    </p:animEffect>
                                  </p:childTnLst>
                                </p:cTn>
                              </p:par>
                            </p:childTnLst>
                          </p:cTn>
                        </p:par>
                      </p:childTnLst>
                    </p:cTn>
                  </p:par>
                  <p:par>
                    <p:cTn id="47" fill="hold">
                      <p:stCondLst>
                        <p:cond delay="indefinite"/>
                      </p:stCondLst>
                      <p:childTnLst>
                        <p:par>
                          <p:cTn id="48" fill="hold">
                            <p:stCondLst>
                              <p:cond delay="0"/>
                            </p:stCondLst>
                            <p:childTnLst>
                              <p:par>
                                <p:cTn id="49" presetID="2" presetClass="entr" presetSubtype="4" fill="hold" grpId="0" nodeType="clickEffect">
                                  <p:stCondLst>
                                    <p:cond delay="0"/>
                                  </p:stCondLst>
                                  <p:childTnLst>
                                    <p:set>
                                      <p:cBhvr>
                                        <p:cTn id="50" dur="1" fill="hold">
                                          <p:stCondLst>
                                            <p:cond delay="0"/>
                                          </p:stCondLst>
                                        </p:cTn>
                                        <p:tgtEl>
                                          <p:spTgt spid="6"/>
                                        </p:tgtEl>
                                        <p:attrNameLst>
                                          <p:attrName>style.visibility</p:attrName>
                                        </p:attrNameLst>
                                      </p:cBhvr>
                                      <p:to>
                                        <p:strVal val="visible"/>
                                      </p:to>
                                    </p:set>
                                    <p:anim calcmode="lin" valueType="num">
                                      <p:cBhvr additive="base">
                                        <p:cTn id="51" dur="500" fill="hold"/>
                                        <p:tgtEl>
                                          <p:spTgt spid="6"/>
                                        </p:tgtEl>
                                        <p:attrNameLst>
                                          <p:attrName>ppt_x</p:attrName>
                                        </p:attrNameLst>
                                      </p:cBhvr>
                                      <p:tavLst>
                                        <p:tav tm="0">
                                          <p:val>
                                            <p:strVal val="#ppt_x"/>
                                          </p:val>
                                        </p:tav>
                                        <p:tav tm="100000">
                                          <p:val>
                                            <p:strVal val="#ppt_x"/>
                                          </p:val>
                                        </p:tav>
                                      </p:tavLst>
                                    </p:anim>
                                    <p:anim calcmode="lin" valueType="num">
                                      <p:cBhvr additive="base">
                                        <p:cTn id="5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3" presetClass="entr" presetSubtype="10" fill="hold" grpId="0" nodeType="clickEffect">
                                  <p:stCondLst>
                                    <p:cond delay="0"/>
                                  </p:stCondLst>
                                  <p:childTnLst>
                                    <p:set>
                                      <p:cBhvr>
                                        <p:cTn id="56" dur="1" fill="hold">
                                          <p:stCondLst>
                                            <p:cond delay="0"/>
                                          </p:stCondLst>
                                        </p:cTn>
                                        <p:tgtEl>
                                          <p:spTgt spid="12"/>
                                        </p:tgtEl>
                                        <p:attrNameLst>
                                          <p:attrName>style.visibility</p:attrName>
                                        </p:attrNameLst>
                                      </p:cBhvr>
                                      <p:to>
                                        <p:strVal val="visible"/>
                                      </p:to>
                                    </p:set>
                                    <p:animEffect transition="in" filter="blinds(horizontal)">
                                      <p:cBhvr>
                                        <p:cTn id="57" dur="500"/>
                                        <p:tgtEl>
                                          <p:spTgt spid="12"/>
                                        </p:tgtEl>
                                      </p:cBhvr>
                                    </p:animEffect>
                                  </p:childTnLst>
                                </p:cTn>
                              </p:par>
                            </p:childTnLst>
                          </p:cTn>
                        </p:par>
                      </p:childTnLst>
                    </p:cTn>
                  </p:par>
                  <p:par>
                    <p:cTn id="58" fill="hold">
                      <p:stCondLst>
                        <p:cond delay="indefinite"/>
                      </p:stCondLst>
                      <p:childTnLst>
                        <p:par>
                          <p:cTn id="59" fill="hold">
                            <p:stCondLst>
                              <p:cond delay="0"/>
                            </p:stCondLst>
                            <p:childTnLst>
                              <p:par>
                                <p:cTn id="60" presetID="3" presetClass="entr" presetSubtype="10" fill="hold" grpId="0" nodeType="clickEffect">
                                  <p:stCondLst>
                                    <p:cond delay="0"/>
                                  </p:stCondLst>
                                  <p:childTnLst>
                                    <p:set>
                                      <p:cBhvr>
                                        <p:cTn id="61" dur="1" fill="hold">
                                          <p:stCondLst>
                                            <p:cond delay="0"/>
                                          </p:stCondLst>
                                        </p:cTn>
                                        <p:tgtEl>
                                          <p:spTgt spid="10"/>
                                        </p:tgtEl>
                                        <p:attrNameLst>
                                          <p:attrName>style.visibility</p:attrName>
                                        </p:attrNameLst>
                                      </p:cBhvr>
                                      <p:to>
                                        <p:strVal val="visible"/>
                                      </p:to>
                                    </p:set>
                                    <p:animEffect transition="in" filter="blinds(horizontal)">
                                      <p:cBhvr>
                                        <p:cTn id="62" dur="500"/>
                                        <p:tgtEl>
                                          <p:spTgt spid="10"/>
                                        </p:tgtEl>
                                      </p:cBhvr>
                                    </p:animEffect>
                                  </p:childTnLst>
                                </p:cTn>
                              </p:par>
                            </p:childTnLst>
                          </p:cTn>
                        </p:par>
                      </p:childTnLst>
                    </p:cTn>
                  </p:par>
                  <p:par>
                    <p:cTn id="63" fill="hold">
                      <p:stCondLst>
                        <p:cond delay="indefinite"/>
                      </p:stCondLst>
                      <p:childTnLst>
                        <p:par>
                          <p:cTn id="64" fill="hold">
                            <p:stCondLst>
                              <p:cond delay="0"/>
                            </p:stCondLst>
                            <p:childTnLst>
                              <p:par>
                                <p:cTn id="65" presetID="3" presetClass="entr" presetSubtype="10" fill="hold" grpId="0" nodeType="clickEffect">
                                  <p:stCondLst>
                                    <p:cond delay="0"/>
                                  </p:stCondLst>
                                  <p:childTnLst>
                                    <p:set>
                                      <p:cBhvr>
                                        <p:cTn id="66" dur="1" fill="hold">
                                          <p:stCondLst>
                                            <p:cond delay="0"/>
                                          </p:stCondLst>
                                        </p:cTn>
                                        <p:tgtEl>
                                          <p:spTgt spid="11"/>
                                        </p:tgtEl>
                                        <p:attrNameLst>
                                          <p:attrName>style.visibility</p:attrName>
                                        </p:attrNameLst>
                                      </p:cBhvr>
                                      <p:to>
                                        <p:strVal val="visible"/>
                                      </p:to>
                                    </p:set>
                                    <p:animEffect transition="in" filter="blinds(horizontal)">
                                      <p:cBhvr>
                                        <p:cTn id="67" dur="500"/>
                                        <p:tgtEl>
                                          <p:spTgt spid="11"/>
                                        </p:tgtEl>
                                      </p:cBhvr>
                                    </p:animEffect>
                                  </p:childTnLst>
                                </p:cTn>
                              </p:par>
                            </p:childTnLst>
                          </p:cTn>
                        </p:par>
                      </p:childTnLst>
                    </p:cTn>
                  </p:par>
                  <p:par>
                    <p:cTn id="68" fill="hold">
                      <p:stCondLst>
                        <p:cond delay="indefinite"/>
                      </p:stCondLst>
                      <p:childTnLst>
                        <p:par>
                          <p:cTn id="69" fill="hold">
                            <p:stCondLst>
                              <p:cond delay="0"/>
                            </p:stCondLst>
                            <p:childTnLst>
                              <p:par>
                                <p:cTn id="70" presetID="3" presetClass="entr" presetSubtype="10" fill="hold" grpId="0" nodeType="clickEffect">
                                  <p:stCondLst>
                                    <p:cond delay="0"/>
                                  </p:stCondLst>
                                  <p:childTnLst>
                                    <p:set>
                                      <p:cBhvr>
                                        <p:cTn id="71" dur="1" fill="hold">
                                          <p:stCondLst>
                                            <p:cond delay="0"/>
                                          </p:stCondLst>
                                        </p:cTn>
                                        <p:tgtEl>
                                          <p:spTgt spid="7"/>
                                        </p:tgtEl>
                                        <p:attrNameLst>
                                          <p:attrName>style.visibility</p:attrName>
                                        </p:attrNameLst>
                                      </p:cBhvr>
                                      <p:to>
                                        <p:strVal val="visible"/>
                                      </p:to>
                                    </p:set>
                                    <p:animEffect transition="in" filter="blinds(horizontal)">
                                      <p:cBhvr>
                                        <p:cTn id="72" dur="500"/>
                                        <p:tgtEl>
                                          <p:spTgt spid="7"/>
                                        </p:tgtEl>
                                      </p:cBhvr>
                                    </p:animEffect>
                                  </p:childTnLst>
                                </p:cTn>
                              </p:par>
                            </p:childTnLst>
                          </p:cTn>
                        </p:par>
                      </p:childTnLst>
                    </p:cTn>
                  </p:par>
                  <p:par>
                    <p:cTn id="73" fill="hold">
                      <p:stCondLst>
                        <p:cond delay="indefinite"/>
                      </p:stCondLst>
                      <p:childTnLst>
                        <p:par>
                          <p:cTn id="74" fill="hold">
                            <p:stCondLst>
                              <p:cond delay="0"/>
                            </p:stCondLst>
                            <p:childTnLst>
                              <p:par>
                                <p:cTn id="75" presetID="3" presetClass="entr" presetSubtype="10" fill="hold" grpId="0" nodeType="clickEffect">
                                  <p:stCondLst>
                                    <p:cond delay="0"/>
                                  </p:stCondLst>
                                  <p:childTnLst>
                                    <p:set>
                                      <p:cBhvr>
                                        <p:cTn id="76" dur="1" fill="hold">
                                          <p:stCondLst>
                                            <p:cond delay="0"/>
                                          </p:stCondLst>
                                        </p:cTn>
                                        <p:tgtEl>
                                          <p:spTgt spid="14"/>
                                        </p:tgtEl>
                                        <p:attrNameLst>
                                          <p:attrName>style.visibility</p:attrName>
                                        </p:attrNameLst>
                                      </p:cBhvr>
                                      <p:to>
                                        <p:strVal val="visible"/>
                                      </p:to>
                                    </p:set>
                                    <p:animEffect transition="in" filter="blinds(horizontal)">
                                      <p:cBhvr>
                                        <p:cTn id="7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6" grpId="0" animBg="1"/>
      <p:bldP spid="7" grpId="0" animBg="1"/>
      <p:bldP spid="8" grpId="0" animBg="1"/>
      <p:bldP spid="10" grpId="0" animBg="1"/>
      <p:bldP spid="11" grpId="0" animBg="1"/>
      <p:bldP spid="12" grpId="0" animBg="1"/>
      <p:bldP spid="13" grpId="0" animBg="1"/>
      <p:bldP spid="14" grpId="0" animBg="1"/>
      <p:bldP spid="16" grpId="0" animBg="1"/>
      <p:bldP spid="17" grpId="0" animBg="1"/>
      <p:bldP spid="18" grpId="0" animBg="1"/>
      <p:bldP spid="19"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Rectangle 2"/>
          <p:cNvSpPr>
            <a:spLocks noGrp="1" noChangeArrowheads="1"/>
          </p:cNvSpPr>
          <p:nvPr>
            <p:ph type="title"/>
          </p:nvPr>
        </p:nvSpPr>
        <p:spPr>
          <a:xfrm>
            <a:off x="457200" y="228600"/>
            <a:ext cx="8229600" cy="838200"/>
          </a:xfrm>
        </p:spPr>
        <p:txBody>
          <a:bodyPr>
            <a:normAutofit fontScale="90000"/>
          </a:bodyPr>
          <a:lstStyle/>
          <a:p>
            <a:pPr algn="ctr"/>
            <a:r>
              <a:rPr lang="fa-IR" sz="2400" b="1" dirty="0">
                <a:solidFill>
                  <a:schemeClr val="hlink"/>
                </a:solidFill>
                <a:latin typeface="Arial Black" pitchFamily="34" charset="0"/>
                <a:cs typeface="B Jadid" pitchFamily="2" charset="-78"/>
              </a:rPr>
              <a:t>الف-بحران در سلامت محصول </a:t>
            </a:r>
            <a:br>
              <a:rPr lang="fa-IR" sz="2400" b="1" dirty="0">
                <a:solidFill>
                  <a:schemeClr val="hlink"/>
                </a:solidFill>
                <a:latin typeface="Arial Black" pitchFamily="34" charset="0"/>
                <a:cs typeface="B Jadid" pitchFamily="2" charset="-78"/>
              </a:rPr>
            </a:br>
            <a:r>
              <a:rPr lang="fa-IR" sz="2400" b="1" dirty="0">
                <a:solidFill>
                  <a:schemeClr val="hlink"/>
                </a:solidFill>
                <a:latin typeface="Arial Black" pitchFamily="34" charset="0"/>
                <a:cs typeface="B Jadid" pitchFamily="2" charset="-78"/>
              </a:rPr>
              <a:t>ناشی از مصرف  بی رویه نهاده های شیمیایی  </a:t>
            </a:r>
            <a:br>
              <a:rPr lang="fa-IR" sz="2400" b="1" dirty="0">
                <a:solidFill>
                  <a:schemeClr val="hlink"/>
                </a:solidFill>
                <a:latin typeface="Arial Black" pitchFamily="34" charset="0"/>
                <a:cs typeface="B Jadid" pitchFamily="2" charset="-78"/>
              </a:rPr>
            </a:br>
            <a:r>
              <a:rPr lang="fa-IR" sz="2400" b="1" dirty="0">
                <a:solidFill>
                  <a:schemeClr val="hlink"/>
                </a:solidFill>
                <a:latin typeface="Arial Black" pitchFamily="34" charset="0"/>
                <a:cs typeface="B Jadid" pitchFamily="2" charset="-78"/>
              </a:rPr>
              <a:t> </a:t>
            </a:r>
            <a:r>
              <a:rPr lang="en-US" sz="2400" b="1" dirty="0">
                <a:solidFill>
                  <a:schemeClr val="hlink"/>
                </a:solidFill>
                <a:latin typeface="Arial Black" pitchFamily="34" charset="0"/>
                <a:cs typeface="B Jadid" pitchFamily="2" charset="-78"/>
              </a:rPr>
              <a:t/>
            </a:r>
            <a:br>
              <a:rPr lang="en-US" sz="2400" b="1" dirty="0">
                <a:solidFill>
                  <a:schemeClr val="hlink"/>
                </a:solidFill>
                <a:latin typeface="Arial Black" pitchFamily="34" charset="0"/>
                <a:cs typeface="B Jadid" pitchFamily="2" charset="-78"/>
              </a:rPr>
            </a:br>
            <a:endParaRPr lang="en-US" sz="2400" b="1" dirty="0">
              <a:solidFill>
                <a:schemeClr val="hlink"/>
              </a:solidFill>
              <a:latin typeface="Arial Black" pitchFamily="34" charset="0"/>
              <a:cs typeface="B Jadid" pitchFamily="2" charset="-78"/>
            </a:endParaRPr>
          </a:p>
        </p:txBody>
      </p:sp>
      <p:sp>
        <p:nvSpPr>
          <p:cNvPr id="131075" name="Rectangle 3"/>
          <p:cNvSpPr>
            <a:spLocks noGrp="1" noChangeArrowheads="1"/>
          </p:cNvSpPr>
          <p:nvPr>
            <p:ph type="body" idx="1"/>
          </p:nvPr>
        </p:nvSpPr>
        <p:spPr>
          <a:xfrm>
            <a:off x="304800" y="914400"/>
            <a:ext cx="8382000" cy="5943600"/>
          </a:xfrm>
        </p:spPr>
        <p:txBody>
          <a:bodyPr>
            <a:normAutofit lnSpcReduction="10000"/>
          </a:bodyPr>
          <a:lstStyle/>
          <a:p>
            <a:pPr algn="r" rtl="1">
              <a:lnSpc>
                <a:spcPct val="80000"/>
              </a:lnSpc>
              <a:buFont typeface="Wingdings" pitchFamily="2" charset="2"/>
              <a:buChar char="q"/>
            </a:pPr>
            <a:r>
              <a:rPr lang="ar-SA" sz="2800" b="1" dirty="0">
                <a:cs typeface="B Titr" pitchFamily="2" charset="-78"/>
              </a:rPr>
              <a:t>سالانه</a:t>
            </a:r>
            <a:r>
              <a:rPr lang="en-US" sz="2800" b="1" dirty="0">
                <a:cs typeface="B Titr" pitchFamily="2" charset="-78"/>
              </a:rPr>
              <a:t> </a:t>
            </a:r>
            <a:r>
              <a:rPr lang="ar-SA" sz="2800" b="1" dirty="0">
                <a:cs typeface="B Titr" pitchFamily="2" charset="-78"/>
              </a:rPr>
              <a:t>دو ميليون</a:t>
            </a:r>
            <a:r>
              <a:rPr lang="en-US" sz="2800" b="1" dirty="0">
                <a:cs typeface="B Titr" pitchFamily="2" charset="-78"/>
              </a:rPr>
              <a:t> </a:t>
            </a:r>
            <a:r>
              <a:rPr lang="ar-SA" sz="2800" b="1" dirty="0">
                <a:cs typeface="B Titr" pitchFamily="2" charset="-78"/>
              </a:rPr>
              <a:t>پانصد</a:t>
            </a:r>
            <a:r>
              <a:rPr lang="en-US" sz="2800" b="1" dirty="0">
                <a:cs typeface="B Titr" pitchFamily="2" charset="-78"/>
              </a:rPr>
              <a:t> </a:t>
            </a:r>
            <a:r>
              <a:rPr lang="ar-SA" sz="2800" b="1" dirty="0">
                <a:cs typeface="B Titr" pitchFamily="2" charset="-78"/>
              </a:rPr>
              <a:t>هزارتن سم در</a:t>
            </a:r>
            <a:r>
              <a:rPr lang="en-US" sz="2800" b="1" dirty="0">
                <a:cs typeface="B Titr" pitchFamily="2" charset="-78"/>
              </a:rPr>
              <a:t> </a:t>
            </a:r>
            <a:r>
              <a:rPr lang="ar-SA" sz="2800" b="1" dirty="0">
                <a:cs typeface="B Titr" pitchFamily="2" charset="-78"/>
              </a:rPr>
              <a:t>جهان مصرف مي</a:t>
            </a:r>
            <a:r>
              <a:rPr lang="en-US" sz="2800" b="1" dirty="0">
                <a:cs typeface="B Titr" pitchFamily="2" charset="-78"/>
              </a:rPr>
              <a:t> </a:t>
            </a:r>
            <a:r>
              <a:rPr lang="ar-SA" sz="2800" b="1" dirty="0">
                <a:cs typeface="B Titr" pitchFamily="2" charset="-78"/>
              </a:rPr>
              <a:t>شود كه</a:t>
            </a:r>
            <a:r>
              <a:rPr lang="en-US" sz="2800" b="1" dirty="0">
                <a:cs typeface="B Titr" pitchFamily="2" charset="-78"/>
              </a:rPr>
              <a:t> </a:t>
            </a:r>
            <a:r>
              <a:rPr lang="ar-SA" sz="2800" b="1" dirty="0">
                <a:cs typeface="B Titr" pitchFamily="2" charset="-78"/>
              </a:rPr>
              <a:t>سهم هر فرد</a:t>
            </a:r>
            <a:r>
              <a:rPr lang="en-US" sz="2800" b="1" dirty="0">
                <a:cs typeface="B Titr" pitchFamily="2" charset="-78"/>
              </a:rPr>
              <a:t>  </a:t>
            </a:r>
            <a:r>
              <a:rPr lang="ar-SA" sz="2800" b="1" dirty="0">
                <a:cs typeface="B Titr" pitchFamily="2" charset="-78"/>
              </a:rPr>
              <a:t>نيم</a:t>
            </a:r>
            <a:r>
              <a:rPr lang="en-US" sz="2800" b="1" dirty="0">
                <a:cs typeface="B Titr" pitchFamily="2" charset="-78"/>
              </a:rPr>
              <a:t> </a:t>
            </a:r>
            <a:r>
              <a:rPr lang="ar-SA" sz="2800" b="1" dirty="0">
                <a:cs typeface="B Titr" pitchFamily="2" charset="-78"/>
              </a:rPr>
              <a:t>كيلو گرم مي باشد</a:t>
            </a:r>
            <a:r>
              <a:rPr lang="en-US" sz="2800" b="1" dirty="0">
                <a:cs typeface="B Titr" pitchFamily="2" charset="-78"/>
              </a:rPr>
              <a:t>.</a:t>
            </a:r>
          </a:p>
          <a:p>
            <a:pPr algn="r" rtl="1">
              <a:lnSpc>
                <a:spcPct val="80000"/>
              </a:lnSpc>
              <a:buFont typeface="Wingdings" pitchFamily="2" charset="2"/>
              <a:buNone/>
            </a:pPr>
            <a:endParaRPr lang="en-US" sz="2800" b="1" dirty="0">
              <a:cs typeface="B Titr" pitchFamily="2" charset="-78"/>
            </a:endParaRPr>
          </a:p>
          <a:p>
            <a:pPr algn="r" rtl="1">
              <a:lnSpc>
                <a:spcPct val="80000"/>
              </a:lnSpc>
              <a:buFont typeface="Wingdings" pitchFamily="2" charset="2"/>
              <a:buChar char="q"/>
            </a:pPr>
            <a:r>
              <a:rPr lang="ar-SA" sz="2800" b="1" dirty="0">
                <a:cs typeface="B Titr" pitchFamily="2" charset="-78"/>
              </a:rPr>
              <a:t>ميزان باقيمانده سموم در محصولات از حد مجاز بيشتر است</a:t>
            </a:r>
            <a:r>
              <a:rPr lang="en-US" sz="2800" b="1" dirty="0">
                <a:cs typeface="B Titr" pitchFamily="2" charset="-78"/>
              </a:rPr>
              <a:t> .  </a:t>
            </a:r>
            <a:r>
              <a:rPr lang="ar-SA" sz="2800" b="1" dirty="0">
                <a:cs typeface="B Titr" pitchFamily="2" charset="-78"/>
              </a:rPr>
              <a:t>سنجش باقيمانده سموم  در نمونه اي از  خيار گلخانه اي  در ايران در يك دوره سنجش</a:t>
            </a:r>
            <a:r>
              <a:rPr lang="en-US" sz="2800" b="1" dirty="0">
                <a:cs typeface="B Titr" pitchFamily="2" charset="-78"/>
              </a:rPr>
              <a:t>  ،</a:t>
            </a:r>
            <a:r>
              <a:rPr lang="ar-SA" sz="2800" b="1" dirty="0">
                <a:cs typeface="B Titr" pitchFamily="2" charset="-78"/>
              </a:rPr>
              <a:t>نمايانگر وجود باقيمانده  سيزده  نوع سم با بنيان كلره و هفت سم با بنيان فسفره بوده است .</a:t>
            </a:r>
            <a:r>
              <a:rPr lang="en-US" sz="2800" b="1" dirty="0">
                <a:cs typeface="B Titr" pitchFamily="2" charset="-78"/>
              </a:rPr>
              <a:t/>
            </a:r>
            <a:br>
              <a:rPr lang="en-US" sz="2800" b="1" dirty="0">
                <a:cs typeface="B Titr" pitchFamily="2" charset="-78"/>
              </a:rPr>
            </a:br>
            <a:endParaRPr lang="en-US" sz="2800" b="1" dirty="0">
              <a:cs typeface="B Titr" pitchFamily="2" charset="-78"/>
            </a:endParaRPr>
          </a:p>
          <a:p>
            <a:pPr algn="r" rtl="1">
              <a:lnSpc>
                <a:spcPct val="80000"/>
              </a:lnSpc>
              <a:buFont typeface="Wingdings" pitchFamily="2" charset="2"/>
              <a:buChar char="q"/>
            </a:pPr>
            <a:r>
              <a:rPr lang="ar-SA" sz="2800" b="1" dirty="0">
                <a:cs typeface="B Titr" pitchFamily="2" charset="-78"/>
              </a:rPr>
              <a:t>سالانه </a:t>
            </a:r>
            <a:r>
              <a:rPr lang="fa-IR" sz="2800" b="1" dirty="0" smtClean="0">
                <a:cs typeface="B Titr" pitchFamily="2" charset="-78"/>
              </a:rPr>
              <a:t>بيست</a:t>
            </a:r>
            <a:r>
              <a:rPr lang="ar-SA" sz="2800" b="1" dirty="0" smtClean="0">
                <a:cs typeface="B Titr" pitchFamily="2" charset="-78"/>
              </a:rPr>
              <a:t> </a:t>
            </a:r>
            <a:r>
              <a:rPr lang="ar-SA" sz="2800" b="1" dirty="0">
                <a:cs typeface="B Titr" pitchFamily="2" charset="-78"/>
              </a:rPr>
              <a:t>ميليون نفر بر اثر سموم مسموم مي شوند كه از اين بين 220000نفر مي ميرند و 735000دچار بيماريهاي دايمي و 37000نفر مبتلا به سرطان مي شوند</a:t>
            </a:r>
            <a:r>
              <a:rPr lang="en-US" sz="2800" b="1" dirty="0">
                <a:cs typeface="B Titr" pitchFamily="2" charset="-78"/>
              </a:rPr>
              <a:t>.</a:t>
            </a:r>
          </a:p>
          <a:p>
            <a:pPr algn="r" rtl="1">
              <a:lnSpc>
                <a:spcPct val="80000"/>
              </a:lnSpc>
              <a:buFont typeface="Wingdings" pitchFamily="2" charset="2"/>
              <a:buNone/>
            </a:pPr>
            <a:endParaRPr lang="en-US" sz="2800" b="1" dirty="0">
              <a:cs typeface="B Titr" pitchFamily="2" charset="-78"/>
            </a:endParaRPr>
          </a:p>
          <a:p>
            <a:pPr algn="r" rtl="1">
              <a:lnSpc>
                <a:spcPct val="80000"/>
              </a:lnSpc>
              <a:buFont typeface="Wingdings" pitchFamily="2" charset="2"/>
              <a:buChar char="q"/>
            </a:pPr>
            <a:r>
              <a:rPr lang="ar-SA" sz="2800" b="1" dirty="0">
                <a:cs typeface="B Titr" pitchFamily="2" charset="-78"/>
              </a:rPr>
              <a:t>مخاطرات</a:t>
            </a:r>
            <a:r>
              <a:rPr lang="en-US" sz="2800" b="1" dirty="0">
                <a:cs typeface="B Titr" pitchFamily="2" charset="-78"/>
              </a:rPr>
              <a:t> </a:t>
            </a:r>
            <a:r>
              <a:rPr lang="ar-SA" sz="2800" b="1" dirty="0">
                <a:cs typeface="B Titr" pitchFamily="2" charset="-78"/>
              </a:rPr>
              <a:t>زيست محيطي  ومهمتر بر هم زدن تعادل اكوسيستمي</a:t>
            </a:r>
            <a:endParaRPr lang="fa-IR" sz="2800" b="1" dirty="0">
              <a:cs typeface="B Titr" pitchFamily="2" charset="-78"/>
            </a:endParaRPr>
          </a:p>
          <a:p>
            <a:pPr algn="r" rtl="1">
              <a:lnSpc>
                <a:spcPct val="80000"/>
              </a:lnSpc>
              <a:buFont typeface="Wingdings" pitchFamily="2" charset="2"/>
              <a:buChar char="q"/>
            </a:pPr>
            <a:endParaRPr lang="fa-IR" sz="2800" b="1" dirty="0">
              <a:cs typeface="B Titr" pitchFamily="2" charset="-78"/>
            </a:endParaRPr>
          </a:p>
          <a:p>
            <a:pPr algn="r" rtl="1">
              <a:lnSpc>
                <a:spcPct val="80000"/>
              </a:lnSpc>
              <a:buFont typeface="Wingdings" pitchFamily="2" charset="2"/>
              <a:buChar char="q"/>
            </a:pPr>
            <a:r>
              <a:rPr lang="fa-IR" sz="2800" b="1" dirty="0">
                <a:cs typeface="B Titr" pitchFamily="2" charset="-78"/>
              </a:rPr>
              <a:t>مشخص شده </a:t>
            </a:r>
            <a:r>
              <a:rPr lang="fa-IR" sz="2800" b="1" dirty="0" smtClean="0">
                <a:cs typeface="B Titr" pitchFamily="2" charset="-78"/>
              </a:rPr>
              <a:t>بسياری </a:t>
            </a:r>
            <a:r>
              <a:rPr lang="fa-IR" sz="2800" b="1" dirty="0">
                <a:cs typeface="B Titr" pitchFamily="2" charset="-78"/>
              </a:rPr>
              <a:t>از سرطانها ، </a:t>
            </a:r>
            <a:r>
              <a:rPr lang="fa-IR" sz="2800" b="1" dirty="0" smtClean="0">
                <a:cs typeface="B Titr" pitchFamily="2" charset="-78"/>
              </a:rPr>
              <a:t>بيماريهای </a:t>
            </a:r>
            <a:r>
              <a:rPr lang="fa-IR" sz="2800" b="1" dirty="0">
                <a:cs typeface="B Titr" pitchFamily="2" charset="-78"/>
              </a:rPr>
              <a:t>مزمن </a:t>
            </a:r>
            <a:r>
              <a:rPr lang="fa-IR" sz="2800" b="1" dirty="0" smtClean="0">
                <a:cs typeface="B Titr" pitchFamily="2" charset="-78"/>
              </a:rPr>
              <a:t>ريوی </a:t>
            </a:r>
            <a:r>
              <a:rPr lang="fa-IR" sz="2800" b="1" dirty="0">
                <a:cs typeface="B Titr" pitchFamily="2" charset="-78"/>
              </a:rPr>
              <a:t>، پوستی ، اعصاب ، </a:t>
            </a:r>
            <a:r>
              <a:rPr lang="fa-IR" sz="2800" b="1" dirty="0" smtClean="0">
                <a:cs typeface="B Titr" pitchFamily="2" charset="-78"/>
              </a:rPr>
              <a:t>نازايی </a:t>
            </a:r>
            <a:r>
              <a:rPr lang="fa-IR" sz="2800" b="1" dirty="0">
                <a:cs typeface="B Titr" pitchFamily="2" charset="-78"/>
              </a:rPr>
              <a:t>، تولد های نارسا و حتی خود کشی ناشی از </a:t>
            </a:r>
            <a:r>
              <a:rPr lang="fa-IR" sz="2800" b="1" dirty="0" smtClean="0">
                <a:cs typeface="B Titr" pitchFamily="2" charset="-78"/>
              </a:rPr>
              <a:t>باقِمانده  </a:t>
            </a:r>
            <a:r>
              <a:rPr lang="fa-IR" sz="2800" b="1" dirty="0">
                <a:cs typeface="B Titr" pitchFamily="2" charset="-78"/>
              </a:rPr>
              <a:t>عناصر </a:t>
            </a:r>
            <a:r>
              <a:rPr lang="fa-IR" sz="2800" b="1" dirty="0" smtClean="0">
                <a:cs typeface="B Titr" pitchFamily="2" charset="-78"/>
              </a:rPr>
              <a:t>شيميايی </a:t>
            </a:r>
            <a:r>
              <a:rPr lang="fa-IR" sz="2800" b="1" dirty="0">
                <a:cs typeface="B Titr" pitchFamily="2" charset="-78"/>
              </a:rPr>
              <a:t>در  محصولات </a:t>
            </a:r>
            <a:r>
              <a:rPr lang="fa-IR" sz="2800" b="1" dirty="0" smtClean="0">
                <a:cs typeface="B Titr" pitchFamily="2" charset="-78"/>
              </a:rPr>
              <a:t>غذايی </a:t>
            </a:r>
            <a:r>
              <a:rPr lang="fa-IR" sz="2800" b="1" dirty="0">
                <a:cs typeface="B Titr" pitchFamily="2" charset="-78"/>
              </a:rPr>
              <a:t>است </a:t>
            </a:r>
            <a:endParaRPr lang="en-US" sz="2800" b="1" dirty="0">
              <a:cs typeface="B Titr" pitchFamily="2" charset="-78"/>
            </a:endParaRPr>
          </a:p>
          <a:p>
            <a:pPr algn="r" rtl="1">
              <a:lnSpc>
                <a:spcPct val="80000"/>
              </a:lnSpc>
              <a:buFont typeface="Wingdings" pitchFamily="2" charset="2"/>
              <a:buChar char="q"/>
            </a:pPr>
            <a:endParaRPr lang="en-US" sz="2800" b="1" dirty="0">
              <a:cs typeface="B Titr" pitchFamily="2" charset="-78"/>
            </a:endParaRPr>
          </a:p>
          <a:p>
            <a:pPr algn="r" rtl="1">
              <a:lnSpc>
                <a:spcPct val="80000"/>
              </a:lnSpc>
              <a:buFontTx/>
              <a:buNone/>
            </a:pPr>
            <a:endParaRPr lang="en-US" dirty="0">
              <a:cs typeface="B Titr" pitchFamily="2" charset="-78"/>
            </a:endParaRPr>
          </a:p>
        </p:txBody>
      </p:sp>
    </p:spTree>
    <p:extLst>
      <p:ext uri="{BB962C8B-B14F-4D97-AF65-F5344CB8AC3E}">
        <p14:creationId xmlns:p14="http://schemas.microsoft.com/office/powerpoint/2010/main" val="3949802783"/>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31075">
                                            <p:txEl>
                                              <p:pRg st="0" end="0"/>
                                            </p:txEl>
                                          </p:spTgt>
                                        </p:tgtEl>
                                        <p:attrNameLst>
                                          <p:attrName>style.visibility</p:attrName>
                                        </p:attrNameLst>
                                      </p:cBhvr>
                                      <p:to>
                                        <p:strVal val="visible"/>
                                      </p:to>
                                    </p:set>
                                    <p:anim calcmode="lin" valueType="num">
                                      <p:cBhvr additive="base">
                                        <p:cTn id="7" dur="500" fill="hold"/>
                                        <p:tgtEl>
                                          <p:spTgt spid="13107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3107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31075">
                                            <p:txEl>
                                              <p:pRg st="2" end="2"/>
                                            </p:txEl>
                                          </p:spTgt>
                                        </p:tgtEl>
                                        <p:attrNameLst>
                                          <p:attrName>style.visibility</p:attrName>
                                        </p:attrNameLst>
                                      </p:cBhvr>
                                      <p:to>
                                        <p:strVal val="visible"/>
                                      </p:to>
                                    </p:set>
                                    <p:anim calcmode="lin" valueType="num">
                                      <p:cBhvr additive="base">
                                        <p:cTn id="13" dur="500" fill="hold"/>
                                        <p:tgtEl>
                                          <p:spTgt spid="131075">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3107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31075">
                                            <p:txEl>
                                              <p:pRg st="3" end="3"/>
                                            </p:txEl>
                                          </p:spTgt>
                                        </p:tgtEl>
                                        <p:attrNameLst>
                                          <p:attrName>style.visibility</p:attrName>
                                        </p:attrNameLst>
                                      </p:cBhvr>
                                      <p:to>
                                        <p:strVal val="visible"/>
                                      </p:to>
                                    </p:set>
                                    <p:anim calcmode="lin" valueType="num">
                                      <p:cBhvr additive="base">
                                        <p:cTn id="19" dur="500" fill="hold"/>
                                        <p:tgtEl>
                                          <p:spTgt spid="131075">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31075">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31075">
                                            <p:txEl>
                                              <p:pRg st="5" end="5"/>
                                            </p:txEl>
                                          </p:spTgt>
                                        </p:tgtEl>
                                        <p:attrNameLst>
                                          <p:attrName>style.visibility</p:attrName>
                                        </p:attrNameLst>
                                      </p:cBhvr>
                                      <p:to>
                                        <p:strVal val="visible"/>
                                      </p:to>
                                    </p:set>
                                    <p:anim calcmode="lin" valueType="num">
                                      <p:cBhvr additive="base">
                                        <p:cTn id="25" dur="500" fill="hold"/>
                                        <p:tgtEl>
                                          <p:spTgt spid="131075">
                                            <p:txEl>
                                              <p:pRg st="5" end="5"/>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31075">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31075">
                                            <p:txEl>
                                              <p:pRg st="7" end="7"/>
                                            </p:txEl>
                                          </p:spTgt>
                                        </p:tgtEl>
                                        <p:attrNameLst>
                                          <p:attrName>style.visibility</p:attrName>
                                        </p:attrNameLst>
                                      </p:cBhvr>
                                      <p:to>
                                        <p:strVal val="visible"/>
                                      </p:to>
                                    </p:set>
                                    <p:anim calcmode="lin" valueType="num">
                                      <p:cBhvr additive="base">
                                        <p:cTn id="31" dur="500" fill="hold"/>
                                        <p:tgtEl>
                                          <p:spTgt spid="131075">
                                            <p:txEl>
                                              <p:pRg st="7" end="7"/>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31075">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 </a:t>
            </a:r>
            <a:r>
              <a:rPr lang="ar-SA" dirty="0" smtClean="0"/>
              <a:t>نكات بهداشتي در مورد سموم كشاورزي</a:t>
            </a:r>
            <a:endParaRPr lang="en-US" dirty="0"/>
          </a:p>
        </p:txBody>
      </p:sp>
      <p:sp>
        <p:nvSpPr>
          <p:cNvPr id="3" name="Rectangle 2"/>
          <p:cNvSpPr/>
          <p:nvPr/>
        </p:nvSpPr>
        <p:spPr>
          <a:xfrm>
            <a:off x="0" y="1447801"/>
            <a:ext cx="9144000" cy="5755422"/>
          </a:xfrm>
          <a:prstGeom prst="rect">
            <a:avLst/>
          </a:prstGeom>
        </p:spPr>
        <p:txBody>
          <a:bodyPr wrap="square">
            <a:spAutoFit/>
          </a:bodyPr>
          <a:lstStyle/>
          <a:p>
            <a:pPr algn="just" rtl="1"/>
            <a:r>
              <a:rPr lang="ar-SA" sz="3000" b="1" dirty="0" smtClean="0"/>
              <a:t>زندگي بشر به گياهان وابسته است و گياهان را بطور مستقيم و غير مستقيم مورد استفاده قرار مي دهد. گياهان 95% از منابع غذايي جهان را تشكيل داده و اكثرا" توسط فعاليتهاي كشاورزي توليد مي شوند كه نياز به سرمايه گذاري ، زمان و اراضي زيادي دارد</a:t>
            </a:r>
            <a:r>
              <a:rPr lang="en-US" sz="3000" b="1" dirty="0" smtClean="0"/>
              <a:t>. </a:t>
            </a:r>
            <a:br>
              <a:rPr lang="en-US" sz="3000" b="1" dirty="0" smtClean="0"/>
            </a:br>
            <a:r>
              <a:rPr lang="ar-SA" sz="3000" b="1" dirty="0" smtClean="0"/>
              <a:t>كشاورزان و باغداران براي بدست آوردن محصول از زمين زحمات زيادي مي كشند اما حاصل كار آنها مورد هجوم آفاتي مثل حشرات و جوندگان قرار مي گيرد. بنابراين مجبورند براي از بين بردن اين آفات و بدست آوردن محصول بهتر ، مزارع و باغات خود را سمپاشي كنند</a:t>
            </a:r>
            <a:r>
              <a:rPr lang="en-US" sz="3000" b="1" dirty="0" smtClean="0"/>
              <a:t>.</a:t>
            </a:r>
            <a:endParaRPr lang="fa-IR" sz="3000" b="1" dirty="0" smtClean="0"/>
          </a:p>
          <a:p>
            <a:pPr algn="just" rtl="1"/>
            <a:r>
              <a:rPr lang="fa-IR" sz="3000" b="1" dirty="0" smtClean="0"/>
              <a:t>استراتژی برنامه بهداشت کشاورزی کاهش استفاده از سموم وارتقاء آگاهی کشاورزان می باشد.</a:t>
            </a:r>
          </a:p>
          <a:p>
            <a:pPr algn="just" rtl="1"/>
            <a:r>
              <a:rPr lang="en-US" sz="3200" dirty="0" smtClean="0"/>
              <a:t/>
            </a:r>
            <a:br>
              <a:rPr lang="en-US" sz="3200" dirty="0" smtClean="0"/>
            </a:br>
            <a:r>
              <a:rPr lang="en-US" dirty="0" smtClean="0"/>
              <a:t/>
            </a:r>
            <a:br>
              <a:rPr lang="en-US" dirty="0" smtClean="0"/>
            </a:br>
            <a:endParaRPr lang="en-US" dirty="0"/>
          </a:p>
        </p:txBody>
      </p:sp>
    </p:spTree>
    <p:extLst>
      <p:ext uri="{BB962C8B-B14F-4D97-AF65-F5344CB8AC3E}">
        <p14:creationId xmlns:p14="http://schemas.microsoft.com/office/powerpoint/2010/main" val="945640518"/>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ar-SA" sz="6000" dirty="0" smtClean="0"/>
              <a:t>سم چيست؟</a:t>
            </a:r>
            <a:r>
              <a:rPr lang="en-US" dirty="0" smtClean="0"/>
              <a:t/>
            </a:r>
            <a:br>
              <a:rPr lang="en-US" dirty="0" smtClean="0"/>
            </a:br>
            <a:endParaRPr lang="en-US" dirty="0"/>
          </a:p>
        </p:txBody>
      </p:sp>
      <p:sp>
        <p:nvSpPr>
          <p:cNvPr id="3" name="Rectangle 2"/>
          <p:cNvSpPr/>
          <p:nvPr/>
        </p:nvSpPr>
        <p:spPr>
          <a:xfrm>
            <a:off x="4419600" y="1143000"/>
            <a:ext cx="4495800" cy="6186309"/>
          </a:xfrm>
          <a:prstGeom prst="rect">
            <a:avLst/>
          </a:prstGeom>
        </p:spPr>
        <p:txBody>
          <a:bodyPr wrap="square">
            <a:spAutoFit/>
          </a:bodyPr>
          <a:lstStyle/>
          <a:p>
            <a:pPr algn="r" rtl="1"/>
            <a:r>
              <a:rPr lang="ar-SA" sz="3600" b="1" dirty="0" smtClean="0"/>
              <a:t>سم ماده اي است كه براي از بين بردن آفات گياهي ، حشرات و حيوانات موذي بكار مي رود</a:t>
            </a:r>
            <a:r>
              <a:rPr lang="en-US" sz="3600" b="1" dirty="0" smtClean="0"/>
              <a:t>. </a:t>
            </a:r>
            <a:r>
              <a:rPr lang="ar-SA" sz="3600" b="1" dirty="0" smtClean="0"/>
              <a:t>بنابراين بايد بدانيم كه سم مي تواند از طريق</a:t>
            </a:r>
            <a:endParaRPr lang="fa-IR" sz="3600" b="1" dirty="0" smtClean="0"/>
          </a:p>
          <a:p>
            <a:pPr algn="r" rtl="1"/>
            <a:r>
              <a:rPr lang="ar-SA" sz="3600" b="1" dirty="0" smtClean="0"/>
              <a:t> 1- نفس كشيدن</a:t>
            </a:r>
            <a:endParaRPr lang="fa-IR" sz="3600" b="1" dirty="0" smtClean="0"/>
          </a:p>
          <a:p>
            <a:pPr algn="r" rtl="1"/>
            <a:r>
              <a:rPr lang="ar-SA" sz="3600" b="1" dirty="0" smtClean="0"/>
              <a:t>2- تماس با پوست بدن </a:t>
            </a:r>
            <a:endParaRPr lang="fa-IR" sz="3600" b="1" dirty="0" smtClean="0"/>
          </a:p>
          <a:p>
            <a:pPr algn="r" rtl="1"/>
            <a:r>
              <a:rPr lang="ar-SA" sz="3600" b="1" dirty="0" smtClean="0"/>
              <a:t>3</a:t>
            </a:r>
            <a:r>
              <a:rPr lang="en-US" sz="3600" b="1" dirty="0" smtClean="0"/>
              <a:t>- </a:t>
            </a:r>
            <a:r>
              <a:rPr lang="ar-SA" sz="3600" b="1" dirty="0" smtClean="0"/>
              <a:t>از طريق دهان و خوردن وارد بدن شود</a:t>
            </a:r>
            <a:r>
              <a:rPr lang="en-US" sz="3600" b="1" dirty="0" smtClean="0"/>
              <a:t>.</a:t>
            </a:r>
            <a:r>
              <a:rPr lang="en-US" b="1" dirty="0" smtClean="0"/>
              <a:t/>
            </a:r>
            <a:br>
              <a:rPr lang="en-US" b="1" dirty="0" smtClean="0"/>
            </a:br>
            <a:r>
              <a:rPr lang="en-US" dirty="0" smtClean="0"/>
              <a:t/>
            </a:r>
            <a:br>
              <a:rPr lang="en-US" dirty="0" smtClean="0"/>
            </a:br>
            <a:endParaRPr lang="en-US" dirty="0"/>
          </a:p>
        </p:txBody>
      </p:sp>
      <p:pic>
        <p:nvPicPr>
          <p:cNvPr id="4" name="Picture 3" descr="slide23"/>
          <p:cNvPicPr>
            <a:picLocks noChangeAspect="1" noChangeArrowheads="1"/>
          </p:cNvPicPr>
          <p:nvPr/>
        </p:nvPicPr>
        <p:blipFill>
          <a:blip r:embed="rId2"/>
          <a:srcRect/>
          <a:stretch>
            <a:fillRect/>
          </a:stretch>
        </p:blipFill>
        <p:spPr bwMode="auto">
          <a:xfrm>
            <a:off x="-1" y="1219200"/>
            <a:ext cx="4572001" cy="5638800"/>
          </a:xfrm>
          <a:prstGeom prst="rect">
            <a:avLst/>
          </a:prstGeom>
          <a:noFill/>
          <a:ln w="9525">
            <a:noFill/>
            <a:miter lim="800000"/>
            <a:headEnd/>
            <a:tailEnd/>
          </a:ln>
        </p:spPr>
      </p:pic>
    </p:spTree>
    <p:extLst>
      <p:ext uri="{BB962C8B-B14F-4D97-AF65-F5344CB8AC3E}">
        <p14:creationId xmlns:p14="http://schemas.microsoft.com/office/powerpoint/2010/main" val="29455252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linds(horizont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linds(horizontal)">
                                      <p:cBhvr>
                                        <p:cTn id="1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ar-SA" sz="4800" b="1" dirty="0" smtClean="0"/>
              <a:t>چگونه بايد سم را نگهداري كرد</a:t>
            </a:r>
            <a:endParaRPr lang="en-US" sz="4800" b="1" dirty="0"/>
          </a:p>
        </p:txBody>
      </p:sp>
      <p:sp>
        <p:nvSpPr>
          <p:cNvPr id="3" name="Rectangle 2"/>
          <p:cNvSpPr/>
          <p:nvPr/>
        </p:nvSpPr>
        <p:spPr>
          <a:xfrm>
            <a:off x="381000" y="1859340"/>
            <a:ext cx="8305800" cy="5078313"/>
          </a:xfrm>
          <a:prstGeom prst="rect">
            <a:avLst/>
          </a:prstGeom>
        </p:spPr>
        <p:txBody>
          <a:bodyPr wrap="square">
            <a:spAutoFit/>
          </a:bodyPr>
          <a:lstStyle/>
          <a:p>
            <a:pPr algn="r" rtl="1"/>
            <a:r>
              <a:rPr lang="en-US" dirty="0" smtClean="0"/>
              <a:t>- </a:t>
            </a:r>
            <a:r>
              <a:rPr lang="ar-SA" sz="3200" b="1" dirty="0" smtClean="0"/>
              <a:t>هر نوع سمي خطرناك است و بايد در محلي دور از دسترس افراد و بچه ها نگهداري كنيم</a:t>
            </a:r>
            <a:r>
              <a:rPr lang="en-US" sz="3200" b="1" dirty="0" smtClean="0"/>
              <a:t>.</a:t>
            </a:r>
            <a:br>
              <a:rPr lang="en-US" sz="3200" b="1" dirty="0" smtClean="0"/>
            </a:br>
            <a:r>
              <a:rPr lang="en-US" sz="3200" b="1" dirty="0" smtClean="0"/>
              <a:t>- </a:t>
            </a:r>
            <a:r>
              <a:rPr lang="ar-SA" sz="3200" b="1" dirty="0" smtClean="0"/>
              <a:t>سعي شود محل نگهداري سم مجهز به قفل باشد</a:t>
            </a:r>
            <a:r>
              <a:rPr lang="en-US" sz="3200" b="1" dirty="0" smtClean="0"/>
              <a:t>.</a:t>
            </a:r>
            <a:br>
              <a:rPr lang="en-US" sz="3200" b="1" dirty="0" smtClean="0"/>
            </a:br>
            <a:r>
              <a:rPr lang="en-US" sz="3200" b="1" dirty="0" smtClean="0"/>
              <a:t>- </a:t>
            </a:r>
            <a:r>
              <a:rPr lang="ar-SA" sz="3200" b="1" dirty="0" smtClean="0"/>
              <a:t>هيچ وقت سم را در آشپز خانه ، انبار مواد غذايي ، اتاق محل زندگي و يا محل نگهداري حيوانات نگهداري نكنيم</a:t>
            </a:r>
            <a:r>
              <a:rPr lang="en-US" sz="3200" b="1" dirty="0" smtClean="0"/>
              <a:t>.</a:t>
            </a:r>
            <a:br>
              <a:rPr lang="en-US" sz="3200" b="1" dirty="0" smtClean="0"/>
            </a:br>
            <a:r>
              <a:rPr lang="en-US" sz="3200" b="1" dirty="0" smtClean="0"/>
              <a:t>- </a:t>
            </a:r>
            <a:r>
              <a:rPr lang="ar-SA" sz="3200" b="1" dirty="0" smtClean="0"/>
              <a:t>سم را بايد در قوطي و ظرف مخصوص خودش كه برچسب و مشخصات دارد نگهداري كنيم</a:t>
            </a:r>
            <a:r>
              <a:rPr lang="en-US" sz="3200" b="1" dirty="0" smtClean="0"/>
              <a:t>.</a:t>
            </a:r>
            <a:br>
              <a:rPr lang="en-US" sz="3200" b="1" dirty="0" smtClean="0"/>
            </a:br>
            <a:r>
              <a:rPr lang="en-US" sz="3200" b="1" dirty="0" smtClean="0"/>
              <a:t>- </a:t>
            </a:r>
            <a:r>
              <a:rPr lang="ar-SA" sz="3200" b="1" dirty="0" smtClean="0"/>
              <a:t>هرگز برچسب و نوشته ي روي ظرف حاوي سم را جدا نكنيم</a:t>
            </a:r>
            <a:r>
              <a:rPr lang="en-US" sz="3200" b="1" dirty="0" smtClean="0"/>
              <a:t>.</a:t>
            </a:r>
            <a:r>
              <a:rPr lang="en-US" sz="2000" b="1" dirty="0" smtClean="0"/>
              <a:t/>
            </a:r>
            <a:br>
              <a:rPr lang="en-US" sz="2000" b="1" dirty="0" smtClean="0"/>
            </a:br>
            <a:r>
              <a:rPr lang="en-US" dirty="0" smtClean="0"/>
              <a:t/>
            </a:r>
            <a:br>
              <a:rPr lang="en-US" dirty="0" smtClean="0"/>
            </a:br>
            <a:endParaRPr lang="en-US" dirty="0"/>
          </a:p>
        </p:txBody>
      </p:sp>
    </p:spTree>
    <p:extLst>
      <p:ext uri="{BB962C8B-B14F-4D97-AF65-F5344CB8AC3E}">
        <p14:creationId xmlns:p14="http://schemas.microsoft.com/office/powerpoint/2010/main" val="19191341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checkerboard(across)">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rtl="1"/>
            <a:r>
              <a:rPr lang="ar-SA" b="1" dirty="0" smtClean="0"/>
              <a:t>نكاتي كه بايد در عمليات سم پاشي به آن توجه كرد</a:t>
            </a:r>
            <a:r>
              <a:rPr lang="en-US" b="1" dirty="0" smtClean="0"/>
              <a:t>:</a:t>
            </a:r>
            <a:endParaRPr lang="en-US" b="1" dirty="0"/>
          </a:p>
        </p:txBody>
      </p:sp>
      <p:sp>
        <p:nvSpPr>
          <p:cNvPr id="3" name="Rectangle 2"/>
          <p:cNvSpPr/>
          <p:nvPr/>
        </p:nvSpPr>
        <p:spPr>
          <a:xfrm>
            <a:off x="0" y="1676400"/>
            <a:ext cx="9144000" cy="5262979"/>
          </a:xfrm>
          <a:prstGeom prst="rect">
            <a:avLst/>
          </a:prstGeom>
        </p:spPr>
        <p:txBody>
          <a:bodyPr wrap="square">
            <a:spAutoFit/>
          </a:bodyPr>
          <a:lstStyle/>
          <a:p>
            <a:pPr algn="r" rtl="1"/>
            <a:r>
              <a:rPr lang="en-US" sz="2800" b="1" dirty="0" smtClean="0"/>
              <a:t>- </a:t>
            </a:r>
            <a:r>
              <a:rPr lang="ar-SA" sz="2800" b="1" dirty="0" smtClean="0"/>
              <a:t>در روزهايي كه باد شديد مي وزد نبايد باغ و مزرعه را سم پاشي كرد</a:t>
            </a:r>
            <a:r>
              <a:rPr lang="en-US" sz="2800" b="1" dirty="0" smtClean="0"/>
              <a:t>.</a:t>
            </a:r>
            <a:br>
              <a:rPr lang="en-US" sz="2800" b="1" dirty="0" smtClean="0"/>
            </a:br>
            <a:r>
              <a:rPr lang="en-US" sz="2800" b="1" dirty="0" smtClean="0"/>
              <a:t>2- </a:t>
            </a:r>
            <a:r>
              <a:rPr lang="ar-SA" sz="2800" b="1" dirty="0" smtClean="0"/>
              <a:t>مطمئن شويد در محل سم پاشي مواد غذايي و آب وجود نداشته باشد</a:t>
            </a:r>
            <a:r>
              <a:rPr lang="en-US" sz="2800" b="1" dirty="0" smtClean="0"/>
              <a:t>.</a:t>
            </a:r>
            <a:br>
              <a:rPr lang="en-US" sz="2800" b="1" dirty="0" smtClean="0"/>
            </a:br>
            <a:r>
              <a:rPr lang="en-US" sz="2800" b="1" dirty="0" smtClean="0"/>
              <a:t>3- </a:t>
            </a:r>
            <a:r>
              <a:rPr lang="ar-SA" sz="2800" b="1" dirty="0" smtClean="0"/>
              <a:t>هميشه احتمال بدهيد كه ممكن است در اين عمليات كسي مسموم شود بنابراين آمادگي لازم و وسايل ضروري را فراهم نمائيد</a:t>
            </a:r>
            <a:r>
              <a:rPr lang="en-US" sz="2800" b="1" dirty="0" smtClean="0"/>
              <a:t>.</a:t>
            </a:r>
            <a:br>
              <a:rPr lang="en-US" sz="2800" b="1" dirty="0" smtClean="0"/>
            </a:br>
            <a:r>
              <a:rPr lang="en-US" sz="2800" b="1" dirty="0" smtClean="0"/>
              <a:t>4- </a:t>
            </a:r>
            <a:r>
              <a:rPr lang="ar-SA" sz="2800" b="1" dirty="0" smtClean="0"/>
              <a:t>مطمئن شويدافراد ديگري به غير از خودتان در محل سم پاشي حضور نداشته باشند</a:t>
            </a:r>
            <a:r>
              <a:rPr lang="en-US" sz="2800" b="1" dirty="0" smtClean="0"/>
              <a:t>.</a:t>
            </a:r>
            <a:br>
              <a:rPr lang="en-US" sz="2800" b="1" dirty="0" smtClean="0"/>
            </a:br>
            <a:r>
              <a:rPr lang="en-US" sz="2800" b="1" dirty="0" smtClean="0"/>
              <a:t>5- </a:t>
            </a:r>
            <a:r>
              <a:rPr lang="ar-SA" sz="2800" b="1" dirty="0" smtClean="0"/>
              <a:t>قبل از تماس با سم و وسايل سمپاشي از دستكش پلاستيكي ، لباس پلاستيكي كه تمام بدن را بپوشاند ، چكمه لاستيكي ، عينك دور بسته با شيشه ساده ، كلاه مناسبي كه موها را بپوشاند و از ماسك فيلتر دار و يا پارچه تميز مرطوب جلوي دهان استفاده كنيد</a:t>
            </a:r>
            <a:r>
              <a:rPr lang="en-US" sz="2800" b="1" dirty="0" smtClean="0"/>
              <a:t>.</a:t>
            </a:r>
            <a:br>
              <a:rPr lang="en-US" sz="2800" b="1" dirty="0" smtClean="0"/>
            </a:br>
            <a:r>
              <a:rPr lang="en-US" sz="2800" b="1" dirty="0" smtClean="0"/>
              <a:t>6- </a:t>
            </a:r>
            <a:r>
              <a:rPr lang="ar-SA" sz="2800" b="1" dirty="0" smtClean="0"/>
              <a:t>نوشته ي روي ظرف سم را مطالعه كنيد و مطابق دستور ، مقدار توصيه شده را استفاده كنيد</a:t>
            </a:r>
            <a:endParaRPr lang="en-US" sz="2800" b="1" dirty="0"/>
          </a:p>
        </p:txBody>
      </p:sp>
    </p:spTree>
    <p:extLst>
      <p:ext uri="{BB962C8B-B14F-4D97-AF65-F5344CB8AC3E}">
        <p14:creationId xmlns:p14="http://schemas.microsoft.com/office/powerpoint/2010/main" val="42793385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8" presetClass="entr" presetSubtype="16"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diamond(in)">
                                      <p:cBhvr>
                                        <p:cTn id="13"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04800" y="152400"/>
            <a:ext cx="8153400" cy="6494085"/>
          </a:xfrm>
          <a:prstGeom prst="rect">
            <a:avLst/>
          </a:prstGeom>
        </p:spPr>
        <p:txBody>
          <a:bodyPr wrap="square">
            <a:spAutoFit/>
          </a:bodyPr>
          <a:lstStyle/>
          <a:p>
            <a:pPr algn="r" rtl="1"/>
            <a:r>
              <a:rPr lang="ar-SA" sz="3200" b="1" dirty="0" smtClean="0">
                <a:solidFill>
                  <a:srgbClr val="002060"/>
                </a:solidFill>
              </a:rPr>
              <a:t>براي آماده سازي سم از تماس مستقيم دست جهت مخلوط كردن آن خودداري كنيدو از وسيله اي مانند چوب براي اين كاراستفاده نماييد</a:t>
            </a:r>
            <a:r>
              <a:rPr lang="en-US" sz="3200" b="1" dirty="0" smtClean="0">
                <a:solidFill>
                  <a:srgbClr val="002060"/>
                </a:solidFill>
              </a:rPr>
              <a:t> .</a:t>
            </a:r>
            <a:br>
              <a:rPr lang="en-US" sz="3200" b="1" dirty="0" smtClean="0">
                <a:solidFill>
                  <a:srgbClr val="002060"/>
                </a:solidFill>
              </a:rPr>
            </a:br>
            <a:r>
              <a:rPr lang="en-US" sz="3200" b="1" dirty="0" smtClean="0">
                <a:solidFill>
                  <a:srgbClr val="002060"/>
                </a:solidFill>
              </a:rPr>
              <a:t>8- </a:t>
            </a:r>
            <a:r>
              <a:rPr lang="ar-SA" sz="3200" b="1" dirty="0" smtClean="0">
                <a:solidFill>
                  <a:srgbClr val="002060"/>
                </a:solidFill>
              </a:rPr>
              <a:t>در هنگام سم پاشي پشت به باد ايستاده باشيد</a:t>
            </a:r>
            <a:r>
              <a:rPr lang="en-US" sz="3200" b="1" dirty="0" smtClean="0">
                <a:solidFill>
                  <a:srgbClr val="002060"/>
                </a:solidFill>
              </a:rPr>
              <a:t>.</a:t>
            </a:r>
            <a:br>
              <a:rPr lang="en-US" sz="3200" b="1" dirty="0" smtClean="0">
                <a:solidFill>
                  <a:srgbClr val="002060"/>
                </a:solidFill>
              </a:rPr>
            </a:br>
            <a:r>
              <a:rPr lang="en-US" sz="3200" b="1" dirty="0" smtClean="0">
                <a:solidFill>
                  <a:srgbClr val="002060"/>
                </a:solidFill>
              </a:rPr>
              <a:t>9- </a:t>
            </a:r>
            <a:r>
              <a:rPr lang="ar-SA" sz="3200" b="1" dirty="0" smtClean="0">
                <a:solidFill>
                  <a:srgbClr val="002060"/>
                </a:solidFill>
              </a:rPr>
              <a:t>در هنگام سم پاشي از خوردن و آشاميدن و حتي سيگار كشيدن خودداري كنيد</a:t>
            </a:r>
            <a:r>
              <a:rPr lang="en-US" sz="3200" b="1" dirty="0" smtClean="0">
                <a:solidFill>
                  <a:srgbClr val="002060"/>
                </a:solidFill>
              </a:rPr>
              <a:t>.</a:t>
            </a:r>
            <a:br>
              <a:rPr lang="en-US" sz="3200" b="1" dirty="0" smtClean="0">
                <a:solidFill>
                  <a:srgbClr val="002060"/>
                </a:solidFill>
              </a:rPr>
            </a:br>
            <a:r>
              <a:rPr lang="en-US" sz="3200" b="1" dirty="0" smtClean="0">
                <a:solidFill>
                  <a:srgbClr val="002060"/>
                </a:solidFill>
              </a:rPr>
              <a:t>10- </a:t>
            </a:r>
            <a:r>
              <a:rPr lang="ar-SA" sz="3200" b="1" dirty="0" smtClean="0">
                <a:solidFill>
                  <a:srgbClr val="002060"/>
                </a:solidFill>
              </a:rPr>
              <a:t>پس از تمام شدن كار سم پاشي مقادير اضافي سم را به ظرف مخصوص خودش برگردانيد و درب آن را محكم كنيد</a:t>
            </a:r>
            <a:r>
              <a:rPr lang="en-US" sz="3200" b="1" dirty="0" smtClean="0">
                <a:solidFill>
                  <a:srgbClr val="002060"/>
                </a:solidFill>
              </a:rPr>
              <a:t>.</a:t>
            </a:r>
            <a:br>
              <a:rPr lang="en-US" sz="3200" b="1" dirty="0" smtClean="0">
                <a:solidFill>
                  <a:srgbClr val="002060"/>
                </a:solidFill>
              </a:rPr>
            </a:br>
            <a:r>
              <a:rPr lang="en-US" sz="3200" b="1" dirty="0" smtClean="0">
                <a:solidFill>
                  <a:srgbClr val="002060"/>
                </a:solidFill>
              </a:rPr>
              <a:t>11- </a:t>
            </a:r>
            <a:r>
              <a:rPr lang="ar-SA" sz="3200" b="1" dirty="0" smtClean="0">
                <a:solidFill>
                  <a:srgbClr val="002060"/>
                </a:solidFill>
              </a:rPr>
              <a:t>ظروف خالي شده را جمع آوري و در محل مناسبي دفن كنيد</a:t>
            </a:r>
            <a:r>
              <a:rPr lang="en-US" sz="3200" b="1" dirty="0" smtClean="0">
                <a:solidFill>
                  <a:srgbClr val="002060"/>
                </a:solidFill>
              </a:rPr>
              <a:t>.</a:t>
            </a:r>
            <a:br>
              <a:rPr lang="en-US" sz="3200" b="1" dirty="0" smtClean="0">
                <a:solidFill>
                  <a:srgbClr val="002060"/>
                </a:solidFill>
              </a:rPr>
            </a:br>
            <a:r>
              <a:rPr lang="en-US" sz="3200" b="1" dirty="0" smtClean="0">
                <a:solidFill>
                  <a:srgbClr val="002060"/>
                </a:solidFill>
              </a:rPr>
              <a:t>12- </a:t>
            </a:r>
            <a:r>
              <a:rPr lang="ar-SA" sz="3200" b="1" dirty="0" smtClean="0">
                <a:solidFill>
                  <a:srgbClr val="002060"/>
                </a:solidFill>
              </a:rPr>
              <a:t>دستگاه سم پاش را بشوييد و آب آن را در محل مناسبي بريزيد</a:t>
            </a:r>
            <a:r>
              <a:rPr lang="en-US" sz="3200" b="1" dirty="0" smtClean="0">
                <a:solidFill>
                  <a:srgbClr val="002060"/>
                </a:solidFill>
              </a:rPr>
              <a:t>.</a:t>
            </a:r>
            <a:br>
              <a:rPr lang="en-US" sz="3200" b="1" dirty="0" smtClean="0">
                <a:solidFill>
                  <a:srgbClr val="002060"/>
                </a:solidFill>
              </a:rPr>
            </a:br>
            <a:r>
              <a:rPr lang="en-US" sz="3200" b="1" dirty="0" smtClean="0">
                <a:solidFill>
                  <a:srgbClr val="002060"/>
                </a:solidFill>
              </a:rPr>
              <a:t>13- </a:t>
            </a:r>
            <a:r>
              <a:rPr lang="ar-SA" sz="3200" b="1" dirty="0" smtClean="0">
                <a:solidFill>
                  <a:srgbClr val="002060"/>
                </a:solidFill>
              </a:rPr>
              <a:t>ظرف سم را دوباره به محل نگهداري منتقل كنيد</a:t>
            </a:r>
            <a:r>
              <a:rPr lang="en-US" dirty="0" smtClean="0"/>
              <a:t>.</a:t>
            </a:r>
            <a:endParaRPr lang="en-US" dirty="0"/>
          </a:p>
        </p:txBody>
      </p:sp>
    </p:spTree>
    <p:extLst>
      <p:ext uri="{BB962C8B-B14F-4D97-AF65-F5344CB8AC3E}">
        <p14:creationId xmlns:p14="http://schemas.microsoft.com/office/powerpoint/2010/main" val="40571303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52400" y="914400"/>
            <a:ext cx="8610600" cy="6370975"/>
          </a:xfrm>
          <a:prstGeom prst="rect">
            <a:avLst/>
          </a:prstGeom>
        </p:spPr>
        <p:txBody>
          <a:bodyPr wrap="square">
            <a:spAutoFit/>
          </a:bodyPr>
          <a:lstStyle/>
          <a:p>
            <a:pPr algn="r" rtl="1"/>
            <a:r>
              <a:rPr lang="en-US" sz="3600" b="1" dirty="0" smtClean="0"/>
              <a:t>14-</a:t>
            </a:r>
            <a:r>
              <a:rPr lang="ar-SA" sz="3600" b="1" dirty="0" smtClean="0"/>
              <a:t>پس از تمام شدن كليه كارها ، لباس كار را از بدن خارج كنيد و آنها را در محل مناسبي بشوييد و سپس در محل مناسبي نگهداري كنيد</a:t>
            </a:r>
            <a:r>
              <a:rPr lang="en-US" sz="3600" b="1" dirty="0" smtClean="0"/>
              <a:t>.</a:t>
            </a:r>
            <a:br>
              <a:rPr lang="en-US" sz="3600" b="1" dirty="0" smtClean="0"/>
            </a:br>
            <a:r>
              <a:rPr lang="en-US" sz="3600" b="1" dirty="0" smtClean="0"/>
              <a:t>15- </a:t>
            </a:r>
            <a:r>
              <a:rPr lang="ar-SA" sz="3600" b="1" dirty="0" smtClean="0"/>
              <a:t>اجازه ندهيد حداقل 3 تا4 ساعت پس از سمپاشي كسي به محل سمپاشي وارد شود</a:t>
            </a:r>
            <a:r>
              <a:rPr lang="en-US" sz="3600" b="1" dirty="0" smtClean="0"/>
              <a:t>.</a:t>
            </a:r>
            <a:br>
              <a:rPr lang="en-US" sz="3600" b="1" dirty="0" smtClean="0"/>
            </a:br>
            <a:r>
              <a:rPr lang="en-US" sz="3600" b="1" dirty="0" smtClean="0"/>
              <a:t>16- </a:t>
            </a:r>
            <a:r>
              <a:rPr lang="ar-SA" sz="3600" b="1" dirty="0" smtClean="0"/>
              <a:t>اگر در موقع سمپاشي به هر شكلي سم روي پوست بدن ريخت فورا" آن محل را با آب فراوان و صابون بشوييد</a:t>
            </a:r>
            <a:r>
              <a:rPr lang="en-US" sz="3600" b="1" dirty="0" smtClean="0"/>
              <a:t>.</a:t>
            </a:r>
            <a:br>
              <a:rPr lang="en-US" sz="3600" b="1" dirty="0" smtClean="0"/>
            </a:br>
            <a:r>
              <a:rPr lang="en-US" sz="3600" b="1" dirty="0" smtClean="0"/>
              <a:t>17- </a:t>
            </a:r>
            <a:r>
              <a:rPr lang="ar-SA" sz="3600" b="1" dirty="0" smtClean="0"/>
              <a:t>اگر موقع سمپاشي مقداري سم به چشم پاشيده شود فورا" چشم را با آب زياد و بدون صابون بشوييد</a:t>
            </a:r>
            <a:r>
              <a:rPr lang="en-US" sz="3600" b="1" dirty="0" smtClean="0"/>
              <a:t>.</a:t>
            </a:r>
            <a:br>
              <a:rPr lang="en-US" sz="3600" b="1" dirty="0" smtClean="0"/>
            </a:br>
            <a:r>
              <a:rPr lang="en-US" sz="2400" dirty="0" smtClean="0"/>
              <a:t/>
            </a:r>
            <a:br>
              <a:rPr lang="en-US" sz="2400" dirty="0" smtClean="0"/>
            </a:br>
            <a:endParaRPr lang="en-US" sz="2400" dirty="0"/>
          </a:p>
        </p:txBody>
      </p:sp>
    </p:spTree>
    <p:extLst>
      <p:ext uri="{BB962C8B-B14F-4D97-AF65-F5344CB8AC3E}">
        <p14:creationId xmlns:p14="http://schemas.microsoft.com/office/powerpoint/2010/main" val="23626426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143000"/>
          </a:xfrm>
        </p:spPr>
        <p:txBody>
          <a:bodyPr/>
          <a:lstStyle/>
          <a:p>
            <a:r>
              <a:rPr lang="ar-SA" dirty="0" smtClean="0"/>
              <a:t>كمكهاي اوليه و درماني به فرد مسموم</a:t>
            </a:r>
            <a:r>
              <a:rPr lang="en-US" dirty="0" smtClean="0"/>
              <a:t>:</a:t>
            </a:r>
            <a:endParaRPr lang="en-US" dirty="0"/>
          </a:p>
        </p:txBody>
      </p:sp>
      <p:sp>
        <p:nvSpPr>
          <p:cNvPr id="3" name="Rectangle 2"/>
          <p:cNvSpPr/>
          <p:nvPr/>
        </p:nvSpPr>
        <p:spPr>
          <a:xfrm>
            <a:off x="0" y="1143000"/>
            <a:ext cx="9144000" cy="5539978"/>
          </a:xfrm>
          <a:prstGeom prst="rect">
            <a:avLst/>
          </a:prstGeom>
        </p:spPr>
        <p:txBody>
          <a:bodyPr wrap="square">
            <a:spAutoFit/>
          </a:bodyPr>
          <a:lstStyle/>
          <a:p>
            <a:pPr algn="r" rtl="1"/>
            <a:r>
              <a:rPr lang="ar-SA" sz="2800" b="1" dirty="0" smtClean="0"/>
              <a:t>اگر در هنگام سمپاشي و يا بعد از آن فردي به علت بي احتياطي خود و يا ديگران دچار مسموميت شودو علائمي مانند سرگيجه ، حالت تهوع و استفراغ ، دل درد ، رنگ پريدگي ، دل پيچه ، عرق كردن و خواب آلودگي را مشاهده كنيم بايد</a:t>
            </a:r>
            <a:r>
              <a:rPr lang="en-US" sz="2800" b="1" dirty="0" smtClean="0"/>
              <a:t> :</a:t>
            </a:r>
            <a:br>
              <a:rPr lang="en-US" sz="2800" b="1" dirty="0" smtClean="0"/>
            </a:br>
            <a:r>
              <a:rPr lang="en-US" sz="2800" b="1" dirty="0" smtClean="0"/>
              <a:t>1- </a:t>
            </a:r>
            <a:r>
              <a:rPr lang="ar-SA" sz="2800" b="1" dirty="0" smtClean="0"/>
              <a:t>فورا" مسموم را از محل وجود سم به هواي آزاد منتقل كنيم</a:t>
            </a:r>
            <a:r>
              <a:rPr lang="en-US" sz="2800" b="1" dirty="0" smtClean="0"/>
              <a:t>.</a:t>
            </a:r>
            <a:br>
              <a:rPr lang="en-US" sz="2800" b="1" dirty="0" smtClean="0"/>
            </a:br>
            <a:r>
              <a:rPr lang="en-US" sz="2800" b="1" dirty="0" smtClean="0"/>
              <a:t>2- </a:t>
            </a:r>
            <a:r>
              <a:rPr lang="ar-SA" sz="2800" b="1" dirty="0" smtClean="0"/>
              <a:t>كمك مي كنيم مسموم به راحتي نفس بكشد. اطراف او را خلوت كرده و اگر چيزي در دهان دارد خارج مي كنيم</a:t>
            </a:r>
            <a:r>
              <a:rPr lang="en-US" sz="2800" b="1" dirty="0" smtClean="0"/>
              <a:t>.</a:t>
            </a:r>
            <a:br>
              <a:rPr lang="en-US" sz="2800" b="1" dirty="0" smtClean="0"/>
            </a:br>
            <a:r>
              <a:rPr lang="en-US" sz="2800" b="1" dirty="0" smtClean="0"/>
              <a:t>3- </a:t>
            </a:r>
            <a:r>
              <a:rPr lang="ar-SA" sz="2800" b="1" dirty="0" smtClean="0"/>
              <a:t>مسموم را در حالت استراحت گرم نگه مي داريم</a:t>
            </a:r>
            <a:r>
              <a:rPr lang="en-US" sz="2800" b="1" dirty="0" smtClean="0"/>
              <a:t>.</a:t>
            </a:r>
            <a:br>
              <a:rPr lang="en-US" sz="2800" b="1" dirty="0" smtClean="0"/>
            </a:br>
            <a:r>
              <a:rPr lang="en-US" sz="2800" b="1" dirty="0" smtClean="0"/>
              <a:t>4- </a:t>
            </a:r>
            <a:r>
              <a:rPr lang="ar-SA" sz="2800" b="1" dirty="0" smtClean="0"/>
              <a:t>از مسموم و اطرافيان او مي پرسيم كه با چه ماده اي تماس داشته است</a:t>
            </a:r>
            <a:r>
              <a:rPr lang="en-US" sz="2800" b="1" dirty="0" smtClean="0"/>
              <a:t>.</a:t>
            </a:r>
            <a:br>
              <a:rPr lang="en-US" sz="2800" b="1" dirty="0" smtClean="0"/>
            </a:br>
            <a:r>
              <a:rPr lang="en-US" sz="2800" b="1" dirty="0" smtClean="0"/>
              <a:t>5- </a:t>
            </a:r>
            <a:r>
              <a:rPr lang="ar-SA" sz="2800" b="1" dirty="0" smtClean="0"/>
              <a:t>سعي كنيم مشخصات سمي كه فرد را مسموم كرده همراه داشته باشيم</a:t>
            </a:r>
            <a:r>
              <a:rPr lang="en-US" sz="2800" b="1" dirty="0" smtClean="0"/>
              <a:t>.</a:t>
            </a:r>
            <a:br>
              <a:rPr lang="en-US" sz="2800" b="1" dirty="0" smtClean="0"/>
            </a:br>
            <a:r>
              <a:rPr lang="en-US" sz="2800" b="1" dirty="0" smtClean="0"/>
              <a:t>6- </a:t>
            </a:r>
            <a:r>
              <a:rPr lang="ar-SA" sz="2800" b="1" dirty="0" smtClean="0"/>
              <a:t>فورا" مسموم را به اولين مركز بهداشتي درماني مي رسانيم و اطلاعات خود را در اختيار پرسنل بهداشتي قرار مي دهيم</a:t>
            </a:r>
            <a:r>
              <a:rPr lang="en-US" b="1" dirty="0" smtClean="0"/>
              <a:t>.</a:t>
            </a:r>
            <a:br>
              <a:rPr lang="en-US" b="1" dirty="0" smtClean="0"/>
            </a:br>
            <a:endParaRPr lang="en-US" b="1" dirty="0"/>
          </a:p>
        </p:txBody>
      </p:sp>
    </p:spTree>
    <p:extLst>
      <p:ext uri="{BB962C8B-B14F-4D97-AF65-F5344CB8AC3E}">
        <p14:creationId xmlns:p14="http://schemas.microsoft.com/office/powerpoint/2010/main" val="4007868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8" name="WordArt 4" descr="White marble"/>
          <p:cNvSpPr>
            <a:spLocks noChangeArrowheads="1" noChangeShapeType="1" noTextEdit="1"/>
          </p:cNvSpPr>
          <p:nvPr/>
        </p:nvSpPr>
        <p:spPr bwMode="auto">
          <a:xfrm>
            <a:off x="533400" y="533400"/>
            <a:ext cx="8001000" cy="5410200"/>
          </a:xfrm>
          <a:prstGeom prst="rect">
            <a:avLst/>
          </a:prstGeom>
        </p:spPr>
        <p:txBody>
          <a:bodyPr wrap="none" fromWordArt="1">
            <a:prstTxWarp prst="textPlain">
              <a:avLst>
                <a:gd name="adj" fmla="val 50000"/>
              </a:avLst>
            </a:prstTxWarp>
            <a:scene3d>
              <a:camera prst="legacyObliqueRight"/>
              <a:lightRig rig="legacyHarsh3" dir="t"/>
            </a:scene3d>
            <a:sp3d extrusionH="100000" prstMaterial="legacyMatte">
              <a:extrusionClr>
                <a:srgbClr val="663300"/>
              </a:extrusionClr>
            </a:sp3d>
          </a:bodyPr>
          <a:lstStyle/>
          <a:p>
            <a:pPr algn="ctr"/>
            <a:r>
              <a:rPr lang="fa-IR" sz="3600" kern="10">
                <a:ln w="9525">
                  <a:round/>
                  <a:headEnd/>
                  <a:tailEnd/>
                </a:ln>
                <a:blipFill dpi="0" rotWithShape="0">
                  <a:blip r:embed="rId2">
                    <a:alphaModFix amt="81000"/>
                  </a:blip>
                  <a:srcRect/>
                  <a:tile tx="0" ty="0" sx="100000" sy="100000" flip="none" algn="tl"/>
                </a:blipFill>
                <a:latin typeface="Arial Black"/>
              </a:rPr>
              <a:t>گردوغبار</a:t>
            </a:r>
            <a:endParaRPr lang="en-US" sz="3600" kern="10">
              <a:ln w="9525">
                <a:round/>
                <a:headEnd/>
                <a:tailEnd/>
              </a:ln>
              <a:blipFill dpi="0" rotWithShape="0">
                <a:blip r:embed="rId2">
                  <a:alphaModFix amt="81000"/>
                </a:blip>
                <a:srcRect/>
                <a:tile tx="0" ty="0" sx="100000" sy="100000" flip="none" algn="tl"/>
              </a:blipFill>
              <a:latin typeface="Arial Black"/>
            </a:endParaRPr>
          </a:p>
        </p:txBody>
      </p:sp>
    </p:spTree>
    <p:extLst>
      <p:ext uri="{BB962C8B-B14F-4D97-AF65-F5344CB8AC3E}">
        <p14:creationId xmlns:p14="http://schemas.microsoft.com/office/powerpoint/2010/main" val="680572618"/>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4" name="Rectangle 2"/>
          <p:cNvSpPr>
            <a:spLocks noGrp="1" noChangeArrowheads="1"/>
          </p:cNvSpPr>
          <p:nvPr>
            <p:ph type="body" sz="half" idx="1"/>
          </p:nvPr>
        </p:nvSpPr>
        <p:spPr>
          <a:xfrm>
            <a:off x="0" y="0"/>
            <a:ext cx="8991600" cy="2743200"/>
          </a:xfrm>
        </p:spPr>
        <p:txBody>
          <a:bodyPr/>
          <a:lstStyle/>
          <a:p>
            <a:pPr algn="r">
              <a:lnSpc>
                <a:spcPct val="90000"/>
              </a:lnSpc>
              <a:buFontTx/>
              <a:buChar char="-"/>
            </a:pPr>
            <a:r>
              <a:rPr lang="fa-IR" sz="2800" b="1" dirty="0"/>
              <a:t>گرو غبار : گرد وغباردر اثر تجزا یافتن مواد مختلف  جامد به ذرات بسیار کوچک تشکیل می شود ومعمولا در هوا معلق می گردد. اعمال مکانیکی از قبیبل خرد کردن </a:t>
            </a:r>
            <a:r>
              <a:rPr lang="ar-SA" sz="2800" b="1" dirty="0"/>
              <a:t>–</a:t>
            </a:r>
            <a:r>
              <a:rPr lang="fa-IR" sz="2800" b="1" dirty="0"/>
              <a:t> اره کردن </a:t>
            </a:r>
            <a:r>
              <a:rPr lang="ar-SA" sz="2800" b="1" dirty="0"/>
              <a:t>–</a:t>
            </a:r>
            <a:r>
              <a:rPr lang="fa-IR" sz="2800" b="1" dirty="0"/>
              <a:t> شکستن- ترکانیدن </a:t>
            </a:r>
            <a:r>
              <a:rPr lang="ar-SA" sz="2800" b="1" dirty="0"/>
              <a:t>–</a:t>
            </a:r>
            <a:r>
              <a:rPr lang="fa-IR" sz="2800" b="1" dirty="0"/>
              <a:t> مته کردن- سائیدن وغیره باعث تولید گرد وغبار می بیماری زایی ذرات بستگی به جنس </a:t>
            </a:r>
            <a:r>
              <a:rPr lang="ar-SA" sz="2800" b="1" dirty="0"/>
              <a:t>–</a:t>
            </a:r>
            <a:r>
              <a:rPr lang="fa-IR" sz="2800" b="1" dirty="0"/>
              <a:t> اندازه ذرات- طول مدت تماس- با گردو غبار بستگی </a:t>
            </a:r>
            <a:r>
              <a:rPr lang="fa-IR" sz="2800" dirty="0"/>
              <a:t>دارد.</a:t>
            </a:r>
          </a:p>
        </p:txBody>
      </p:sp>
      <p:sp>
        <p:nvSpPr>
          <p:cNvPr id="141317" name="Rectangle 5"/>
          <p:cNvSpPr>
            <a:spLocks noChangeArrowheads="1"/>
          </p:cNvSpPr>
          <p:nvPr/>
        </p:nvSpPr>
        <p:spPr bwMode="auto">
          <a:xfrm>
            <a:off x="7391400" y="3200400"/>
            <a:ext cx="1752600" cy="1524000"/>
          </a:xfrm>
          <a:prstGeom prst="rect">
            <a:avLst/>
          </a:prstGeom>
          <a:solidFill>
            <a:srgbClr val="00FFFF">
              <a:alpha val="66000"/>
            </a:srgbClr>
          </a:solidFill>
          <a:ln w="9525">
            <a:solidFill>
              <a:schemeClr val="tx1"/>
            </a:solidFill>
            <a:miter lim="800000"/>
            <a:headEnd/>
            <a:tailEnd/>
          </a:ln>
          <a:effectLst/>
        </p:spPr>
        <p:txBody>
          <a:bodyPr wrap="none" anchor="ctr"/>
          <a:lstStyle/>
          <a:p>
            <a:pPr algn="ctr"/>
            <a:r>
              <a:rPr lang="fa-IR" sz="3200" b="1">
                <a:solidFill>
                  <a:srgbClr val="FF00FF"/>
                </a:solidFill>
              </a:rPr>
              <a:t>گردوغبارها</a:t>
            </a:r>
            <a:endParaRPr lang="en-US" sz="3200" b="1">
              <a:solidFill>
                <a:srgbClr val="FF00FF"/>
              </a:solidFill>
            </a:endParaRPr>
          </a:p>
        </p:txBody>
      </p:sp>
      <p:sp>
        <p:nvSpPr>
          <p:cNvPr id="141318" name="Rectangle 6"/>
          <p:cNvSpPr>
            <a:spLocks noChangeArrowheads="1"/>
          </p:cNvSpPr>
          <p:nvPr/>
        </p:nvSpPr>
        <p:spPr bwMode="auto">
          <a:xfrm>
            <a:off x="228600" y="2590800"/>
            <a:ext cx="5867400" cy="1143000"/>
          </a:xfrm>
          <a:prstGeom prst="rect">
            <a:avLst/>
          </a:prstGeom>
          <a:solidFill>
            <a:srgbClr val="00FFFF">
              <a:alpha val="66000"/>
            </a:srgbClr>
          </a:solidFill>
          <a:ln w="9525">
            <a:solidFill>
              <a:schemeClr val="tx1"/>
            </a:solidFill>
            <a:miter lim="800000"/>
            <a:headEnd/>
            <a:tailEnd/>
          </a:ln>
          <a:effectLst/>
        </p:spPr>
        <p:txBody>
          <a:bodyPr wrap="none" anchor="ctr"/>
          <a:lstStyle/>
          <a:p>
            <a:pPr algn="ctr"/>
            <a:r>
              <a:rPr lang="fa-IR" sz="2800" b="1"/>
              <a:t>بی اثر:</a:t>
            </a:r>
            <a:r>
              <a:rPr lang="fa-IR" sz="2400" b="1"/>
              <a:t> کربنات های کلسیم ومنیزیم </a:t>
            </a:r>
          </a:p>
          <a:p>
            <a:pPr algn="ctr"/>
            <a:r>
              <a:rPr lang="fa-IR" sz="2400" b="1"/>
              <a:t>-سیمان –گچ-گردوغبار اهن</a:t>
            </a:r>
            <a:endParaRPr lang="en-US" sz="2400" b="1"/>
          </a:p>
        </p:txBody>
      </p:sp>
      <p:sp>
        <p:nvSpPr>
          <p:cNvPr id="141319" name="Rectangle 7"/>
          <p:cNvSpPr>
            <a:spLocks noChangeArrowheads="1"/>
          </p:cNvSpPr>
          <p:nvPr/>
        </p:nvSpPr>
        <p:spPr bwMode="auto">
          <a:xfrm>
            <a:off x="304800" y="4038600"/>
            <a:ext cx="5791200" cy="2362200"/>
          </a:xfrm>
          <a:prstGeom prst="rect">
            <a:avLst/>
          </a:prstGeom>
          <a:solidFill>
            <a:srgbClr val="00FFFF">
              <a:alpha val="66000"/>
            </a:srgbClr>
          </a:solidFill>
          <a:ln w="9525">
            <a:solidFill>
              <a:schemeClr val="tx1"/>
            </a:solidFill>
            <a:miter lim="800000"/>
            <a:headEnd/>
            <a:tailEnd/>
          </a:ln>
          <a:effectLst/>
        </p:spPr>
        <p:txBody>
          <a:bodyPr wrap="none" anchor="ctr"/>
          <a:lstStyle/>
          <a:p>
            <a:pPr algn="ctr"/>
            <a:r>
              <a:rPr lang="fa-IR" sz="2400" b="1"/>
              <a:t>سمی:سیلیس وآزبست وسیلیکاتها-زغال سنگ –سرب </a:t>
            </a:r>
          </a:p>
          <a:p>
            <a:pPr algn="ctr"/>
            <a:r>
              <a:rPr lang="fa-IR" sz="2400" b="1"/>
              <a:t>کاد میوم منگنز کروم  ارسنیک سایر ترکیبات فلزی</a:t>
            </a:r>
          </a:p>
          <a:p>
            <a:pPr algn="ctr"/>
            <a:r>
              <a:rPr lang="fa-IR" sz="2400" b="1"/>
              <a:t> حشره کشها</a:t>
            </a:r>
            <a:r>
              <a:rPr lang="fa-IR"/>
              <a:t> </a:t>
            </a:r>
            <a:r>
              <a:rPr lang="fa-IR" sz="2400" b="1"/>
              <a:t>گردو غبارهای رادیو اکتیو </a:t>
            </a:r>
          </a:p>
          <a:p>
            <a:pPr algn="ctr"/>
            <a:r>
              <a:rPr lang="fa-IR" sz="2800" b="1">
                <a:solidFill>
                  <a:srgbClr val="FF3300"/>
                </a:solidFill>
              </a:rPr>
              <a:t>وگرد وغبار های الی</a:t>
            </a:r>
          </a:p>
          <a:p>
            <a:pPr algn="ctr"/>
            <a:endParaRPr lang="en-US" sz="2400" b="1"/>
          </a:p>
        </p:txBody>
      </p:sp>
      <p:sp>
        <p:nvSpPr>
          <p:cNvPr id="141320" name="Line 8"/>
          <p:cNvSpPr>
            <a:spLocks noChangeShapeType="1"/>
          </p:cNvSpPr>
          <p:nvPr/>
        </p:nvSpPr>
        <p:spPr bwMode="auto">
          <a:xfrm flipH="1" flipV="1">
            <a:off x="6172200" y="3352800"/>
            <a:ext cx="1143000" cy="762000"/>
          </a:xfrm>
          <a:prstGeom prst="line">
            <a:avLst/>
          </a:prstGeom>
          <a:noFill/>
          <a:ln w="120650">
            <a:solidFill>
              <a:srgbClr val="FF0000"/>
            </a:solidFill>
            <a:round/>
            <a:headEnd/>
            <a:tailEnd type="triangle" w="med" len="med"/>
          </a:ln>
          <a:effectLst/>
        </p:spPr>
        <p:txBody>
          <a:bodyPr/>
          <a:lstStyle/>
          <a:p>
            <a:endParaRPr lang="en-US"/>
          </a:p>
        </p:txBody>
      </p:sp>
      <p:sp>
        <p:nvSpPr>
          <p:cNvPr id="141321" name="Line 9"/>
          <p:cNvSpPr>
            <a:spLocks noChangeShapeType="1"/>
          </p:cNvSpPr>
          <p:nvPr/>
        </p:nvSpPr>
        <p:spPr bwMode="auto">
          <a:xfrm flipH="1">
            <a:off x="6324600" y="3962400"/>
            <a:ext cx="990600" cy="1143000"/>
          </a:xfrm>
          <a:prstGeom prst="line">
            <a:avLst/>
          </a:prstGeom>
          <a:noFill/>
          <a:ln w="114300">
            <a:solidFill>
              <a:srgbClr val="FF0000"/>
            </a:solidFill>
            <a:round/>
            <a:headEnd/>
            <a:tailEnd type="triangle" w="med" len="med"/>
          </a:ln>
          <a:effectLst/>
        </p:spPr>
        <p:txBody>
          <a:bodyPr/>
          <a:lstStyle/>
          <a:p>
            <a:endParaRPr lang="en-US"/>
          </a:p>
        </p:txBody>
      </p:sp>
    </p:spTree>
    <p:extLst>
      <p:ext uri="{BB962C8B-B14F-4D97-AF65-F5344CB8AC3E}">
        <p14:creationId xmlns:p14="http://schemas.microsoft.com/office/powerpoint/2010/main" val="4466054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10" fill="hold" grpId="0" nodeType="clickEffect">
                                  <p:stCondLst>
                                    <p:cond delay="0"/>
                                  </p:stCondLst>
                                  <p:childTnLst>
                                    <p:set>
                                      <p:cBhvr>
                                        <p:cTn id="6" dur="1" fill="hold">
                                          <p:stCondLst>
                                            <p:cond delay="0"/>
                                          </p:stCondLst>
                                        </p:cTn>
                                        <p:tgtEl>
                                          <p:spTgt spid="141314">
                                            <p:txEl>
                                              <p:pRg st="0" end="0"/>
                                            </p:txEl>
                                          </p:spTgt>
                                        </p:tgtEl>
                                        <p:attrNameLst>
                                          <p:attrName>style.visibility</p:attrName>
                                        </p:attrNameLst>
                                      </p:cBhvr>
                                      <p:to>
                                        <p:strVal val="visible"/>
                                      </p:to>
                                    </p:set>
                                    <p:anim calcmode="lin" valueType="num">
                                      <p:cBhvr>
                                        <p:cTn id="7" dur="500" fill="hold"/>
                                        <p:tgtEl>
                                          <p:spTgt spid="14131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141314">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30" presetClass="entr" presetSubtype="0" fill="hold" grpId="0" nodeType="clickEffect">
                                  <p:stCondLst>
                                    <p:cond delay="0"/>
                                  </p:stCondLst>
                                  <p:childTnLst>
                                    <p:set>
                                      <p:cBhvr>
                                        <p:cTn id="12" dur="1" fill="hold">
                                          <p:stCondLst>
                                            <p:cond delay="0"/>
                                          </p:stCondLst>
                                        </p:cTn>
                                        <p:tgtEl>
                                          <p:spTgt spid="141317"/>
                                        </p:tgtEl>
                                        <p:attrNameLst>
                                          <p:attrName>style.visibility</p:attrName>
                                        </p:attrNameLst>
                                      </p:cBhvr>
                                      <p:to>
                                        <p:strVal val="visible"/>
                                      </p:to>
                                    </p:set>
                                    <p:animEffect transition="in" filter="fade">
                                      <p:cBhvr>
                                        <p:cTn id="13" dur="800" decel="100000"/>
                                        <p:tgtEl>
                                          <p:spTgt spid="141317"/>
                                        </p:tgtEl>
                                      </p:cBhvr>
                                    </p:animEffect>
                                    <p:anim calcmode="lin" valueType="num">
                                      <p:cBhvr>
                                        <p:cTn id="14" dur="800" decel="100000" fill="hold"/>
                                        <p:tgtEl>
                                          <p:spTgt spid="141317"/>
                                        </p:tgtEl>
                                        <p:attrNameLst>
                                          <p:attrName>style.rotation</p:attrName>
                                        </p:attrNameLst>
                                      </p:cBhvr>
                                      <p:tavLst>
                                        <p:tav tm="0">
                                          <p:val>
                                            <p:fltVal val="-90"/>
                                          </p:val>
                                        </p:tav>
                                        <p:tav tm="100000">
                                          <p:val>
                                            <p:fltVal val="0"/>
                                          </p:val>
                                        </p:tav>
                                      </p:tavLst>
                                    </p:anim>
                                    <p:anim calcmode="lin" valueType="num">
                                      <p:cBhvr>
                                        <p:cTn id="15" dur="800" decel="100000" fill="hold"/>
                                        <p:tgtEl>
                                          <p:spTgt spid="141317"/>
                                        </p:tgtEl>
                                        <p:attrNameLst>
                                          <p:attrName>ppt_x</p:attrName>
                                        </p:attrNameLst>
                                      </p:cBhvr>
                                      <p:tavLst>
                                        <p:tav tm="0">
                                          <p:val>
                                            <p:strVal val="#ppt_x+0.4"/>
                                          </p:val>
                                        </p:tav>
                                        <p:tav tm="100000">
                                          <p:val>
                                            <p:strVal val="#ppt_x-0.05"/>
                                          </p:val>
                                        </p:tav>
                                      </p:tavLst>
                                    </p:anim>
                                    <p:anim calcmode="lin" valueType="num">
                                      <p:cBhvr>
                                        <p:cTn id="16" dur="800" decel="100000" fill="hold"/>
                                        <p:tgtEl>
                                          <p:spTgt spid="141317"/>
                                        </p:tgtEl>
                                        <p:attrNameLst>
                                          <p:attrName>ppt_y</p:attrName>
                                        </p:attrNameLst>
                                      </p:cBhvr>
                                      <p:tavLst>
                                        <p:tav tm="0">
                                          <p:val>
                                            <p:strVal val="#ppt_y-0.4"/>
                                          </p:val>
                                        </p:tav>
                                        <p:tav tm="100000">
                                          <p:val>
                                            <p:strVal val="#ppt_y+0.1"/>
                                          </p:val>
                                        </p:tav>
                                      </p:tavLst>
                                    </p:anim>
                                    <p:anim calcmode="lin" valueType="num">
                                      <p:cBhvr>
                                        <p:cTn id="17" dur="200" accel="100000" fill="hold">
                                          <p:stCondLst>
                                            <p:cond delay="800"/>
                                          </p:stCondLst>
                                        </p:cTn>
                                        <p:tgtEl>
                                          <p:spTgt spid="141317"/>
                                        </p:tgtEl>
                                        <p:attrNameLst>
                                          <p:attrName>ppt_x</p:attrName>
                                        </p:attrNameLst>
                                      </p:cBhvr>
                                      <p:tavLst>
                                        <p:tav tm="0">
                                          <p:val>
                                            <p:strVal val="#ppt_x-0.05"/>
                                          </p:val>
                                        </p:tav>
                                        <p:tav tm="100000">
                                          <p:val>
                                            <p:strVal val="#ppt_x"/>
                                          </p:val>
                                        </p:tav>
                                      </p:tavLst>
                                    </p:anim>
                                    <p:anim calcmode="lin" valueType="num">
                                      <p:cBhvr>
                                        <p:cTn id="18" dur="200" accel="100000" fill="hold">
                                          <p:stCondLst>
                                            <p:cond delay="800"/>
                                          </p:stCondLst>
                                        </p:cTn>
                                        <p:tgtEl>
                                          <p:spTgt spid="141317"/>
                                        </p:tgtEl>
                                        <p:attrNameLst>
                                          <p:attrName>ppt_y</p:attrName>
                                        </p:attrNameLst>
                                      </p:cBhvr>
                                      <p:tavLst>
                                        <p:tav tm="0">
                                          <p:val>
                                            <p:strVal val="#ppt_y+0.1"/>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141318"/>
                                        </p:tgtEl>
                                        <p:attrNameLst>
                                          <p:attrName>style.visibility</p:attrName>
                                        </p:attrNameLst>
                                      </p:cBhvr>
                                      <p:to>
                                        <p:strVal val="visible"/>
                                      </p:to>
                                    </p:set>
                                    <p:anim calcmode="lin" valueType="num">
                                      <p:cBhvr additive="base">
                                        <p:cTn id="23" dur="500" fill="hold"/>
                                        <p:tgtEl>
                                          <p:spTgt spid="141318"/>
                                        </p:tgtEl>
                                        <p:attrNameLst>
                                          <p:attrName>ppt_x</p:attrName>
                                        </p:attrNameLst>
                                      </p:cBhvr>
                                      <p:tavLst>
                                        <p:tav tm="0">
                                          <p:val>
                                            <p:strVal val="#ppt_x"/>
                                          </p:val>
                                        </p:tav>
                                        <p:tav tm="100000">
                                          <p:val>
                                            <p:strVal val="#ppt_x"/>
                                          </p:val>
                                        </p:tav>
                                      </p:tavLst>
                                    </p:anim>
                                    <p:anim calcmode="lin" valueType="num">
                                      <p:cBhvr additive="base">
                                        <p:cTn id="24" dur="500" fill="hold"/>
                                        <p:tgtEl>
                                          <p:spTgt spid="141318"/>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7" presetClass="entr" presetSubtype="10" fill="hold" grpId="0" nodeType="clickEffect">
                                  <p:stCondLst>
                                    <p:cond delay="0"/>
                                  </p:stCondLst>
                                  <p:childTnLst>
                                    <p:set>
                                      <p:cBhvr>
                                        <p:cTn id="28" dur="1" fill="hold">
                                          <p:stCondLst>
                                            <p:cond delay="0"/>
                                          </p:stCondLst>
                                        </p:cTn>
                                        <p:tgtEl>
                                          <p:spTgt spid="141319"/>
                                        </p:tgtEl>
                                        <p:attrNameLst>
                                          <p:attrName>style.visibility</p:attrName>
                                        </p:attrNameLst>
                                      </p:cBhvr>
                                      <p:to>
                                        <p:strVal val="visible"/>
                                      </p:to>
                                    </p:set>
                                    <p:anim calcmode="lin" valueType="num">
                                      <p:cBhvr>
                                        <p:cTn id="29" dur="500" fill="hold"/>
                                        <p:tgtEl>
                                          <p:spTgt spid="141319"/>
                                        </p:tgtEl>
                                        <p:attrNameLst>
                                          <p:attrName>ppt_w</p:attrName>
                                        </p:attrNameLst>
                                      </p:cBhvr>
                                      <p:tavLst>
                                        <p:tav tm="0">
                                          <p:val>
                                            <p:fltVal val="0"/>
                                          </p:val>
                                        </p:tav>
                                        <p:tav tm="100000">
                                          <p:val>
                                            <p:strVal val="#ppt_w"/>
                                          </p:val>
                                        </p:tav>
                                      </p:tavLst>
                                    </p:anim>
                                    <p:anim calcmode="lin" valueType="num">
                                      <p:cBhvr>
                                        <p:cTn id="30" dur="500" fill="hold"/>
                                        <p:tgtEl>
                                          <p:spTgt spid="14131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1314" grpId="0" build="p"/>
      <p:bldP spid="141317" grpId="0" animBg="1"/>
      <p:bldP spid="141318" grpId="0" animBg="1"/>
      <p:bldP spid="141319"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28600"/>
            <a:ext cx="8915400" cy="838200"/>
          </a:xfrm>
        </p:spPr>
        <p:txBody>
          <a:bodyPr>
            <a:normAutofit fontScale="90000"/>
          </a:bodyPr>
          <a:lstStyle/>
          <a:p>
            <a:pPr algn="r" rtl="1"/>
            <a:r>
              <a:rPr lang="en-US" sz="4000" b="1" dirty="0" smtClean="0"/>
              <a:t>· </a:t>
            </a:r>
            <a:r>
              <a:rPr lang="ar-SA" sz="4000" b="1" dirty="0" smtClean="0"/>
              <a:t>بيماريها و عوارض ناشي از گرد و غبار گياهي و غلات</a:t>
            </a:r>
            <a:r>
              <a:rPr lang="en-US" sz="4000" b="1" dirty="0" smtClean="0"/>
              <a:t>:</a:t>
            </a:r>
            <a:r>
              <a:rPr lang="en-US" dirty="0" smtClean="0"/>
              <a:t/>
            </a:r>
            <a:br>
              <a:rPr lang="en-US" dirty="0" smtClean="0"/>
            </a:br>
            <a:endParaRPr lang="en-US" dirty="0"/>
          </a:p>
        </p:txBody>
      </p:sp>
      <p:sp>
        <p:nvSpPr>
          <p:cNvPr id="3" name="Rectangle 2"/>
          <p:cNvSpPr/>
          <p:nvPr/>
        </p:nvSpPr>
        <p:spPr>
          <a:xfrm>
            <a:off x="228600" y="1066800"/>
            <a:ext cx="8458200" cy="5016758"/>
          </a:xfrm>
          <a:prstGeom prst="rect">
            <a:avLst/>
          </a:prstGeom>
        </p:spPr>
        <p:txBody>
          <a:bodyPr wrap="square">
            <a:spAutoFit/>
          </a:bodyPr>
          <a:lstStyle/>
          <a:p>
            <a:pPr algn="just" rtl="1"/>
            <a:r>
              <a:rPr lang="ar-SA" sz="3200" b="1" dirty="0" smtClean="0"/>
              <a:t>اكثر گرد وغبارهاي گياهي به علت درشتي ذرات در قسمت هاي فوقاني دستگاه تنفس ( بيني – حلق – ناي نايژه ) گرفته مي شود. با اين وجود ذرات كوچكتر كه قادر به رسيدن به حبابچه هاي ريوي مي باشند در برخي مواقع سبب بوجود آمدن برونشيت هاي حاد و مزمن ، آمفيزم و حتي برونكوپنوموني و يا برونشكتازي و فيبروز ريه مي گردند ضمنا</a:t>
            </a:r>
            <a:r>
              <a:rPr lang="en-US" sz="3200" b="1" dirty="0" smtClean="0"/>
              <a:t>" </a:t>
            </a:r>
            <a:r>
              <a:rPr lang="ar-SA" sz="3200" b="1" dirty="0" smtClean="0"/>
              <a:t>بايستي توجه داشت كه آلودگي گرد و غبارهاي گياهي به باكتريها و قارچها در تشديد عوارض حاصله اهميت بسزايي را دارا مي باشد. به عبارت ديگر ممكن است گردوغبار از گياهان سمي بوجود آمده و هواي محيط را آلوده كنند</a:t>
            </a:r>
            <a:endParaRPr lang="en-US" sz="3200" b="1" dirty="0"/>
          </a:p>
        </p:txBody>
      </p:sp>
    </p:spTree>
    <p:extLst>
      <p:ext uri="{BB962C8B-B14F-4D97-AF65-F5344CB8AC3E}">
        <p14:creationId xmlns:p14="http://schemas.microsoft.com/office/powerpoint/2010/main" val="4259561716"/>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44475"/>
            <a:ext cx="8385175" cy="822325"/>
          </a:xfrm>
        </p:spPr>
        <p:txBody>
          <a:bodyPr/>
          <a:lstStyle/>
          <a:p>
            <a:pPr algn="r" rtl="1"/>
            <a:r>
              <a:rPr lang="ar-SA" dirty="0" smtClean="0"/>
              <a:t>گرد و غبار دانه هاي غلات و حبوبات</a:t>
            </a:r>
            <a:r>
              <a:rPr lang="en-US" dirty="0" smtClean="0"/>
              <a:t>: </a:t>
            </a:r>
            <a:endParaRPr lang="en-US" dirty="0"/>
          </a:p>
        </p:txBody>
      </p:sp>
      <p:pic>
        <p:nvPicPr>
          <p:cNvPr id="8" name="Content Placeholder 7" descr="19375.jpg"/>
          <p:cNvPicPr>
            <a:picLocks noGrp="1" noChangeAspect="1"/>
          </p:cNvPicPr>
          <p:nvPr>
            <p:ph sz="half" idx="1"/>
          </p:nvPr>
        </p:nvPicPr>
        <p:blipFill>
          <a:blip r:embed="rId2"/>
          <a:stretch>
            <a:fillRect/>
          </a:stretch>
        </p:blipFill>
        <p:spPr>
          <a:xfrm>
            <a:off x="69616" y="1142999"/>
            <a:ext cx="4807184" cy="5894625"/>
          </a:xfrm>
        </p:spPr>
      </p:pic>
      <p:sp>
        <p:nvSpPr>
          <p:cNvPr id="3" name="Rectangle 2"/>
          <p:cNvSpPr/>
          <p:nvPr/>
        </p:nvSpPr>
        <p:spPr>
          <a:xfrm>
            <a:off x="3962400" y="914400"/>
            <a:ext cx="5181600" cy="861774"/>
          </a:xfrm>
          <a:prstGeom prst="rect">
            <a:avLst/>
          </a:prstGeom>
        </p:spPr>
        <p:txBody>
          <a:bodyPr wrap="square">
            <a:spAutoFit/>
          </a:bodyPr>
          <a:lstStyle/>
          <a:p>
            <a:pPr rtl="1"/>
            <a:r>
              <a:rPr lang="en-US" sz="3200" dirty="0" smtClean="0"/>
              <a:t/>
            </a:r>
            <a:br>
              <a:rPr lang="en-US" sz="3200" dirty="0" smtClean="0"/>
            </a:br>
            <a:endParaRPr lang="en-US" dirty="0"/>
          </a:p>
        </p:txBody>
      </p:sp>
      <p:sp>
        <p:nvSpPr>
          <p:cNvPr id="9" name="Rectangle 8"/>
          <p:cNvSpPr/>
          <p:nvPr/>
        </p:nvSpPr>
        <p:spPr>
          <a:xfrm>
            <a:off x="4876800" y="1143000"/>
            <a:ext cx="4267200" cy="5386090"/>
          </a:xfrm>
          <a:prstGeom prst="rect">
            <a:avLst/>
          </a:prstGeom>
        </p:spPr>
        <p:txBody>
          <a:bodyPr wrap="square">
            <a:spAutoFit/>
          </a:bodyPr>
          <a:lstStyle/>
          <a:p>
            <a:pPr algn="r" rtl="1"/>
            <a:r>
              <a:rPr lang="ar-SA" sz="2800" b="1" dirty="0" smtClean="0"/>
              <a:t>استنشاق گرد و غبار غلات سبب تحريك مخاط گلو ، بيني ، چشم و مجاري فوقاني تنفسي گرديده و در نتيجه سبب بوجود آمدن علائمي چون عطسه ، سرفه ، سوزش مخاط بيني و گلو و بالاخره در نتيجه تماس مستمر ، باعث تنگي نفس ميگردد. ضمنا" در اشخاص حساس اين گرد و غبارها ممكن است موجب يك نوع كهير يا بثورات خارش دار نيز بشود</a:t>
            </a:r>
            <a:r>
              <a:rPr lang="en-US" sz="2800" b="1" dirty="0" smtClean="0"/>
              <a:t>. </a:t>
            </a:r>
            <a:br>
              <a:rPr lang="en-US" sz="2800" b="1" dirty="0" smtClean="0"/>
            </a:br>
            <a:r>
              <a:rPr lang="en-US" dirty="0" smtClean="0"/>
              <a:t/>
            </a:r>
            <a:br>
              <a:rPr lang="en-US" dirty="0" smtClean="0"/>
            </a:br>
            <a:endParaRPr lang="en-US" dirty="0"/>
          </a:p>
        </p:txBody>
      </p:sp>
    </p:spTree>
    <p:extLst>
      <p:ext uri="{BB962C8B-B14F-4D97-AF65-F5344CB8AC3E}">
        <p14:creationId xmlns:p14="http://schemas.microsoft.com/office/powerpoint/2010/main" val="24162116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linds(horizontal)">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linds(horizontal)">
                                      <p:cBhvr>
                                        <p:cTn id="1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9"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 y="0"/>
            <a:ext cx="9144000" cy="6858000"/>
          </a:xfrm>
        </p:spPr>
        <p:txBody>
          <a:bodyPr>
            <a:normAutofit lnSpcReduction="10000"/>
          </a:bodyPr>
          <a:lstStyle/>
          <a:p>
            <a:pPr algn="r" rtl="0" eaLnBrk="1" hangingPunct="1">
              <a:buFont typeface="Wingdings 2" pitchFamily="18" charset="2"/>
              <a:buNone/>
            </a:pPr>
            <a:r>
              <a:rPr lang="en-US" dirty="0" smtClean="0">
                <a:cs typeface="Times New Roman" pitchFamily="18" charset="0"/>
              </a:rPr>
              <a:t> </a:t>
            </a:r>
            <a:r>
              <a:rPr lang="fa-IR" sz="4000" b="1" dirty="0" smtClean="0">
                <a:ea typeface="2  Nazanin"/>
                <a:cs typeface="2  Nazanin"/>
              </a:rPr>
              <a:t>آسم چیست؟ </a:t>
            </a:r>
            <a:r>
              <a:rPr lang="fa-IR" sz="4000" b="1" dirty="0" smtClean="0">
                <a:cs typeface="Tahoma" pitchFamily="34" charset="0"/>
              </a:rPr>
              <a:t>    </a:t>
            </a:r>
            <a:endParaRPr lang="en-US" sz="3600" b="1" dirty="0" smtClean="0">
              <a:cs typeface="Times New Roman" pitchFamily="18" charset="0"/>
            </a:endParaRPr>
          </a:p>
          <a:p>
            <a:pPr algn="r" eaLnBrk="1" hangingPunct="1">
              <a:buFont typeface="Wingdings 2" pitchFamily="18" charset="2"/>
              <a:buNone/>
            </a:pPr>
            <a:r>
              <a:rPr lang="en-US" sz="3600" dirty="0" smtClean="0">
                <a:ea typeface="2  Nazanin"/>
                <a:cs typeface="2  Nazanin"/>
              </a:rPr>
              <a:t>      </a:t>
            </a:r>
            <a:r>
              <a:rPr lang="fa-IR" sz="4400" dirty="0" smtClean="0">
                <a:ea typeface="2  Nazanin"/>
                <a:cs typeface="2  Nazanin"/>
              </a:rPr>
              <a:t>آسم واژه یونانی به معنی نفس نفس زدن می باشد که یک بیماری التهابی مزمن و غیرواگیر ریه می باشد. اختلالی است که در آن گاهی تنفس مشکل می شود و تنگی نفس به صورت متناوب رخ می دهد</a:t>
            </a:r>
            <a:r>
              <a:rPr lang="en-US" sz="4400" dirty="0" smtClean="0">
                <a:ea typeface="2  Nazanin"/>
                <a:cs typeface="2  Nazanin"/>
              </a:rPr>
              <a:t>. </a:t>
            </a:r>
            <a:r>
              <a:rPr lang="fa-IR" sz="4400" dirty="0" smtClean="0">
                <a:ea typeface="2  Nazanin"/>
                <a:cs typeface="2  Nazanin"/>
              </a:rPr>
              <a:t>علائم و شدت بیماری آسم در افراد مختلف متفاوت است .برخی افراد مبتلا به آسم سرفه، خس خس سینه و تنگی نفس را تقریباً هر روز دارند.برخی دیگر در فواصل بین حملات تنگی نفس علامتی ندارند.</a:t>
            </a:r>
            <a:endParaRPr lang="en-US" sz="4400" dirty="0" smtClean="0">
              <a:ea typeface="2  Nazanin"/>
              <a:cs typeface="2  Nazanin"/>
            </a:endParaRPr>
          </a:p>
          <a:p>
            <a:pPr algn="r" eaLnBrk="1" hangingPunct="1">
              <a:buFont typeface="Wingdings 2" pitchFamily="18" charset="2"/>
              <a:buNone/>
            </a:pPr>
            <a:r>
              <a:rPr lang="en-US" sz="2400" dirty="0" smtClean="0">
                <a:ea typeface="2  Nazanin"/>
                <a:cs typeface="2  Nazanin"/>
              </a:rPr>
              <a:t>.</a:t>
            </a:r>
          </a:p>
        </p:txBody>
      </p:sp>
    </p:spTree>
    <p:extLst>
      <p:ext uri="{BB962C8B-B14F-4D97-AF65-F5344CB8AC3E}">
        <p14:creationId xmlns:p14="http://schemas.microsoft.com/office/powerpoint/2010/main" val="70090565"/>
      </p:ext>
    </p:extLst>
  </p:cSld>
  <p:clrMapOvr>
    <a:masterClrMapping/>
  </p:clrMapOvr>
  <p:transition>
    <p:strips dir="ld"/>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3"/>
          <p:cNvSpPr>
            <a:spLocks noGrp="1"/>
          </p:cNvSpPr>
          <p:nvPr>
            <p:ph type="body" idx="1"/>
          </p:nvPr>
        </p:nvSpPr>
        <p:spPr>
          <a:xfrm>
            <a:off x="0" y="152400"/>
            <a:ext cx="9144000" cy="6705600"/>
          </a:xfrm>
        </p:spPr>
        <p:txBody>
          <a:bodyPr>
            <a:normAutofit/>
          </a:bodyPr>
          <a:lstStyle/>
          <a:p>
            <a:pPr algn="r">
              <a:lnSpc>
                <a:spcPct val="80000"/>
              </a:lnSpc>
            </a:pPr>
            <a:r>
              <a:rPr lang="fa-IR" sz="3600" b="1" dirty="0" smtClean="0"/>
              <a:t>بيماري آسم موجب ناتواني افراد مي‌شود با اين حال سالانه 250 هزار نفر از مردم جهان بر اثر ابتلا به اين بيماري جان خود را از دست مي‌دهند. در كشورهاي جهان 4 بيماري قلبي عروقي، سرطان‌ها و ديابت و بيماري‌هاي مزمن تنفسي بيشترين ميزان مرگ و مير را به وجود مي‌آورند </a:t>
            </a:r>
          </a:p>
          <a:p>
            <a:pPr algn="r">
              <a:lnSpc>
                <a:spcPct val="80000"/>
              </a:lnSpc>
            </a:pPr>
            <a:r>
              <a:rPr lang="fa-IR" sz="3600" b="1" dirty="0" smtClean="0"/>
              <a:t>در كشور ما در سال 1383 مطالعه‌اي در 29 استان كشور انجام شد بر اساس نتايج اين مطالعات، در آن سال حدود 2 هزار و 712 نفر بر اثر ابتلا به آسم جان خود را از دست دادند، ‌هزينه اقتصادي اين بيماري معادل با مجموع هزينه‌هاي بيماريهايي مانند ايدز و سل است و هم رتبه با ديابت و آلزايمر محسوب مي‌شو</a:t>
            </a:r>
            <a:r>
              <a:rPr lang="fa-IR" sz="2300" dirty="0" smtClean="0"/>
              <a:t>د</a:t>
            </a:r>
          </a:p>
          <a:p>
            <a:pPr algn="r">
              <a:lnSpc>
                <a:spcPct val="80000"/>
              </a:lnSpc>
            </a:pPr>
            <a:endParaRPr lang="fa-IR" sz="2300" dirty="0" smtClean="0"/>
          </a:p>
          <a:p>
            <a:pPr algn="r"/>
            <a:endParaRPr lang="en-US" dirty="0" smtClean="0">
              <a:cs typeface="Times New Roman" pitchFamily="18" charset="0"/>
            </a:endParaRPr>
          </a:p>
        </p:txBody>
      </p:sp>
    </p:spTree>
    <p:extLst>
      <p:ext uri="{BB962C8B-B14F-4D97-AF65-F5344CB8AC3E}">
        <p14:creationId xmlns:p14="http://schemas.microsoft.com/office/powerpoint/2010/main" val="3431954414"/>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eaLnBrk="1" fontAlgn="auto" hangingPunct="1">
              <a:spcAft>
                <a:spcPts val="0"/>
              </a:spcAft>
              <a:defRPr/>
            </a:pPr>
            <a:r>
              <a:rPr lang="en-US" dirty="0" smtClean="0"/>
              <a:t/>
            </a:r>
            <a:br>
              <a:rPr lang="en-US" dirty="0" smtClean="0"/>
            </a:br>
            <a:r>
              <a:rPr lang="en-US" dirty="0" smtClean="0"/>
              <a:t/>
            </a:r>
            <a:br>
              <a:rPr lang="en-US" dirty="0" smtClean="0"/>
            </a:br>
            <a:r>
              <a:rPr lang="en-US" dirty="0" smtClean="0"/>
              <a:t/>
            </a:r>
            <a:br>
              <a:rPr lang="en-US" dirty="0" smtClean="0"/>
            </a:br>
            <a:r>
              <a:rPr lang="en-US" dirty="0" smtClean="0"/>
              <a:t/>
            </a:r>
            <a:br>
              <a:rPr lang="en-US" dirty="0" smtClean="0"/>
            </a:br>
            <a:endParaRPr lang="fa-IR" dirty="0"/>
          </a:p>
        </p:txBody>
      </p:sp>
      <p:sp>
        <p:nvSpPr>
          <p:cNvPr id="3" name="Content Placeholder 2"/>
          <p:cNvSpPr>
            <a:spLocks noGrp="1"/>
          </p:cNvSpPr>
          <p:nvPr>
            <p:ph idx="1"/>
          </p:nvPr>
        </p:nvSpPr>
        <p:spPr>
          <a:xfrm>
            <a:off x="0" y="0"/>
            <a:ext cx="9144000" cy="6643710"/>
          </a:xfrm>
        </p:spPr>
        <p:txBody>
          <a:bodyPr>
            <a:noAutofit/>
          </a:bodyPr>
          <a:lstStyle/>
          <a:p>
            <a:pPr algn="r" eaLnBrk="1" hangingPunct="1">
              <a:buFont typeface="Wingdings 2" pitchFamily="18" charset="2"/>
              <a:buNone/>
            </a:pPr>
            <a:r>
              <a:rPr lang="fa-IR" dirty="0" smtClean="0">
                <a:cs typeface="Tahoma" pitchFamily="34" charset="0"/>
              </a:rPr>
              <a:t>علل آسم چیست؟</a:t>
            </a:r>
          </a:p>
          <a:p>
            <a:pPr algn="r" eaLnBrk="1" hangingPunct="1">
              <a:buFont typeface="Wingdings 2" pitchFamily="18" charset="2"/>
              <a:buNone/>
            </a:pPr>
            <a:r>
              <a:rPr lang="fa-IR" sz="2800" b="1" dirty="0" smtClean="0">
                <a:cs typeface="B Nazanin" pitchFamily="2" charset="-78"/>
              </a:rPr>
              <a:t>آسم محصولی</a:t>
            </a:r>
          </a:p>
          <a:p>
            <a:pPr algn="r" eaLnBrk="1" hangingPunct="1">
              <a:buFont typeface="Wingdings 2" pitchFamily="18" charset="2"/>
              <a:buNone/>
            </a:pPr>
            <a:r>
              <a:rPr lang="fa-IR" sz="2800" b="1" dirty="0" smtClean="0">
                <a:cs typeface="B Nazanin" pitchFamily="2" charset="-78"/>
              </a:rPr>
              <a:t> از ترکیب </a:t>
            </a:r>
            <a:r>
              <a:rPr lang="fa-IR" sz="2800" b="1" dirty="0" smtClean="0">
                <a:solidFill>
                  <a:srgbClr val="00B050"/>
                </a:solidFill>
                <a:cs typeface="B Nazanin" pitchFamily="2" charset="-78"/>
              </a:rPr>
              <a:t>عوامل محیطی،سبک ونحوه زندگی و سابقه ژنتیک </a:t>
            </a:r>
            <a:r>
              <a:rPr lang="fa-IR" sz="2800" b="1" dirty="0" smtClean="0">
                <a:cs typeface="B Nazanin" pitchFamily="2" charset="-78"/>
              </a:rPr>
              <a:t>می باشد.</a:t>
            </a:r>
          </a:p>
          <a:p>
            <a:pPr algn="r">
              <a:buNone/>
            </a:pPr>
            <a:r>
              <a:rPr lang="fa-IR" sz="2800" b="1" dirty="0" smtClean="0">
                <a:cs typeface="B Nazanin" pitchFamily="2" charset="-78"/>
              </a:rPr>
              <a:t>اگر افراد </a:t>
            </a:r>
            <a:r>
              <a:rPr lang="fa-IR" sz="2800" b="1" dirty="0" smtClean="0">
                <a:solidFill>
                  <a:srgbClr val="00B050"/>
                </a:solidFill>
                <a:cs typeface="B Nazanin" pitchFamily="2" charset="-78"/>
              </a:rPr>
              <a:t>خانواده سابقه انواع آلرژی ها </a:t>
            </a:r>
            <a:r>
              <a:rPr lang="fa-IR" sz="2800" b="1" dirty="0" smtClean="0">
                <a:cs typeface="B Nazanin" pitchFamily="2" charset="-78"/>
              </a:rPr>
              <a:t>(اگزما،آلرژی غذایی و آسم)را داشته باشند </a:t>
            </a:r>
            <a:r>
              <a:rPr lang="fa-IR" sz="2800" b="1" dirty="0">
                <a:cs typeface="B Nazanin" pitchFamily="2" charset="-78"/>
              </a:rPr>
              <a:t>در سایر افراد آن خانواده بیشتر می شود.همچنین تماس با عواملی احتمال </a:t>
            </a:r>
            <a:r>
              <a:rPr lang="fa-IR" sz="2800" b="1" dirty="0" smtClean="0">
                <a:cs typeface="B Nazanin" pitchFamily="2" charset="-78"/>
              </a:rPr>
              <a:t>بروز آسم </a:t>
            </a:r>
          </a:p>
          <a:p>
            <a:pPr algn="r">
              <a:buNone/>
            </a:pPr>
            <a:r>
              <a:rPr lang="fa-IR" sz="2800" b="1" dirty="0">
                <a:solidFill>
                  <a:srgbClr val="00B050"/>
                </a:solidFill>
                <a:cs typeface="B Nazanin" pitchFamily="2" charset="-78"/>
              </a:rPr>
              <a:t>ویروسی و بعضی مواد حساسیت زا </a:t>
            </a:r>
            <a:r>
              <a:rPr lang="fa-IR" sz="2800" b="1" dirty="0">
                <a:cs typeface="B Nazanin" pitchFamily="2" charset="-78"/>
              </a:rPr>
              <a:t>ممکن است سبب افزایش چون </a:t>
            </a:r>
            <a:r>
              <a:rPr lang="fa-IR" sz="2800" b="1" dirty="0" smtClean="0">
                <a:solidFill>
                  <a:srgbClr val="00B050"/>
                </a:solidFill>
                <a:cs typeface="B Nazanin" pitchFamily="2" charset="-78"/>
              </a:rPr>
              <a:t>دود   سیگار، </a:t>
            </a:r>
            <a:r>
              <a:rPr lang="fa-IR" sz="2800" b="1" dirty="0">
                <a:cs typeface="B Nazanin" pitchFamily="2" charset="-78"/>
              </a:rPr>
              <a:t>احتمال ابتلا به آسم گردد.برخی افراد </a:t>
            </a:r>
          </a:p>
          <a:p>
            <a:pPr algn="r" eaLnBrk="1" hangingPunct="1">
              <a:buFont typeface="Wingdings 2" pitchFamily="18" charset="2"/>
              <a:buNone/>
            </a:pPr>
            <a:r>
              <a:rPr lang="fa-IR" sz="2800" b="1" dirty="0" smtClean="0">
                <a:cs typeface="B Nazanin" pitchFamily="2" charset="-78"/>
              </a:rPr>
              <a:t>بدلیل </a:t>
            </a:r>
            <a:r>
              <a:rPr lang="fa-IR" sz="3600" b="1" dirty="0" smtClean="0">
                <a:solidFill>
                  <a:srgbClr val="FF0000"/>
                </a:solidFill>
                <a:cs typeface="B Nazanin" pitchFamily="2" charset="-78"/>
              </a:rPr>
              <a:t>تماس های شغلی </a:t>
            </a:r>
            <a:r>
              <a:rPr lang="fa-IR" sz="2800" b="1" dirty="0" smtClean="0">
                <a:cs typeface="B Nazanin" pitchFamily="2" charset="-78"/>
              </a:rPr>
              <a:t>ممکن است دچار آسم شوند(نظیر کارگران کشاورزی،چوب بری،رنگسازی و...)</a:t>
            </a:r>
          </a:p>
          <a:p>
            <a:pPr algn="r">
              <a:buNone/>
            </a:pPr>
            <a:r>
              <a:rPr lang="fa-IR" sz="2800" b="1" dirty="0" smtClean="0">
                <a:solidFill>
                  <a:srgbClr val="FF0000"/>
                </a:solidFill>
                <a:cs typeface="B Nazanin" pitchFamily="2" charset="-78"/>
              </a:rPr>
              <a:t>سبک زندگی شهری </a:t>
            </a:r>
            <a:r>
              <a:rPr lang="fa-IR" sz="2800" b="1" dirty="0" smtClean="0">
                <a:cs typeface="B Nazanin" pitchFamily="2" charset="-78"/>
              </a:rPr>
              <a:t>از نظر زندگی آپارتمانی ،عدم تحرک ،غذاهای آماده و آلودگی به علت دود سیگار </a:t>
            </a:r>
            <a:r>
              <a:rPr lang="fa-IR" sz="2800" b="1" dirty="0">
                <a:cs typeface="B Nazanin" pitchFamily="2" charset="-78"/>
              </a:rPr>
              <a:t>و آلودگی شهر به علت دود خودروها عوامل شیوع بیشتر آسم </a:t>
            </a:r>
            <a:r>
              <a:rPr lang="fa-IR" sz="2800" dirty="0" smtClean="0">
                <a:cs typeface="B Nazanin" pitchFamily="2" charset="-78"/>
              </a:rPr>
              <a:t>هستند</a:t>
            </a:r>
          </a:p>
          <a:p>
            <a:pPr algn="r" eaLnBrk="1" hangingPunct="1">
              <a:buFont typeface="Wingdings 2" pitchFamily="18" charset="2"/>
              <a:buNone/>
            </a:pPr>
            <a:r>
              <a:rPr lang="fa-IR" sz="2800" dirty="0" smtClean="0">
                <a:cs typeface="B Nazanin" pitchFamily="2" charset="-78"/>
              </a:rPr>
              <a:t>.</a:t>
            </a:r>
          </a:p>
          <a:p>
            <a:pPr algn="r" eaLnBrk="1" hangingPunct="1">
              <a:buFont typeface="Wingdings 2" pitchFamily="18" charset="2"/>
              <a:buNone/>
            </a:pPr>
            <a:endParaRPr lang="fa-IR" sz="2800" dirty="0" smtClean="0">
              <a:cs typeface="B Nazanin" pitchFamily="2" charset="-78"/>
            </a:endParaRPr>
          </a:p>
        </p:txBody>
      </p:sp>
    </p:spTree>
    <p:extLst>
      <p:ext uri="{BB962C8B-B14F-4D97-AF65-F5344CB8AC3E}">
        <p14:creationId xmlns:p14="http://schemas.microsoft.com/office/powerpoint/2010/main" val="2451022470"/>
      </p:ext>
    </p:extLst>
  </p:cSld>
  <p:clrMapOvr>
    <a:masterClrMapping/>
  </p:clrMapOvr>
  <p:transition>
    <p:strips dir="ld"/>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آسم,بیماری آسم,درمان آسم,علت آسم,درمان بیماری آسم,آسم در کودکان,علائم آسم">
            <a:hlinkClick r:id="rId2" tooltip="آسم"/>
          </p:cNvPr>
          <p:cNvPicPr>
            <a:picLocks noGrp="1" noChangeAspect="1" noChangeArrowheads="1"/>
          </p:cNvPicPr>
          <p:nvPr>
            <p:ph idx="1"/>
          </p:nvPr>
        </p:nvPicPr>
        <p:blipFill>
          <a:blip r:embed="rId3"/>
          <a:srcRect/>
          <a:stretch>
            <a:fillRect/>
          </a:stretch>
        </p:blipFill>
        <p:spPr bwMode="auto">
          <a:xfrm>
            <a:off x="-56147" y="-103632"/>
            <a:ext cx="9200147" cy="6876288"/>
          </a:xfrm>
          <a:prstGeom prst="rect">
            <a:avLst/>
          </a:prstGeom>
          <a:noFill/>
          <a:ln w="9525">
            <a:noFill/>
            <a:miter lim="800000"/>
            <a:headEnd/>
            <a:tailEnd/>
          </a:ln>
        </p:spPr>
      </p:pic>
    </p:spTree>
    <p:extLst>
      <p:ext uri="{BB962C8B-B14F-4D97-AF65-F5344CB8AC3E}">
        <p14:creationId xmlns:p14="http://schemas.microsoft.com/office/powerpoint/2010/main" val="54287904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7394" name="Rectangle 2"/>
          <p:cNvSpPr>
            <a:spLocks noGrp="1" noChangeArrowheads="1"/>
          </p:cNvSpPr>
          <p:nvPr>
            <p:ph type="title"/>
          </p:nvPr>
        </p:nvSpPr>
        <p:spPr>
          <a:xfrm>
            <a:off x="250825" y="0"/>
            <a:ext cx="8642350" cy="2133600"/>
          </a:xfrm>
        </p:spPr>
        <p:txBody>
          <a:bodyPr>
            <a:noAutofit/>
          </a:bodyPr>
          <a:lstStyle/>
          <a:p>
            <a:pPr eaLnBrk="1" hangingPunct="1">
              <a:defRPr/>
            </a:pPr>
            <a:r>
              <a:rPr lang="ar-SA" sz="3200" b="1" dirty="0" smtClean="0">
                <a:cs typeface="B Zar" pitchFamily="2" charset="-78"/>
              </a:rPr>
              <a:t>وسايل حفاظت فردي عبارتند از </a:t>
            </a:r>
            <a:r>
              <a:rPr lang="fa-IR" sz="3200" b="1" dirty="0" smtClean="0">
                <a:cs typeface="B Zar" pitchFamily="2" charset="-78"/>
              </a:rPr>
              <a:t>: </a:t>
            </a:r>
            <a:r>
              <a:rPr lang="ar-SA" sz="3200" b="1" dirty="0" smtClean="0">
                <a:cs typeface="B Zar" pitchFamily="2" charset="-78"/>
              </a:rPr>
              <a:t>لباس كار ، پيش بند ، كلاه فلزي ( كاسك ) كلاه كار و سرند ، ماسك جوشكاري و عينك و ساير انواع ماسك ها ، حفاظ گوش ، كمربند حفاظ ، انواع دستكش ها ، كفش و چكمه و گت</a:t>
            </a:r>
            <a:r>
              <a:rPr lang="fa-IR" sz="3200" b="1" dirty="0" smtClean="0">
                <a:cs typeface="B Zar" pitchFamily="2" charset="-78"/>
              </a:rPr>
              <a:t>ر</a:t>
            </a:r>
            <a:endParaRPr lang="en-US" sz="3200" b="1" dirty="0" smtClean="0">
              <a:cs typeface="B Zar" pitchFamily="2" charset="-78"/>
            </a:endParaRPr>
          </a:p>
        </p:txBody>
      </p:sp>
      <p:pic>
        <p:nvPicPr>
          <p:cNvPr id="35843" name="Picture 3" descr="Arbesko- 0"/>
          <p:cNvPicPr>
            <a:picLocks noGrp="1" noChangeAspect="1" noChangeArrowheads="1"/>
          </p:cNvPicPr>
          <p:nvPr>
            <p:ph idx="1"/>
          </p:nvPr>
        </p:nvPicPr>
        <p:blipFill>
          <a:blip r:embed="rId2"/>
          <a:srcRect/>
          <a:stretch>
            <a:fillRect/>
          </a:stretch>
        </p:blipFill>
        <p:spPr>
          <a:xfrm>
            <a:off x="2339975" y="2033588"/>
            <a:ext cx="4127500" cy="4824412"/>
          </a:xfrm>
          <a:noFill/>
        </p:spPr>
      </p:pic>
    </p:spTree>
    <p:extLst>
      <p:ext uri="{BB962C8B-B14F-4D97-AF65-F5344CB8AC3E}">
        <p14:creationId xmlns:p14="http://schemas.microsoft.com/office/powerpoint/2010/main" val="1599111506"/>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866" name="Rectangle 2"/>
          <p:cNvSpPr>
            <a:spLocks noGrp="1" noChangeArrowheads="1"/>
          </p:cNvSpPr>
          <p:nvPr>
            <p:ph type="body" idx="1"/>
          </p:nvPr>
        </p:nvSpPr>
        <p:spPr>
          <a:xfrm>
            <a:off x="457200" y="381000"/>
            <a:ext cx="8229600" cy="5745163"/>
          </a:xfrm>
        </p:spPr>
        <p:txBody>
          <a:bodyPr/>
          <a:lstStyle/>
          <a:p>
            <a:pPr eaLnBrk="1" hangingPunct="1">
              <a:defRPr/>
            </a:pPr>
            <a:r>
              <a:rPr lang="fa-IR" smtClean="0"/>
              <a:t>با استفاد از وسایل حفاظت فردی  5 حس خود را از خطر مصون نمایید</a:t>
            </a:r>
            <a:endParaRPr lang="en-US" smtClean="0"/>
          </a:p>
        </p:txBody>
      </p:sp>
      <p:sp>
        <p:nvSpPr>
          <p:cNvPr id="36867" name="Rectangle 3"/>
          <p:cNvSpPr>
            <a:spLocks noChangeArrowheads="1"/>
          </p:cNvSpPr>
          <p:nvPr/>
        </p:nvSpPr>
        <p:spPr bwMode="auto">
          <a:xfrm>
            <a:off x="1981200" y="1905000"/>
            <a:ext cx="5943600" cy="3106738"/>
          </a:xfrm>
          <a:prstGeom prst="rect">
            <a:avLst/>
          </a:prstGeom>
          <a:noFill/>
          <a:ln w="9525">
            <a:noFill/>
            <a:miter lim="800000"/>
            <a:headEnd/>
            <a:tailEnd/>
          </a:ln>
        </p:spPr>
        <p:txBody>
          <a:bodyPr>
            <a:spAutoFit/>
          </a:bodyPr>
          <a:lstStyle/>
          <a:p>
            <a:r>
              <a:rPr lang="fa-IR" sz="4400"/>
              <a:t>مهمترین و آخرین مرحله از پیشگیری استفاده </a:t>
            </a:r>
          </a:p>
          <a:p>
            <a:r>
              <a:rPr lang="fa-IR" sz="4400"/>
              <a:t>ز اوسایل حفاظت فردی است</a:t>
            </a:r>
            <a:endParaRPr lang="en-US" sz="4400"/>
          </a:p>
          <a:p>
            <a:pPr>
              <a:spcBef>
                <a:spcPct val="50000"/>
              </a:spcBef>
              <a:buClr>
                <a:schemeClr val="bg2"/>
              </a:buClr>
              <a:buSzPct val="75000"/>
              <a:buFont typeface="Wingdings" pitchFamily="2" charset="2"/>
              <a:buNone/>
            </a:pPr>
            <a:endParaRPr lang="en-US" sz="4400"/>
          </a:p>
        </p:txBody>
      </p:sp>
    </p:spTree>
    <p:extLst>
      <p:ext uri="{BB962C8B-B14F-4D97-AF65-F5344CB8AC3E}">
        <p14:creationId xmlns:p14="http://schemas.microsoft.com/office/powerpoint/2010/main" val="131488778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6" name="Rectangle 2"/>
          <p:cNvSpPr>
            <a:spLocks noGrp="1" noRot="1" noChangeArrowheads="1"/>
          </p:cNvSpPr>
          <p:nvPr>
            <p:ph type="title" idx="4294967295"/>
          </p:nvPr>
        </p:nvSpPr>
        <p:spPr>
          <a:xfrm>
            <a:off x="250825" y="244475"/>
            <a:ext cx="8591550" cy="1528763"/>
          </a:xfrm>
        </p:spPr>
        <p:txBody>
          <a:bodyPr/>
          <a:lstStyle/>
          <a:p>
            <a:pPr algn="r" eaLnBrk="1" hangingPunct="1">
              <a:defRPr/>
            </a:pPr>
            <a:r>
              <a:rPr lang="fa-IR" sz="4000"/>
              <a:t>برنامه پایش پزشکی در کارگران سالم كه شامل معاينات بدو استخدام وساليانه (دوره اي)</a:t>
            </a:r>
            <a:endParaRPr lang="en-US" sz="4000"/>
          </a:p>
        </p:txBody>
      </p:sp>
      <p:pic>
        <p:nvPicPr>
          <p:cNvPr id="158724" name="Picture 4" descr="Slide 70"/>
          <p:cNvPicPr>
            <a:picLocks noChangeAspect="1" noChangeArrowheads="1"/>
          </p:cNvPicPr>
          <p:nvPr/>
        </p:nvPicPr>
        <p:blipFill>
          <a:blip r:embed="rId2"/>
          <a:srcRect/>
          <a:stretch>
            <a:fillRect/>
          </a:stretch>
        </p:blipFill>
        <p:spPr bwMode="auto">
          <a:xfrm>
            <a:off x="1524000" y="1752600"/>
            <a:ext cx="6450013" cy="4927600"/>
          </a:xfrm>
          <a:prstGeom prst="rect">
            <a:avLst/>
          </a:prstGeom>
          <a:noFill/>
          <a:ln w="9525">
            <a:noFill/>
            <a:miter lim="800000"/>
            <a:headEnd/>
            <a:tailEnd/>
          </a:ln>
        </p:spPr>
      </p:pic>
    </p:spTree>
    <p:extLst>
      <p:ext uri="{BB962C8B-B14F-4D97-AF65-F5344CB8AC3E}">
        <p14:creationId xmlns:p14="http://schemas.microsoft.com/office/powerpoint/2010/main" val="26223165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5" presetClass="entr" presetSubtype="0" fill="hold" nodeType="clickEffect">
                                  <p:stCondLst>
                                    <p:cond delay="0"/>
                                  </p:stCondLst>
                                  <p:childTnLst>
                                    <p:set>
                                      <p:cBhvr>
                                        <p:cTn id="6" dur="1" fill="hold">
                                          <p:stCondLst>
                                            <p:cond delay="0"/>
                                          </p:stCondLst>
                                        </p:cTn>
                                        <p:tgtEl>
                                          <p:spTgt spid="158724"/>
                                        </p:tgtEl>
                                        <p:attrNameLst>
                                          <p:attrName>style.visibility</p:attrName>
                                        </p:attrNameLst>
                                      </p:cBhvr>
                                      <p:to>
                                        <p:strVal val="visible"/>
                                      </p:to>
                                    </p:set>
                                    <p:anim calcmode="lin" valueType="num">
                                      <p:cBhvr>
                                        <p:cTn id="7" dur="1000" fill="hold"/>
                                        <p:tgtEl>
                                          <p:spTgt spid="158724"/>
                                        </p:tgtEl>
                                        <p:attrNameLst>
                                          <p:attrName>ppt_w</p:attrName>
                                        </p:attrNameLst>
                                      </p:cBhvr>
                                      <p:tavLst>
                                        <p:tav tm="0">
                                          <p:val>
                                            <p:fltVal val="0"/>
                                          </p:val>
                                        </p:tav>
                                        <p:tav tm="100000">
                                          <p:val>
                                            <p:strVal val="#ppt_w"/>
                                          </p:val>
                                        </p:tav>
                                      </p:tavLst>
                                    </p:anim>
                                    <p:anim calcmode="lin" valueType="num">
                                      <p:cBhvr>
                                        <p:cTn id="8" dur="1000" fill="hold"/>
                                        <p:tgtEl>
                                          <p:spTgt spid="158724"/>
                                        </p:tgtEl>
                                        <p:attrNameLst>
                                          <p:attrName>ppt_h</p:attrName>
                                        </p:attrNameLst>
                                      </p:cBhvr>
                                      <p:tavLst>
                                        <p:tav tm="0">
                                          <p:val>
                                            <p:fltVal val="0"/>
                                          </p:val>
                                        </p:tav>
                                        <p:tav tm="100000">
                                          <p:val>
                                            <p:strVal val="#ppt_h"/>
                                          </p:val>
                                        </p:tav>
                                      </p:tavLst>
                                    </p:anim>
                                    <p:anim calcmode="lin" valueType="num">
                                      <p:cBhvr>
                                        <p:cTn id="9" dur="1000" fill="hold"/>
                                        <p:tgtEl>
                                          <p:spTgt spid="158724"/>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158724"/>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1" fill="hold">
                      <p:stCondLst>
                        <p:cond delay="indefinite"/>
                      </p:stCondLst>
                      <p:childTnLst>
                        <p:par>
                          <p:cTn id="12" fill="hold">
                            <p:stCondLst>
                              <p:cond delay="0"/>
                            </p:stCondLst>
                            <p:childTnLst>
                              <p:par>
                                <p:cTn id="13" presetID="15" presetClass="entr" presetSubtype="0" fill="hold" grpId="0" nodeType="clickEffect">
                                  <p:stCondLst>
                                    <p:cond delay="0"/>
                                  </p:stCondLst>
                                  <p:childTnLst>
                                    <p:set>
                                      <p:cBhvr>
                                        <p:cTn id="14" dur="1" fill="hold">
                                          <p:stCondLst>
                                            <p:cond delay="0"/>
                                          </p:stCondLst>
                                        </p:cTn>
                                        <p:tgtEl>
                                          <p:spTgt spid="144386"/>
                                        </p:tgtEl>
                                        <p:attrNameLst>
                                          <p:attrName>style.visibility</p:attrName>
                                        </p:attrNameLst>
                                      </p:cBhvr>
                                      <p:to>
                                        <p:strVal val="visible"/>
                                      </p:to>
                                    </p:set>
                                    <p:anim calcmode="lin" valueType="num">
                                      <p:cBhvr>
                                        <p:cTn id="15" dur="1000" fill="hold"/>
                                        <p:tgtEl>
                                          <p:spTgt spid="144386"/>
                                        </p:tgtEl>
                                        <p:attrNameLst>
                                          <p:attrName>ppt_w</p:attrName>
                                        </p:attrNameLst>
                                      </p:cBhvr>
                                      <p:tavLst>
                                        <p:tav tm="0">
                                          <p:val>
                                            <p:fltVal val="0"/>
                                          </p:val>
                                        </p:tav>
                                        <p:tav tm="100000">
                                          <p:val>
                                            <p:strVal val="#ppt_w"/>
                                          </p:val>
                                        </p:tav>
                                      </p:tavLst>
                                    </p:anim>
                                    <p:anim calcmode="lin" valueType="num">
                                      <p:cBhvr>
                                        <p:cTn id="16" dur="1000" fill="hold"/>
                                        <p:tgtEl>
                                          <p:spTgt spid="144386"/>
                                        </p:tgtEl>
                                        <p:attrNameLst>
                                          <p:attrName>ppt_h</p:attrName>
                                        </p:attrNameLst>
                                      </p:cBhvr>
                                      <p:tavLst>
                                        <p:tav tm="0">
                                          <p:val>
                                            <p:fltVal val="0"/>
                                          </p:val>
                                        </p:tav>
                                        <p:tav tm="100000">
                                          <p:val>
                                            <p:strVal val="#ppt_h"/>
                                          </p:val>
                                        </p:tav>
                                      </p:tavLst>
                                    </p:anim>
                                    <p:anim calcmode="lin" valueType="num">
                                      <p:cBhvr>
                                        <p:cTn id="17" dur="1000" fill="hold"/>
                                        <p:tgtEl>
                                          <p:spTgt spid="144386"/>
                                        </p:tgtEl>
                                        <p:attrNameLst>
                                          <p:attrName>ppt_x</p:attrName>
                                        </p:attrNameLst>
                                      </p:cBhvr>
                                      <p:tavLst>
                                        <p:tav tm="0" fmla="#ppt_x+(cos(-2*pi*(1-$))*-#ppt_x-sin(-2*pi*(1-$))*(1-#ppt_y))*(1-$)">
                                          <p:val>
                                            <p:fltVal val="0"/>
                                          </p:val>
                                        </p:tav>
                                        <p:tav tm="100000">
                                          <p:val>
                                            <p:fltVal val="1"/>
                                          </p:val>
                                        </p:tav>
                                      </p:tavLst>
                                    </p:anim>
                                    <p:anim calcmode="lin" valueType="num">
                                      <p:cBhvr>
                                        <p:cTn id="18" dur="1000" fill="hold"/>
                                        <p:tgtEl>
                                          <p:spTgt spid="144386"/>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4386"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Rectangle 2"/>
          <p:cNvSpPr>
            <a:spLocks noGrp="1" noRot="1" noChangeArrowheads="1"/>
          </p:cNvSpPr>
          <p:nvPr>
            <p:ph type="title"/>
          </p:nvPr>
        </p:nvSpPr>
        <p:spPr>
          <a:xfrm>
            <a:off x="457200" y="244475"/>
            <a:ext cx="8385175" cy="1168400"/>
          </a:xfrm>
        </p:spPr>
        <p:txBody>
          <a:bodyPr/>
          <a:lstStyle/>
          <a:p>
            <a:pPr algn="ctr" eaLnBrk="1" hangingPunct="1">
              <a:defRPr/>
            </a:pPr>
            <a:r>
              <a:rPr lang="fa-IR" smtClean="0"/>
              <a:t>نمونه برداري از هواي محيط كار</a:t>
            </a:r>
            <a:endParaRPr lang="en-US" smtClean="0"/>
          </a:p>
        </p:txBody>
      </p:sp>
      <p:sp>
        <p:nvSpPr>
          <p:cNvPr id="130053" name="Rectangle 5"/>
          <p:cNvSpPr>
            <a:spLocks noGrp="1" noRot="1" noChangeArrowheads="1"/>
          </p:cNvSpPr>
          <p:nvPr>
            <p:ph type="body" idx="1"/>
          </p:nvPr>
        </p:nvSpPr>
        <p:spPr/>
        <p:txBody>
          <a:bodyPr/>
          <a:lstStyle/>
          <a:p>
            <a:pPr eaLnBrk="1" hangingPunct="1">
              <a:defRPr/>
            </a:pPr>
            <a:endParaRPr lang="fa-IR" smtClean="0"/>
          </a:p>
        </p:txBody>
      </p:sp>
      <p:pic>
        <p:nvPicPr>
          <p:cNvPr id="40964" name="Picture 6" descr="slide51"/>
          <p:cNvPicPr>
            <a:picLocks noChangeAspect="1" noChangeArrowheads="1"/>
          </p:cNvPicPr>
          <p:nvPr/>
        </p:nvPicPr>
        <p:blipFill>
          <a:blip r:embed="rId2"/>
          <a:srcRect/>
          <a:stretch>
            <a:fillRect/>
          </a:stretch>
        </p:blipFill>
        <p:spPr bwMode="auto">
          <a:xfrm>
            <a:off x="1258888" y="1557338"/>
            <a:ext cx="7200900" cy="5111750"/>
          </a:xfrm>
          <a:prstGeom prst="rect">
            <a:avLst/>
          </a:prstGeom>
          <a:noFill/>
          <a:ln w="9525">
            <a:noFill/>
            <a:miter lim="800000"/>
            <a:headEnd/>
            <a:tailEnd/>
          </a:ln>
        </p:spPr>
      </p:pic>
    </p:spTree>
    <p:extLst>
      <p:ext uri="{BB962C8B-B14F-4D97-AF65-F5344CB8AC3E}">
        <p14:creationId xmlns:p14="http://schemas.microsoft.com/office/powerpoint/2010/main" val="595181764"/>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6" name="Rectangle 2"/>
          <p:cNvSpPr>
            <a:spLocks noGrp="1" noRot="1" noChangeArrowheads="1"/>
          </p:cNvSpPr>
          <p:nvPr>
            <p:ph type="title"/>
          </p:nvPr>
        </p:nvSpPr>
        <p:spPr/>
        <p:txBody>
          <a:bodyPr/>
          <a:lstStyle/>
          <a:p>
            <a:pPr algn="ctr" eaLnBrk="1" hangingPunct="1">
              <a:defRPr/>
            </a:pPr>
            <a:r>
              <a:rPr lang="fa-IR" smtClean="0"/>
              <a:t>قبل از اصلاحات</a:t>
            </a:r>
            <a:endParaRPr lang="en-US" smtClean="0"/>
          </a:p>
        </p:txBody>
      </p:sp>
      <p:pic>
        <p:nvPicPr>
          <p:cNvPr id="46083" name="Picture 3" descr="MVC-010F"/>
          <p:cNvPicPr>
            <a:picLocks noGrp="1" noChangeAspect="1" noChangeArrowheads="1"/>
          </p:cNvPicPr>
          <p:nvPr>
            <p:ph type="body" idx="1"/>
          </p:nvPr>
        </p:nvPicPr>
        <p:blipFill>
          <a:blip r:embed="rId2"/>
          <a:srcRect/>
          <a:stretch>
            <a:fillRect/>
          </a:stretch>
        </p:blipFill>
        <p:spPr>
          <a:xfrm>
            <a:off x="1547813" y="1412875"/>
            <a:ext cx="5994400" cy="4495800"/>
          </a:xfrm>
          <a:noFill/>
        </p:spPr>
      </p:pic>
    </p:spTree>
    <p:extLst>
      <p:ext uri="{BB962C8B-B14F-4D97-AF65-F5344CB8AC3E}">
        <p14:creationId xmlns:p14="http://schemas.microsoft.com/office/powerpoint/2010/main" val="3276105342"/>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2" name="Rectangle 2"/>
          <p:cNvSpPr>
            <a:spLocks noGrp="1" noRot="1" noChangeArrowheads="1"/>
          </p:cNvSpPr>
          <p:nvPr>
            <p:ph type="title"/>
          </p:nvPr>
        </p:nvSpPr>
        <p:spPr/>
        <p:txBody>
          <a:bodyPr/>
          <a:lstStyle/>
          <a:p>
            <a:pPr algn="ctr" eaLnBrk="1" hangingPunct="1">
              <a:defRPr/>
            </a:pPr>
            <a:r>
              <a:rPr lang="fa-IR" smtClean="0"/>
              <a:t>بعد از اصلاحات</a:t>
            </a:r>
            <a:endParaRPr lang="en-US" smtClean="0"/>
          </a:p>
        </p:txBody>
      </p:sp>
      <p:pic>
        <p:nvPicPr>
          <p:cNvPr id="47107" name="Picture 3" descr="MVC-011F"/>
          <p:cNvPicPr>
            <a:picLocks noGrp="1" noChangeAspect="1" noChangeArrowheads="1"/>
          </p:cNvPicPr>
          <p:nvPr>
            <p:ph type="body" idx="1"/>
          </p:nvPr>
        </p:nvPicPr>
        <p:blipFill>
          <a:blip r:embed="rId2"/>
          <a:srcRect/>
          <a:stretch>
            <a:fillRect/>
          </a:stretch>
        </p:blipFill>
        <p:spPr>
          <a:xfrm>
            <a:off x="1403350" y="1412875"/>
            <a:ext cx="5994400" cy="4495800"/>
          </a:xfrm>
          <a:noFill/>
        </p:spPr>
      </p:pic>
    </p:spTree>
    <p:extLst>
      <p:ext uri="{BB962C8B-B14F-4D97-AF65-F5344CB8AC3E}">
        <p14:creationId xmlns:p14="http://schemas.microsoft.com/office/powerpoint/2010/main" val="3954150706"/>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Rectangle 2"/>
          <p:cNvSpPr>
            <a:spLocks noChangeArrowheads="1"/>
          </p:cNvSpPr>
          <p:nvPr/>
        </p:nvSpPr>
        <p:spPr bwMode="auto">
          <a:xfrm>
            <a:off x="0" y="0"/>
            <a:ext cx="9144000" cy="6858000"/>
          </a:xfrm>
          <a:prstGeom prst="rect">
            <a:avLst/>
          </a:prstGeom>
          <a:gradFill rotWithShape="0">
            <a:gsLst>
              <a:gs pos="0">
                <a:srgbClr val="002F00"/>
              </a:gs>
              <a:gs pos="100000">
                <a:srgbClr val="006600"/>
              </a:gs>
            </a:gsLst>
            <a:path path="shape">
              <a:fillToRect l="50000" t="50000" r="50000" b="50000"/>
            </a:path>
          </a:gradFill>
          <a:ln w="12700">
            <a:solidFill>
              <a:schemeClr val="tx1"/>
            </a:solidFill>
            <a:miter lim="800000"/>
            <a:headEnd type="none" w="sm" len="sm"/>
            <a:tailEnd type="none" w="sm" len="sm"/>
          </a:ln>
        </p:spPr>
        <p:txBody>
          <a:bodyPr wrap="none" anchor="ctr"/>
          <a:lstStyle/>
          <a:p>
            <a:pPr eaLnBrk="0" hangingPunct="0">
              <a:spcBef>
                <a:spcPct val="20000"/>
              </a:spcBef>
            </a:pPr>
            <a:endParaRPr lang="fa-IR" sz="2800">
              <a:latin typeface="Times New Roman" pitchFamily="18" charset="0"/>
              <a:cs typeface="Times New Roman" pitchFamily="18" charset="0"/>
            </a:endParaRPr>
          </a:p>
        </p:txBody>
      </p:sp>
      <p:pic>
        <p:nvPicPr>
          <p:cNvPr id="131075" name="Picture 3" descr="2237"/>
          <p:cNvPicPr>
            <a:picLocks noChangeAspect="1" noChangeArrowheads="1"/>
          </p:cNvPicPr>
          <p:nvPr/>
        </p:nvPicPr>
        <p:blipFill>
          <a:blip r:embed="rId2"/>
          <a:srcRect/>
          <a:stretch>
            <a:fillRect/>
          </a:stretch>
        </p:blipFill>
        <p:spPr bwMode="auto">
          <a:xfrm>
            <a:off x="141288" y="133350"/>
            <a:ext cx="8856662" cy="6623050"/>
          </a:xfrm>
          <a:prstGeom prst="rect">
            <a:avLst/>
          </a:prstGeom>
          <a:noFill/>
          <a:ln w="76200">
            <a:solidFill>
              <a:schemeClr val="tx1"/>
            </a:solidFill>
            <a:miter lim="800000"/>
            <a:headEnd/>
            <a:tailEnd/>
          </a:ln>
        </p:spPr>
      </p:pic>
    </p:spTree>
    <p:extLst>
      <p:ext uri="{BB962C8B-B14F-4D97-AF65-F5344CB8AC3E}">
        <p14:creationId xmlns:p14="http://schemas.microsoft.com/office/powerpoint/2010/main" val="2445644231"/>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1" presetClass="entr" presetSubtype="0" fill="hold" nodeType="clickEffect">
                                  <p:stCondLst>
                                    <p:cond delay="0"/>
                                  </p:stCondLst>
                                  <p:childTnLst>
                                    <p:set>
                                      <p:cBhvr>
                                        <p:cTn id="6" dur="1" fill="hold">
                                          <p:stCondLst>
                                            <p:cond delay="0"/>
                                          </p:stCondLst>
                                        </p:cTn>
                                        <p:tgtEl>
                                          <p:spTgt spid="131075"/>
                                        </p:tgtEl>
                                        <p:attrNameLst>
                                          <p:attrName>style.visibility</p:attrName>
                                        </p:attrNameLst>
                                      </p:cBhvr>
                                      <p:to>
                                        <p:strVal val="visible"/>
                                      </p:to>
                                    </p:set>
                                    <p:animEffect transition="in" filter="fade">
                                      <p:cBhvr>
                                        <p:cTn id="7" dur="770" decel="100000"/>
                                        <p:tgtEl>
                                          <p:spTgt spid="131075"/>
                                        </p:tgtEl>
                                      </p:cBhvr>
                                    </p:animEffect>
                                    <p:animScale>
                                      <p:cBhvr>
                                        <p:cTn id="8" dur="770" decel="100000"/>
                                        <p:tgtEl>
                                          <p:spTgt spid="131075"/>
                                        </p:tgtEl>
                                      </p:cBhvr>
                                      <p:from x="10000" y="10000"/>
                                      <p:to x="200000" y="450000"/>
                                    </p:animScale>
                                    <p:animScale>
                                      <p:cBhvr>
                                        <p:cTn id="9" dur="1230" accel="100000" fill="hold">
                                          <p:stCondLst>
                                            <p:cond delay="770"/>
                                          </p:stCondLst>
                                        </p:cTn>
                                        <p:tgtEl>
                                          <p:spTgt spid="131075"/>
                                        </p:tgtEl>
                                      </p:cBhvr>
                                      <p:from x="200000" y="450000"/>
                                      <p:to x="100000" y="100000"/>
                                    </p:animScale>
                                    <p:set>
                                      <p:cBhvr>
                                        <p:cTn id="10" dur="770" fill="hold"/>
                                        <p:tgtEl>
                                          <p:spTgt spid="131075"/>
                                        </p:tgtEl>
                                        <p:attrNameLst>
                                          <p:attrName>ppt_x</p:attrName>
                                        </p:attrNameLst>
                                      </p:cBhvr>
                                      <p:to>
                                        <p:strVal val="(0.5)"/>
                                      </p:to>
                                    </p:set>
                                    <p:anim from="(0.5)" to="(#ppt_x)" calcmode="lin" valueType="num">
                                      <p:cBhvr>
                                        <p:cTn id="11" dur="1230" accel="100000" fill="hold">
                                          <p:stCondLst>
                                            <p:cond delay="770"/>
                                          </p:stCondLst>
                                        </p:cTn>
                                        <p:tgtEl>
                                          <p:spTgt spid="131075"/>
                                        </p:tgtEl>
                                        <p:attrNameLst>
                                          <p:attrName>ppt_x</p:attrName>
                                        </p:attrNameLst>
                                      </p:cBhvr>
                                    </p:anim>
                                    <p:set>
                                      <p:cBhvr>
                                        <p:cTn id="12" dur="770" fill="hold"/>
                                        <p:tgtEl>
                                          <p:spTgt spid="131075"/>
                                        </p:tgtEl>
                                        <p:attrNameLst>
                                          <p:attrName>ppt_y</p:attrName>
                                        </p:attrNameLst>
                                      </p:cBhvr>
                                      <p:to>
                                        <p:strVal val="(#ppt_y+0.4)"/>
                                      </p:to>
                                    </p:set>
                                    <p:anim from="(#ppt_y+0.4)" to="(#ppt_y)" calcmode="lin" valueType="num">
                                      <p:cBhvr>
                                        <p:cTn id="13" dur="1230" accel="100000" fill="hold">
                                          <p:stCondLst>
                                            <p:cond delay="770"/>
                                          </p:stCondLst>
                                        </p:cTn>
                                        <p:tgtEl>
                                          <p:spTgt spid="131075"/>
                                        </p:tgtEl>
                                        <p:attrNameLst>
                                          <p:attrName>ppt_y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Content Placeholder 1"/>
          <p:cNvSpPr>
            <a:spLocks noGrp="1"/>
          </p:cNvSpPr>
          <p:nvPr>
            <p:ph idx="1"/>
          </p:nvPr>
        </p:nvSpPr>
        <p:spPr>
          <a:xfrm>
            <a:off x="457200" y="1600200"/>
            <a:ext cx="8305800" cy="4953000"/>
          </a:xfrm>
        </p:spPr>
        <p:txBody>
          <a:bodyPr>
            <a:normAutofit/>
          </a:bodyPr>
          <a:lstStyle/>
          <a:p>
            <a:pPr algn="r" eaLnBrk="1" hangingPunct="1">
              <a:lnSpc>
                <a:spcPct val="80000"/>
              </a:lnSpc>
            </a:pPr>
            <a:r>
              <a:rPr lang="fa-IR" altLang="en-US" sz="2400" b="1" dirty="0" smtClean="0">
                <a:solidFill>
                  <a:schemeClr val="folHlink"/>
                </a:solidFill>
              </a:rPr>
              <a:t>كارگران در معرض قارچها :</a:t>
            </a:r>
          </a:p>
          <a:p>
            <a:pPr algn="r" eaLnBrk="1" hangingPunct="1">
              <a:lnSpc>
                <a:spcPct val="80000"/>
              </a:lnSpc>
              <a:buFontTx/>
              <a:buChar char="-"/>
            </a:pPr>
            <a:r>
              <a:rPr lang="fa-IR" altLang="en-US" sz="2400" b="1" dirty="0" smtClean="0">
                <a:latin typeface="Arial" charset="0"/>
                <a:cs typeface="B Nazanin" pitchFamily="2" charset="-78"/>
              </a:rPr>
              <a:t>كشاورزاني كه درانبارهاي علوفه ويونجه فعاليت مي كنند</a:t>
            </a:r>
          </a:p>
          <a:p>
            <a:pPr algn="r" eaLnBrk="1" hangingPunct="1">
              <a:lnSpc>
                <a:spcPct val="80000"/>
              </a:lnSpc>
              <a:buFontTx/>
              <a:buChar char="-"/>
            </a:pPr>
            <a:r>
              <a:rPr lang="fa-IR" altLang="en-US" sz="2400" b="1" dirty="0" smtClean="0">
                <a:latin typeface="Arial" charset="0"/>
                <a:cs typeface="B Nazanin" pitchFamily="2" charset="-78"/>
              </a:rPr>
              <a:t>كشاورزاني كه در بريدن درختان وانبار هيزم وشاخ وبرگ فعاليت دارند</a:t>
            </a:r>
          </a:p>
          <a:p>
            <a:pPr algn="r" eaLnBrk="1" hangingPunct="1">
              <a:lnSpc>
                <a:spcPct val="80000"/>
              </a:lnSpc>
              <a:buFontTx/>
              <a:buChar char="-"/>
            </a:pPr>
            <a:r>
              <a:rPr lang="fa-IR" altLang="en-US" sz="2400" b="1" dirty="0" smtClean="0">
                <a:latin typeface="Arial" charset="0"/>
                <a:cs typeface="B Nazanin" pitchFamily="2" charset="-78"/>
              </a:rPr>
              <a:t>كارگراني كه در توزيع ونگهداري خوراك دام وطيور فعاليت مي كنند</a:t>
            </a:r>
          </a:p>
          <a:p>
            <a:pPr algn="r" eaLnBrk="1" hangingPunct="1">
              <a:lnSpc>
                <a:spcPct val="80000"/>
              </a:lnSpc>
              <a:buFontTx/>
              <a:buChar char="-"/>
            </a:pPr>
            <a:r>
              <a:rPr lang="fa-IR" altLang="en-US" sz="2400" b="1" dirty="0" smtClean="0">
                <a:latin typeface="Arial" charset="0"/>
                <a:cs typeface="B Nazanin" pitchFamily="2" charset="-78"/>
              </a:rPr>
              <a:t>ماهيگيران </a:t>
            </a:r>
          </a:p>
          <a:p>
            <a:pPr algn="r" eaLnBrk="1" hangingPunct="1">
              <a:lnSpc>
                <a:spcPct val="80000"/>
              </a:lnSpc>
              <a:buFontTx/>
              <a:buChar char="-"/>
            </a:pPr>
            <a:r>
              <a:rPr lang="fa-IR" altLang="en-US" sz="2400" b="1" dirty="0" smtClean="0">
                <a:latin typeface="Arial" charset="0"/>
                <a:cs typeface="B Nazanin" pitchFamily="2" charset="-78"/>
              </a:rPr>
              <a:t>دامپزشكان ودامداران</a:t>
            </a:r>
          </a:p>
          <a:p>
            <a:pPr algn="r" eaLnBrk="1" hangingPunct="1">
              <a:lnSpc>
                <a:spcPct val="80000"/>
              </a:lnSpc>
              <a:buFontTx/>
              <a:buChar char="-"/>
            </a:pPr>
            <a:r>
              <a:rPr lang="fa-IR" altLang="en-US" sz="2400" b="1" dirty="0" smtClean="0">
                <a:latin typeface="Arial" charset="0"/>
                <a:cs typeface="B Nazanin" pitchFamily="2" charset="-78"/>
              </a:rPr>
              <a:t>كشاورزاني كه درامر كود پاشي فعاليت مي كنند</a:t>
            </a:r>
          </a:p>
          <a:p>
            <a:pPr algn="r" eaLnBrk="1" hangingPunct="1">
              <a:lnSpc>
                <a:spcPct val="80000"/>
              </a:lnSpc>
              <a:buFontTx/>
              <a:buChar char="-"/>
            </a:pPr>
            <a:r>
              <a:rPr lang="fa-IR" altLang="en-US" sz="2400" b="1" dirty="0" smtClean="0">
                <a:latin typeface="Arial" charset="0"/>
                <a:cs typeface="B Nazanin" pitchFamily="2" charset="-78"/>
              </a:rPr>
              <a:t>كشاورزان ودامداراني كه دراصطبل ها كار ميكنند</a:t>
            </a:r>
          </a:p>
          <a:p>
            <a:pPr algn="r" eaLnBrk="1" hangingPunct="1">
              <a:lnSpc>
                <a:spcPct val="80000"/>
              </a:lnSpc>
              <a:buFont typeface="Wingdings 3" pitchFamily="18" charset="2"/>
              <a:buNone/>
            </a:pPr>
            <a:r>
              <a:rPr lang="fa-IR" altLang="en-US" sz="2400" b="1" dirty="0" smtClean="0">
                <a:solidFill>
                  <a:schemeClr val="folHlink"/>
                </a:solidFill>
              </a:rPr>
              <a:t>راههاي كنترل وپيشگيري قارچها : </a:t>
            </a:r>
          </a:p>
          <a:p>
            <a:pPr algn="r" eaLnBrk="1" hangingPunct="1">
              <a:lnSpc>
                <a:spcPct val="80000"/>
              </a:lnSpc>
              <a:buFontTx/>
              <a:buChar char="-"/>
            </a:pPr>
            <a:r>
              <a:rPr lang="fa-IR" altLang="en-US" sz="2400" b="1" dirty="0" smtClean="0">
                <a:latin typeface="Arial" charset="0"/>
                <a:cs typeface="B Nazanin" pitchFamily="2" charset="-78"/>
              </a:rPr>
              <a:t>رعايت بهداشت فردي</a:t>
            </a:r>
          </a:p>
          <a:p>
            <a:pPr algn="r" eaLnBrk="1" hangingPunct="1">
              <a:lnSpc>
                <a:spcPct val="80000"/>
              </a:lnSpc>
              <a:buFontTx/>
              <a:buChar char="-"/>
            </a:pPr>
            <a:r>
              <a:rPr lang="fa-IR" altLang="en-US" sz="2400" b="1" dirty="0" smtClean="0">
                <a:latin typeface="Arial" charset="0"/>
                <a:cs typeface="B Nazanin" pitchFamily="2" charset="-78"/>
              </a:rPr>
              <a:t>استفاده از كودهاي حيواني واجتناب از مصرف كودهاي انساني </a:t>
            </a:r>
          </a:p>
          <a:p>
            <a:pPr algn="r" eaLnBrk="1" hangingPunct="1">
              <a:lnSpc>
                <a:spcPct val="80000"/>
              </a:lnSpc>
              <a:buFontTx/>
              <a:buChar char="-"/>
            </a:pPr>
            <a:r>
              <a:rPr lang="fa-IR" altLang="en-US" sz="2400" b="1" dirty="0" smtClean="0">
                <a:latin typeface="Arial" charset="0"/>
                <a:cs typeface="B Nazanin" pitchFamily="2" charset="-78"/>
              </a:rPr>
              <a:t>استفاده از وسايل حفاظت فردي</a:t>
            </a:r>
          </a:p>
          <a:p>
            <a:pPr algn="r" eaLnBrk="1" hangingPunct="1">
              <a:lnSpc>
                <a:spcPct val="80000"/>
              </a:lnSpc>
              <a:buFontTx/>
              <a:buChar char="-"/>
            </a:pPr>
            <a:r>
              <a:rPr lang="fa-IR" altLang="en-US" sz="2400" b="1" dirty="0" smtClean="0">
                <a:latin typeface="Arial" charset="0"/>
                <a:cs typeface="B Nazanin" pitchFamily="2" charset="-78"/>
              </a:rPr>
              <a:t>استحمام مرتب</a:t>
            </a:r>
          </a:p>
          <a:p>
            <a:pPr eaLnBrk="1" hangingPunct="1"/>
            <a:endParaRPr lang="fa-IR" altLang="en-US" dirty="0" smtClean="0"/>
          </a:p>
        </p:txBody>
      </p:sp>
      <p:sp>
        <p:nvSpPr>
          <p:cNvPr id="3" name="Title 2"/>
          <p:cNvSpPr>
            <a:spLocks noGrp="1"/>
          </p:cNvSpPr>
          <p:nvPr>
            <p:ph type="title"/>
          </p:nvPr>
        </p:nvSpPr>
        <p:spPr/>
        <p:txBody>
          <a:bodyPr/>
          <a:lstStyle/>
          <a:p>
            <a:pPr algn="ctr" eaLnBrk="1" fontAlgn="auto" hangingPunct="1">
              <a:spcAft>
                <a:spcPts val="0"/>
              </a:spcAft>
              <a:defRPr/>
            </a:pPr>
            <a:r>
              <a:rPr lang="fa-IR" dirty="0">
                <a:solidFill>
                  <a:schemeClr val="bg2">
                    <a:lumMod val="50000"/>
                  </a:schemeClr>
                </a:solidFill>
              </a:rPr>
              <a:t>كشاورزان در معرض قارچها</a:t>
            </a:r>
          </a:p>
        </p:txBody>
      </p:sp>
    </p:spTree>
    <p:extLst>
      <p:ext uri="{BB962C8B-B14F-4D97-AF65-F5344CB8AC3E}">
        <p14:creationId xmlns:p14="http://schemas.microsoft.com/office/powerpoint/2010/main" val="382126728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Content Placeholder 1"/>
          <p:cNvSpPr>
            <a:spLocks noGrp="1"/>
          </p:cNvSpPr>
          <p:nvPr>
            <p:ph idx="1"/>
          </p:nvPr>
        </p:nvSpPr>
        <p:spPr/>
        <p:txBody>
          <a:bodyPr/>
          <a:lstStyle/>
          <a:p>
            <a:pPr algn="r" eaLnBrk="1" hangingPunct="1">
              <a:lnSpc>
                <a:spcPct val="80000"/>
              </a:lnSpc>
            </a:pPr>
            <a:r>
              <a:rPr lang="fa-IR" altLang="en-US" b="1" dirty="0" smtClean="0">
                <a:solidFill>
                  <a:schemeClr val="folHlink"/>
                </a:solidFill>
              </a:rPr>
              <a:t>مشاغل در معرض ويروسها :</a:t>
            </a:r>
          </a:p>
          <a:p>
            <a:pPr algn="r" eaLnBrk="1" hangingPunct="1">
              <a:lnSpc>
                <a:spcPct val="80000"/>
              </a:lnSpc>
              <a:buFontTx/>
              <a:buChar char="-"/>
            </a:pPr>
            <a:r>
              <a:rPr lang="fa-IR" altLang="en-US" sz="2400" b="1" dirty="0" smtClean="0">
                <a:latin typeface="Arial" charset="0"/>
                <a:cs typeface="B Nazanin" pitchFamily="2" charset="-78"/>
              </a:rPr>
              <a:t>كشاورزان </a:t>
            </a:r>
          </a:p>
          <a:p>
            <a:pPr algn="r" eaLnBrk="1" hangingPunct="1">
              <a:lnSpc>
                <a:spcPct val="80000"/>
              </a:lnSpc>
              <a:buFontTx/>
              <a:buChar char="-"/>
            </a:pPr>
            <a:r>
              <a:rPr lang="fa-IR" altLang="en-US" sz="2400" b="1" dirty="0" smtClean="0">
                <a:latin typeface="Arial" charset="0"/>
                <a:cs typeface="B Nazanin" pitchFamily="2" charset="-78"/>
              </a:rPr>
              <a:t>دامداران ودامپزشكان</a:t>
            </a:r>
          </a:p>
          <a:p>
            <a:pPr algn="r" eaLnBrk="1" hangingPunct="1">
              <a:lnSpc>
                <a:spcPct val="80000"/>
              </a:lnSpc>
              <a:buFontTx/>
              <a:buChar char="-"/>
            </a:pPr>
            <a:r>
              <a:rPr lang="fa-IR" altLang="en-US" sz="2400" b="1" dirty="0" smtClean="0">
                <a:latin typeface="Arial" charset="0"/>
                <a:cs typeface="B Nazanin" pitchFamily="2" charset="-78"/>
              </a:rPr>
              <a:t>كارگران مرغداري ها</a:t>
            </a:r>
          </a:p>
          <a:p>
            <a:pPr algn="r" eaLnBrk="1" hangingPunct="1">
              <a:lnSpc>
                <a:spcPct val="90000"/>
              </a:lnSpc>
            </a:pPr>
            <a:r>
              <a:rPr lang="fa-IR" altLang="en-US" b="1" dirty="0" smtClean="0">
                <a:solidFill>
                  <a:schemeClr val="folHlink"/>
                </a:solidFill>
              </a:rPr>
              <a:t>راههاي كنترل وپيشگيري از ويروسها:</a:t>
            </a:r>
          </a:p>
          <a:p>
            <a:pPr algn="r" eaLnBrk="1" hangingPunct="1">
              <a:lnSpc>
                <a:spcPct val="80000"/>
              </a:lnSpc>
              <a:buFontTx/>
              <a:buChar char="-"/>
            </a:pPr>
            <a:r>
              <a:rPr lang="fa-IR" altLang="en-US" sz="2400" b="1" dirty="0" smtClean="0">
                <a:latin typeface="Arial" charset="0"/>
                <a:cs typeface="B Nazanin" pitchFamily="2" charset="-78"/>
              </a:rPr>
              <a:t>رعايت بهداشت فردي ومراقبت هاي بهداشتي به هنگام كار</a:t>
            </a:r>
          </a:p>
          <a:p>
            <a:pPr algn="r" eaLnBrk="1" hangingPunct="1">
              <a:lnSpc>
                <a:spcPct val="80000"/>
              </a:lnSpc>
              <a:buFontTx/>
              <a:buChar char="-"/>
            </a:pPr>
            <a:r>
              <a:rPr lang="fa-IR" altLang="en-US" sz="2400" b="1" dirty="0" smtClean="0">
                <a:latin typeface="Arial" charset="0"/>
                <a:cs typeface="B Nazanin" pitchFamily="2" charset="-78"/>
              </a:rPr>
              <a:t>استفاده از وسايل حفاظت فردي مناسب</a:t>
            </a:r>
          </a:p>
          <a:p>
            <a:pPr algn="r" eaLnBrk="1" hangingPunct="1">
              <a:lnSpc>
                <a:spcPct val="80000"/>
              </a:lnSpc>
              <a:buFontTx/>
              <a:buChar char="-"/>
            </a:pPr>
            <a:r>
              <a:rPr lang="fa-IR" altLang="en-US" sz="2400" b="1" dirty="0" smtClean="0">
                <a:latin typeface="Arial" charset="0"/>
                <a:cs typeface="B Nazanin" pitchFamily="2" charset="-78"/>
              </a:rPr>
              <a:t>معدوم نمودن دام بيمار</a:t>
            </a:r>
          </a:p>
          <a:p>
            <a:pPr algn="r" eaLnBrk="1" hangingPunct="1">
              <a:lnSpc>
                <a:spcPct val="80000"/>
              </a:lnSpc>
              <a:buFontTx/>
              <a:buChar char="-"/>
            </a:pPr>
            <a:r>
              <a:rPr lang="fa-IR" altLang="en-US" sz="2400" b="1" dirty="0" smtClean="0">
                <a:latin typeface="Arial" charset="0"/>
                <a:cs typeface="B Nazanin" pitchFamily="2" charset="-78"/>
              </a:rPr>
              <a:t>عدم تماس با پرندگان</a:t>
            </a:r>
          </a:p>
          <a:p>
            <a:pPr algn="r" eaLnBrk="1" hangingPunct="1">
              <a:lnSpc>
                <a:spcPct val="80000"/>
              </a:lnSpc>
              <a:buFontTx/>
              <a:buChar char="-"/>
            </a:pPr>
            <a:r>
              <a:rPr lang="fa-IR" altLang="en-US" sz="2400" b="1" dirty="0" smtClean="0">
                <a:latin typeface="Arial" charset="0"/>
                <a:cs typeface="B Nazanin" pitchFamily="2" charset="-78"/>
              </a:rPr>
              <a:t>انجام معاينات پزشكي</a:t>
            </a:r>
          </a:p>
          <a:p>
            <a:pPr algn="r" eaLnBrk="1" hangingPunct="1"/>
            <a:endParaRPr lang="fa-IR" altLang="en-US" dirty="0" smtClean="0"/>
          </a:p>
        </p:txBody>
      </p:sp>
      <p:sp>
        <p:nvSpPr>
          <p:cNvPr id="3" name="Title 2"/>
          <p:cNvSpPr>
            <a:spLocks noGrp="1"/>
          </p:cNvSpPr>
          <p:nvPr>
            <p:ph type="title"/>
          </p:nvPr>
        </p:nvSpPr>
        <p:spPr/>
        <p:txBody>
          <a:bodyPr/>
          <a:lstStyle/>
          <a:p>
            <a:pPr algn="ctr" eaLnBrk="1" fontAlgn="auto" hangingPunct="1">
              <a:spcAft>
                <a:spcPts val="0"/>
              </a:spcAft>
              <a:defRPr/>
            </a:pPr>
            <a:r>
              <a:rPr lang="fa-IR" dirty="0">
                <a:solidFill>
                  <a:schemeClr val="bg2">
                    <a:lumMod val="50000"/>
                  </a:schemeClr>
                </a:solidFill>
              </a:rPr>
              <a:t>كشاورزان در معرض ويروسها</a:t>
            </a:r>
          </a:p>
        </p:txBody>
      </p:sp>
    </p:spTree>
    <p:extLst>
      <p:ext uri="{BB962C8B-B14F-4D97-AF65-F5344CB8AC3E}">
        <p14:creationId xmlns:p14="http://schemas.microsoft.com/office/powerpoint/2010/main" val="242852329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Content Placeholder 1"/>
          <p:cNvSpPr>
            <a:spLocks noGrp="1"/>
          </p:cNvSpPr>
          <p:nvPr>
            <p:ph idx="1"/>
          </p:nvPr>
        </p:nvSpPr>
        <p:spPr/>
        <p:txBody>
          <a:bodyPr/>
          <a:lstStyle/>
          <a:p>
            <a:pPr algn="r" eaLnBrk="1" hangingPunct="1">
              <a:lnSpc>
                <a:spcPct val="90000"/>
              </a:lnSpc>
              <a:buFontTx/>
              <a:buChar char="-"/>
            </a:pPr>
            <a:r>
              <a:rPr lang="fa-IR" altLang="en-US" sz="2400" b="1" dirty="0" smtClean="0">
                <a:solidFill>
                  <a:schemeClr val="folHlink"/>
                </a:solidFill>
              </a:rPr>
              <a:t>كارگران در معرض باكتريها:</a:t>
            </a:r>
          </a:p>
          <a:p>
            <a:pPr algn="r" eaLnBrk="1" hangingPunct="1">
              <a:lnSpc>
                <a:spcPct val="80000"/>
              </a:lnSpc>
              <a:buFontTx/>
              <a:buChar char="-"/>
            </a:pPr>
            <a:r>
              <a:rPr lang="fa-IR" altLang="en-US" sz="2400" b="1" dirty="0" smtClean="0">
                <a:latin typeface="Arial" charset="0"/>
                <a:cs typeface="B Nazanin" pitchFamily="2" charset="-78"/>
              </a:rPr>
              <a:t>كشاورزان</a:t>
            </a:r>
          </a:p>
          <a:p>
            <a:pPr algn="r" eaLnBrk="1" hangingPunct="1">
              <a:lnSpc>
                <a:spcPct val="80000"/>
              </a:lnSpc>
              <a:buFontTx/>
              <a:buChar char="-"/>
            </a:pPr>
            <a:r>
              <a:rPr lang="fa-IR" altLang="en-US" sz="2400" b="1" dirty="0" smtClean="0">
                <a:latin typeface="Arial" charset="0"/>
                <a:cs typeface="B Nazanin" pitchFamily="2" charset="-78"/>
              </a:rPr>
              <a:t>دامداران ودامپزشكان</a:t>
            </a:r>
          </a:p>
          <a:p>
            <a:pPr algn="r" eaLnBrk="1" hangingPunct="1">
              <a:lnSpc>
                <a:spcPct val="80000"/>
              </a:lnSpc>
              <a:buFontTx/>
              <a:buChar char="-"/>
            </a:pPr>
            <a:r>
              <a:rPr lang="fa-IR" altLang="en-US" sz="2400" b="1" dirty="0" smtClean="0">
                <a:latin typeface="Arial" charset="0"/>
                <a:cs typeface="B Nazanin" pitchFamily="2" charset="-78"/>
              </a:rPr>
              <a:t>كارگران مرغداريها</a:t>
            </a:r>
          </a:p>
          <a:p>
            <a:pPr algn="r" eaLnBrk="1" hangingPunct="1">
              <a:lnSpc>
                <a:spcPct val="90000"/>
              </a:lnSpc>
              <a:buFont typeface="Wingdings 3" pitchFamily="18" charset="2"/>
              <a:buNone/>
            </a:pPr>
            <a:r>
              <a:rPr lang="fa-IR" altLang="en-US" sz="2400" b="1" dirty="0" smtClean="0">
                <a:solidFill>
                  <a:schemeClr val="folHlink"/>
                </a:solidFill>
              </a:rPr>
              <a:t>راههاي كنترل وپيشگيري از باكتريها :</a:t>
            </a:r>
          </a:p>
          <a:p>
            <a:pPr algn="r" eaLnBrk="1" hangingPunct="1">
              <a:lnSpc>
                <a:spcPct val="80000"/>
              </a:lnSpc>
              <a:buFontTx/>
              <a:buChar char="-"/>
            </a:pPr>
            <a:r>
              <a:rPr lang="fa-IR" altLang="en-US" sz="2400" b="1" dirty="0" smtClean="0">
                <a:latin typeface="Arial" charset="0"/>
                <a:cs typeface="B Nazanin" pitchFamily="2" charset="-78"/>
              </a:rPr>
              <a:t>انجام واكسيناسيون</a:t>
            </a:r>
          </a:p>
          <a:p>
            <a:pPr algn="r" eaLnBrk="1" hangingPunct="1">
              <a:lnSpc>
                <a:spcPct val="80000"/>
              </a:lnSpc>
              <a:buFontTx/>
              <a:buChar char="-"/>
            </a:pPr>
            <a:r>
              <a:rPr lang="fa-IR" altLang="en-US" sz="2400" b="1" dirty="0" smtClean="0">
                <a:latin typeface="Arial" charset="0"/>
                <a:cs typeface="B Nazanin" pitchFamily="2" charset="-78"/>
              </a:rPr>
              <a:t>ضدعفوني اماكن آلوده به فضولات وترشحات حيوانات بيمار</a:t>
            </a:r>
          </a:p>
          <a:p>
            <a:pPr algn="r" eaLnBrk="1" hangingPunct="1">
              <a:lnSpc>
                <a:spcPct val="80000"/>
              </a:lnSpc>
              <a:buFontTx/>
              <a:buChar char="-"/>
            </a:pPr>
            <a:r>
              <a:rPr lang="fa-IR" altLang="en-US" sz="2400" b="1" dirty="0" smtClean="0">
                <a:latin typeface="Arial" charset="0"/>
                <a:cs typeface="B Nazanin" pitchFamily="2" charset="-78"/>
              </a:rPr>
              <a:t>جداسازي حيوانات آلوده</a:t>
            </a:r>
          </a:p>
          <a:p>
            <a:pPr algn="r" eaLnBrk="1" hangingPunct="1">
              <a:lnSpc>
                <a:spcPct val="80000"/>
              </a:lnSpc>
              <a:buFontTx/>
              <a:buChar char="-"/>
            </a:pPr>
            <a:r>
              <a:rPr lang="fa-IR" altLang="en-US" sz="2400" b="1" dirty="0" smtClean="0">
                <a:latin typeface="Arial" charset="0"/>
                <a:cs typeface="B Nazanin" pitchFamily="2" charset="-78"/>
              </a:rPr>
              <a:t>آموزش بهداشت به افراد درمعرض خطر وآشنا نمودن آنها با بيماري</a:t>
            </a:r>
          </a:p>
          <a:p>
            <a:pPr algn="r" eaLnBrk="1" hangingPunct="1">
              <a:lnSpc>
                <a:spcPct val="80000"/>
              </a:lnSpc>
              <a:buFontTx/>
              <a:buChar char="-"/>
            </a:pPr>
            <a:r>
              <a:rPr lang="fa-IR" altLang="en-US" sz="2400" b="1" dirty="0" smtClean="0">
                <a:latin typeface="Arial" charset="0"/>
                <a:cs typeface="B Nazanin" pitchFamily="2" charset="-78"/>
              </a:rPr>
              <a:t>گندزدايي مرتب اصطبل</a:t>
            </a:r>
          </a:p>
          <a:p>
            <a:pPr algn="r" eaLnBrk="1" hangingPunct="1">
              <a:lnSpc>
                <a:spcPct val="80000"/>
              </a:lnSpc>
              <a:buFontTx/>
              <a:buChar char="-"/>
            </a:pPr>
            <a:r>
              <a:rPr lang="fa-IR" altLang="en-US" sz="2400" b="1" dirty="0" smtClean="0">
                <a:latin typeface="Arial" charset="0"/>
                <a:cs typeface="B Nazanin" pitchFamily="2" charset="-78"/>
              </a:rPr>
              <a:t>پاستوريزه كردن شيرو فرآورده هاي </a:t>
            </a:r>
            <a:r>
              <a:rPr lang="fa-IR" altLang="en-US" sz="2400" b="1" dirty="0" smtClean="0"/>
              <a:t>آن</a:t>
            </a:r>
          </a:p>
          <a:p>
            <a:pPr algn="r" eaLnBrk="1" hangingPunct="1"/>
            <a:endParaRPr lang="fa-IR" altLang="en-US" dirty="0" smtClean="0"/>
          </a:p>
        </p:txBody>
      </p:sp>
      <p:sp>
        <p:nvSpPr>
          <p:cNvPr id="3" name="Title 2"/>
          <p:cNvSpPr>
            <a:spLocks noGrp="1"/>
          </p:cNvSpPr>
          <p:nvPr>
            <p:ph type="title"/>
          </p:nvPr>
        </p:nvSpPr>
        <p:spPr/>
        <p:txBody>
          <a:bodyPr/>
          <a:lstStyle/>
          <a:p>
            <a:pPr algn="ctr" eaLnBrk="1" fontAlgn="auto" hangingPunct="1">
              <a:spcAft>
                <a:spcPts val="0"/>
              </a:spcAft>
              <a:defRPr/>
            </a:pPr>
            <a:r>
              <a:rPr lang="fa-IR" dirty="0">
                <a:solidFill>
                  <a:schemeClr val="bg2">
                    <a:lumMod val="50000"/>
                  </a:schemeClr>
                </a:solidFill>
                <a:effectLst/>
              </a:rPr>
              <a:t>كشاورزان در معرض باكتريها</a:t>
            </a:r>
          </a:p>
        </p:txBody>
      </p:sp>
    </p:spTree>
    <p:extLst>
      <p:ext uri="{BB962C8B-B14F-4D97-AF65-F5344CB8AC3E}">
        <p14:creationId xmlns:p14="http://schemas.microsoft.com/office/powerpoint/2010/main" val="296049131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92500" lnSpcReduction="10000"/>
          </a:bodyPr>
          <a:lstStyle/>
          <a:p>
            <a:pPr marL="365760" indent="-256032" algn="r" eaLnBrk="1" fontAlgn="auto" hangingPunct="1">
              <a:spcAft>
                <a:spcPts val="0"/>
              </a:spcAft>
              <a:buFont typeface="Wingdings 3"/>
              <a:buChar char=""/>
              <a:defRPr/>
            </a:pPr>
            <a:r>
              <a:rPr lang="fa-IR" sz="4000" b="1" dirty="0">
                <a:solidFill>
                  <a:schemeClr val="folHlink"/>
                </a:solidFill>
              </a:rPr>
              <a:t>كارگران در معرض انگلها:</a:t>
            </a:r>
          </a:p>
          <a:p>
            <a:pPr algn="r" eaLnBrk="1" hangingPunct="1">
              <a:buFontTx/>
              <a:buChar char="-"/>
              <a:defRPr/>
            </a:pPr>
            <a:r>
              <a:rPr lang="fa-IR" sz="2600" b="1" dirty="0">
                <a:latin typeface="Arial" pitchFamily="34" charset="0"/>
                <a:cs typeface="B Nazanin" pitchFamily="2" charset="-78"/>
              </a:rPr>
              <a:t>شاليكاران</a:t>
            </a:r>
          </a:p>
          <a:p>
            <a:pPr algn="r" eaLnBrk="1" hangingPunct="1">
              <a:buFontTx/>
              <a:buChar char="-"/>
              <a:defRPr/>
            </a:pPr>
            <a:r>
              <a:rPr lang="fa-IR" sz="2600" b="1" dirty="0">
                <a:latin typeface="Arial" pitchFamily="34" charset="0"/>
                <a:cs typeface="B Nazanin" pitchFamily="2" charset="-78"/>
              </a:rPr>
              <a:t>كشاورزاني كه با آب وخاك آلوده وكودهاي حيواني سروكار دارند</a:t>
            </a:r>
          </a:p>
          <a:p>
            <a:pPr algn="r" eaLnBrk="1" hangingPunct="1">
              <a:buFontTx/>
              <a:buChar char="-"/>
              <a:defRPr/>
            </a:pPr>
            <a:r>
              <a:rPr lang="fa-IR" sz="2600" b="1" dirty="0">
                <a:latin typeface="Arial" pitchFamily="34" charset="0"/>
                <a:cs typeface="B Nazanin" pitchFamily="2" charset="-78"/>
              </a:rPr>
              <a:t>كشاورزان مزارع نيشكر وتوتون وچاي</a:t>
            </a:r>
          </a:p>
          <a:p>
            <a:pPr algn="r" eaLnBrk="1" hangingPunct="1">
              <a:buFontTx/>
              <a:buChar char="-"/>
              <a:defRPr/>
            </a:pPr>
            <a:r>
              <a:rPr lang="fa-IR" sz="2600" b="1" dirty="0">
                <a:latin typeface="Arial" pitchFamily="34" charset="0"/>
                <a:cs typeface="B Nazanin" pitchFamily="2" charset="-78"/>
              </a:rPr>
              <a:t>كارگران مرغداريها واصطبل داران</a:t>
            </a:r>
          </a:p>
          <a:p>
            <a:pPr marL="365760" indent="-256032" algn="r" eaLnBrk="1" fontAlgn="auto" hangingPunct="1">
              <a:spcAft>
                <a:spcPts val="0"/>
              </a:spcAft>
              <a:buFont typeface="Wingdings 3"/>
              <a:buNone/>
              <a:defRPr/>
            </a:pPr>
            <a:r>
              <a:rPr lang="fa-IR" sz="4000" b="1" dirty="0">
                <a:solidFill>
                  <a:schemeClr val="folHlink"/>
                </a:solidFill>
              </a:rPr>
              <a:t>راههاي كنترل وپيشگيري از انگلها:</a:t>
            </a:r>
          </a:p>
          <a:p>
            <a:pPr algn="r" eaLnBrk="1" hangingPunct="1">
              <a:lnSpc>
                <a:spcPct val="90000"/>
              </a:lnSpc>
              <a:buFontTx/>
              <a:buChar char="-"/>
              <a:defRPr/>
            </a:pPr>
            <a:r>
              <a:rPr lang="fa-IR" sz="2600" b="1" dirty="0">
                <a:latin typeface="Arial" pitchFamily="34" charset="0"/>
                <a:cs typeface="B Nazanin" pitchFamily="2" charset="-78"/>
              </a:rPr>
              <a:t>احداث توالتهاي بهداشتي بخصوص درمزارع بزرگ</a:t>
            </a:r>
          </a:p>
          <a:p>
            <a:pPr algn="r" eaLnBrk="1" hangingPunct="1">
              <a:lnSpc>
                <a:spcPct val="90000"/>
              </a:lnSpc>
              <a:buFontTx/>
              <a:buChar char="-"/>
              <a:defRPr/>
            </a:pPr>
            <a:r>
              <a:rPr lang="fa-IR" sz="2600" b="1" dirty="0">
                <a:latin typeface="Arial" pitchFamily="34" charset="0"/>
                <a:cs typeface="B Nazanin" pitchFamily="2" charset="-78"/>
              </a:rPr>
              <a:t>استفاده از وسايل حفاظت فردي</a:t>
            </a:r>
          </a:p>
          <a:p>
            <a:pPr algn="r" eaLnBrk="1" hangingPunct="1">
              <a:lnSpc>
                <a:spcPct val="90000"/>
              </a:lnSpc>
              <a:buFontTx/>
              <a:buChar char="-"/>
              <a:defRPr/>
            </a:pPr>
            <a:r>
              <a:rPr lang="fa-IR" sz="2600" b="1" dirty="0">
                <a:latin typeface="Arial" pitchFamily="34" charset="0"/>
                <a:cs typeface="B Nazanin" pitchFamily="2" charset="-78"/>
              </a:rPr>
              <a:t>رعايت بهداشت فردي ومراقبت هاي بهداشتي هنگام كار</a:t>
            </a:r>
          </a:p>
          <a:p>
            <a:pPr algn="r" eaLnBrk="1" hangingPunct="1">
              <a:lnSpc>
                <a:spcPct val="90000"/>
              </a:lnSpc>
              <a:buFontTx/>
              <a:buChar char="-"/>
              <a:defRPr/>
            </a:pPr>
            <a:r>
              <a:rPr lang="fa-IR" sz="2600" b="1" dirty="0">
                <a:latin typeface="Arial" pitchFamily="34" charset="0"/>
                <a:cs typeface="B Nazanin" pitchFamily="2" charset="-78"/>
              </a:rPr>
              <a:t>استفاده از سبزيجات سالم</a:t>
            </a:r>
          </a:p>
          <a:p>
            <a:pPr marL="365760" indent="-256032" eaLnBrk="1" fontAlgn="auto" hangingPunct="1">
              <a:spcAft>
                <a:spcPts val="0"/>
              </a:spcAft>
              <a:buFont typeface="Wingdings 3"/>
              <a:buChar char=""/>
              <a:defRPr/>
            </a:pPr>
            <a:endParaRPr lang="fa-IR" dirty="0"/>
          </a:p>
        </p:txBody>
      </p:sp>
      <p:sp>
        <p:nvSpPr>
          <p:cNvPr id="3" name="Title 2"/>
          <p:cNvSpPr>
            <a:spLocks noGrp="1"/>
          </p:cNvSpPr>
          <p:nvPr>
            <p:ph type="title"/>
          </p:nvPr>
        </p:nvSpPr>
        <p:spPr/>
        <p:txBody>
          <a:bodyPr/>
          <a:lstStyle/>
          <a:p>
            <a:pPr algn="ctr" eaLnBrk="1" fontAlgn="auto" hangingPunct="1">
              <a:spcAft>
                <a:spcPts val="0"/>
              </a:spcAft>
              <a:defRPr/>
            </a:pPr>
            <a:r>
              <a:rPr lang="fa-IR" dirty="0">
                <a:solidFill>
                  <a:schemeClr val="bg2">
                    <a:lumMod val="50000"/>
                  </a:schemeClr>
                </a:solidFill>
              </a:rPr>
              <a:t>كشاورزان در معرض انگلها</a:t>
            </a:r>
          </a:p>
        </p:txBody>
      </p:sp>
    </p:spTree>
    <p:extLst>
      <p:ext uri="{BB962C8B-B14F-4D97-AF65-F5344CB8AC3E}">
        <p14:creationId xmlns:p14="http://schemas.microsoft.com/office/powerpoint/2010/main" val="33255384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5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3794" name="Rectangle 2"/>
          <p:cNvSpPr>
            <a:spLocks noGrp="1" noChangeArrowheads="1"/>
          </p:cNvSpPr>
          <p:nvPr>
            <p:ph type="subTitle" idx="1"/>
          </p:nvPr>
        </p:nvSpPr>
        <p:spPr>
          <a:xfrm>
            <a:off x="0" y="0"/>
            <a:ext cx="9144000" cy="6858000"/>
          </a:xfrm>
        </p:spPr>
        <p:txBody>
          <a:bodyPr/>
          <a:lstStyle/>
          <a:p>
            <a:pPr marR="0" eaLnBrk="1" hangingPunct="1">
              <a:defRPr/>
            </a:pPr>
            <a:r>
              <a:rPr lang="fa-IR" sz="4000" b="1" dirty="0">
                <a:solidFill>
                  <a:schemeClr val="folHlink"/>
                </a:solidFill>
              </a:rPr>
              <a:t>كارگران در معرض انگلها:</a:t>
            </a:r>
          </a:p>
          <a:p>
            <a:pPr marL="365125" marR="0" indent="-255588" eaLnBrk="1" hangingPunct="1">
              <a:buFontTx/>
              <a:buChar char="-"/>
              <a:defRPr/>
            </a:pPr>
            <a:r>
              <a:rPr lang="fa-IR" sz="2600" b="1" dirty="0">
                <a:solidFill>
                  <a:schemeClr val="tx1"/>
                </a:solidFill>
                <a:latin typeface="Arial" pitchFamily="34" charset="0"/>
                <a:cs typeface="B Nazanin" pitchFamily="2" charset="-78"/>
              </a:rPr>
              <a:t>شاليكاران</a:t>
            </a:r>
          </a:p>
          <a:p>
            <a:pPr marL="365125" marR="0" indent="-255588" eaLnBrk="1" hangingPunct="1">
              <a:buFontTx/>
              <a:buChar char="-"/>
              <a:defRPr/>
            </a:pPr>
            <a:r>
              <a:rPr lang="fa-IR" sz="2600" b="1" dirty="0">
                <a:solidFill>
                  <a:schemeClr val="tx1"/>
                </a:solidFill>
                <a:latin typeface="Arial" pitchFamily="34" charset="0"/>
                <a:cs typeface="B Nazanin" pitchFamily="2" charset="-78"/>
              </a:rPr>
              <a:t>كشاورزاني كه با آب وخاك آلوده وكودهاي حيواني سروكار دارند</a:t>
            </a:r>
          </a:p>
          <a:p>
            <a:pPr marL="365125" marR="0" indent="-255588" eaLnBrk="1" hangingPunct="1">
              <a:buFontTx/>
              <a:buChar char="-"/>
              <a:defRPr/>
            </a:pPr>
            <a:r>
              <a:rPr lang="fa-IR" sz="2600" b="1" dirty="0">
                <a:solidFill>
                  <a:schemeClr val="tx1"/>
                </a:solidFill>
                <a:latin typeface="Arial" pitchFamily="34" charset="0"/>
                <a:cs typeface="B Nazanin" pitchFamily="2" charset="-78"/>
              </a:rPr>
              <a:t>كشاورزان مزارع نيشكر وتوتون وچاي</a:t>
            </a:r>
          </a:p>
          <a:p>
            <a:pPr marL="365125" marR="0" indent="-255588" eaLnBrk="1" hangingPunct="1">
              <a:buFontTx/>
              <a:buChar char="-"/>
              <a:defRPr/>
            </a:pPr>
            <a:r>
              <a:rPr lang="fa-IR" sz="2600" b="1" dirty="0">
                <a:solidFill>
                  <a:schemeClr val="tx1"/>
                </a:solidFill>
                <a:latin typeface="Arial" pitchFamily="34" charset="0"/>
                <a:cs typeface="B Nazanin" pitchFamily="2" charset="-78"/>
              </a:rPr>
              <a:t>كارگران مرغداريها واصطبل داران</a:t>
            </a:r>
          </a:p>
          <a:p>
            <a:pPr marR="0" eaLnBrk="1" hangingPunct="1">
              <a:buFontTx/>
              <a:buNone/>
              <a:defRPr/>
            </a:pPr>
            <a:r>
              <a:rPr lang="fa-IR" sz="4000" b="1" dirty="0">
                <a:solidFill>
                  <a:schemeClr val="folHlink"/>
                </a:solidFill>
              </a:rPr>
              <a:t>راههاي كنترل وپيشگيري از انگلها:</a:t>
            </a:r>
          </a:p>
          <a:p>
            <a:pPr marL="365125" marR="0" indent="-255588" eaLnBrk="1" hangingPunct="1">
              <a:buFontTx/>
              <a:buChar char="-"/>
              <a:defRPr/>
            </a:pPr>
            <a:r>
              <a:rPr lang="fa-IR" sz="2600" b="1" dirty="0">
                <a:solidFill>
                  <a:schemeClr val="tx1"/>
                </a:solidFill>
                <a:latin typeface="Arial" pitchFamily="34" charset="0"/>
                <a:cs typeface="B Nazanin" pitchFamily="2" charset="-78"/>
              </a:rPr>
              <a:t>احداث توالتهاي بهداشتي بخصوص درمزارع بزرگ</a:t>
            </a:r>
          </a:p>
          <a:p>
            <a:pPr marL="365125" marR="0" indent="-255588" eaLnBrk="1" hangingPunct="1">
              <a:buFontTx/>
              <a:buChar char="-"/>
              <a:defRPr/>
            </a:pPr>
            <a:r>
              <a:rPr lang="fa-IR" sz="2600" b="1" dirty="0">
                <a:solidFill>
                  <a:schemeClr val="tx1"/>
                </a:solidFill>
                <a:latin typeface="Arial" pitchFamily="34" charset="0"/>
                <a:cs typeface="B Nazanin" pitchFamily="2" charset="-78"/>
              </a:rPr>
              <a:t>استفاده از وسايل حفاظت فردي</a:t>
            </a:r>
          </a:p>
          <a:p>
            <a:pPr marL="365125" marR="0" indent="-255588" eaLnBrk="1" hangingPunct="1">
              <a:buFontTx/>
              <a:buChar char="-"/>
              <a:defRPr/>
            </a:pPr>
            <a:r>
              <a:rPr lang="fa-IR" sz="2600" b="1" dirty="0">
                <a:solidFill>
                  <a:schemeClr val="tx1"/>
                </a:solidFill>
                <a:latin typeface="Arial" pitchFamily="34" charset="0"/>
                <a:cs typeface="B Nazanin" pitchFamily="2" charset="-78"/>
              </a:rPr>
              <a:t>رعايت بهداشت فردي ومراقبت هاي بهداشتي هنگام كار</a:t>
            </a:r>
          </a:p>
          <a:p>
            <a:pPr marL="365125" marR="0" indent="-255588" eaLnBrk="1" hangingPunct="1">
              <a:buFontTx/>
              <a:buChar char="-"/>
              <a:defRPr/>
            </a:pPr>
            <a:r>
              <a:rPr lang="fa-IR" sz="2600" b="1" dirty="0">
                <a:solidFill>
                  <a:schemeClr val="tx1"/>
                </a:solidFill>
                <a:latin typeface="Arial" pitchFamily="34" charset="0"/>
                <a:cs typeface="B Nazanin" pitchFamily="2" charset="-78"/>
              </a:rPr>
              <a:t>استفاده از سبزيجات سالم</a:t>
            </a:r>
          </a:p>
          <a:p>
            <a:pPr marR="0" eaLnBrk="1" hangingPunct="1">
              <a:buFontTx/>
              <a:buChar char="-"/>
              <a:defRPr/>
            </a:pPr>
            <a:endParaRPr lang="fa-IR" b="1" dirty="0"/>
          </a:p>
          <a:p>
            <a:pPr marR="0" eaLnBrk="1" hangingPunct="1">
              <a:buFontTx/>
              <a:buNone/>
              <a:defRPr/>
            </a:pPr>
            <a:endParaRPr lang="fa-IR" sz="2800" b="1" dirty="0"/>
          </a:p>
          <a:p>
            <a:pPr marR="0" eaLnBrk="1" hangingPunct="1">
              <a:buFontTx/>
              <a:buNone/>
              <a:defRPr/>
            </a:pPr>
            <a:endParaRPr lang="en-US" sz="2800" b="1" dirty="0">
              <a:cs typeface="Arial" pitchFamily="34" charset="0"/>
            </a:endParaRPr>
          </a:p>
        </p:txBody>
      </p:sp>
    </p:spTree>
    <p:extLst>
      <p:ext uri="{BB962C8B-B14F-4D97-AF65-F5344CB8AC3E}">
        <p14:creationId xmlns:p14="http://schemas.microsoft.com/office/powerpoint/2010/main" val="59350960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6"/>
          <p:cNvSpPr>
            <a:spLocks noGrp="1"/>
          </p:cNvSpPr>
          <p:nvPr>
            <p:ph type="sldNum" sz="quarter" idx="12"/>
          </p:nvPr>
        </p:nvSpPr>
        <p:spPr/>
        <p:txBody>
          <a:bodyPr/>
          <a:lstStyle/>
          <a:p>
            <a:fld id="{5E86B9A1-82EF-4F6D-BB19-782621E0E66C}" type="slidenum">
              <a:rPr lang="ar-SA"/>
              <a:pPr/>
              <a:t>58</a:t>
            </a:fld>
            <a:endParaRPr lang="en-US"/>
          </a:p>
        </p:txBody>
      </p:sp>
      <p:sp>
        <p:nvSpPr>
          <p:cNvPr id="161794" name="Rectangle 2"/>
          <p:cNvSpPr>
            <a:spLocks noGrp="1" noRot="1" noChangeArrowheads="1"/>
          </p:cNvSpPr>
          <p:nvPr>
            <p:ph type="title"/>
          </p:nvPr>
        </p:nvSpPr>
        <p:spPr>
          <a:xfrm>
            <a:off x="914400" y="0"/>
            <a:ext cx="8229600" cy="762000"/>
          </a:xfrm>
        </p:spPr>
        <p:txBody>
          <a:bodyPr/>
          <a:lstStyle/>
          <a:p>
            <a:pPr algn="ctr"/>
            <a:r>
              <a:rPr lang="ar-SA" i="1">
                <a:solidFill>
                  <a:schemeClr val="tx1"/>
                </a:solidFill>
                <a:cs typeface="B Nazanin" pitchFamily="2" charset="-78"/>
              </a:rPr>
              <a:t>ارگونومي چيست؟</a:t>
            </a:r>
            <a:endParaRPr lang="en-US" i="1">
              <a:solidFill>
                <a:schemeClr val="tx1"/>
              </a:solidFill>
              <a:cs typeface="B Nazanin" pitchFamily="2" charset="-78"/>
            </a:endParaRPr>
          </a:p>
        </p:txBody>
      </p:sp>
      <p:sp>
        <p:nvSpPr>
          <p:cNvPr id="161795" name="Rectangle 3"/>
          <p:cNvSpPr>
            <a:spLocks noGrp="1" noChangeArrowheads="1"/>
          </p:cNvSpPr>
          <p:nvPr>
            <p:ph type="body" sz="half" idx="1"/>
          </p:nvPr>
        </p:nvSpPr>
        <p:spPr>
          <a:xfrm>
            <a:off x="0" y="1143000"/>
            <a:ext cx="9144000" cy="5715000"/>
          </a:xfrm>
          <a:noFill/>
          <a:ln/>
        </p:spPr>
        <p:txBody>
          <a:bodyPr>
            <a:normAutofit fontScale="25000" lnSpcReduction="20000"/>
          </a:bodyPr>
          <a:lstStyle/>
          <a:p>
            <a:pPr marL="338138" indent="-338138" algn="r" defTabSz="457200" rtl="1" eaLnBrk="0" hangingPunct="0">
              <a:lnSpc>
                <a:spcPct val="120000"/>
              </a:lnSpc>
              <a:spcBef>
                <a:spcPct val="50000"/>
              </a:spcBef>
              <a:buClr>
                <a:srgbClr val="66FFFF"/>
              </a:buClr>
              <a:buFont typeface="Wingdings" pitchFamily="2" charset="2"/>
              <a:buChar char="q"/>
            </a:pPr>
            <a:r>
              <a:rPr lang="ar-SA" sz="12800" b="1" dirty="0"/>
              <a:t>ارگونومي </a:t>
            </a:r>
            <a:r>
              <a:rPr lang="fa-IR" sz="12800" b="1" dirty="0"/>
              <a:t>از دو </a:t>
            </a:r>
            <a:r>
              <a:rPr lang="ar-SA" sz="12800" b="1" dirty="0"/>
              <a:t>واژه</a:t>
            </a:r>
            <a:r>
              <a:rPr lang="fa-IR" sz="12800" b="1" dirty="0"/>
              <a:t> </a:t>
            </a:r>
            <a:r>
              <a:rPr lang="ar-SA" sz="12800" b="1" dirty="0"/>
              <a:t>يوناني</a:t>
            </a:r>
            <a:r>
              <a:rPr lang="fa-IR" sz="12800" b="1" dirty="0"/>
              <a:t> ارگو (</a:t>
            </a:r>
            <a:r>
              <a:rPr lang="en-US" sz="12800" b="1" dirty="0"/>
              <a:t>ergo</a:t>
            </a:r>
            <a:r>
              <a:rPr lang="fa-IR" sz="12800" b="1" dirty="0"/>
              <a:t>) به معناي </a:t>
            </a:r>
            <a:r>
              <a:rPr lang="ar-SA" sz="12800" b="1" dirty="0"/>
              <a:t>كار و</a:t>
            </a:r>
            <a:r>
              <a:rPr lang="fa-IR" sz="12800" b="1" dirty="0"/>
              <a:t> نوموس(</a:t>
            </a:r>
            <a:r>
              <a:rPr lang="en-US" sz="12800" b="1" dirty="0" err="1"/>
              <a:t>nomos</a:t>
            </a:r>
            <a:r>
              <a:rPr lang="en-US" sz="12800" b="1" dirty="0"/>
              <a:t> </a:t>
            </a:r>
            <a:r>
              <a:rPr lang="ar-SA" sz="12800" b="1" dirty="0"/>
              <a:t> </a:t>
            </a:r>
            <a:r>
              <a:rPr lang="fa-IR" sz="12800" b="1" dirty="0"/>
              <a:t>) بمعنای </a:t>
            </a:r>
            <a:r>
              <a:rPr lang="ar-SA" sz="12800" b="1" dirty="0"/>
              <a:t>قاعده و قانون</a:t>
            </a:r>
            <a:r>
              <a:rPr lang="fa-IR" sz="12800" b="1" dirty="0"/>
              <a:t> مي باشد (در فارسی کلمه مناسب برای آن انتخاب نشده است)</a:t>
            </a:r>
          </a:p>
          <a:p>
            <a:pPr marL="338138" indent="-338138" algn="r" defTabSz="457200" rtl="1" eaLnBrk="0" hangingPunct="0">
              <a:lnSpc>
                <a:spcPct val="120000"/>
              </a:lnSpc>
              <a:spcBef>
                <a:spcPct val="50000"/>
              </a:spcBef>
              <a:buClr>
                <a:srgbClr val="66FFFF"/>
              </a:buClr>
              <a:buFont typeface="Wingdings" pitchFamily="2" charset="2"/>
              <a:buChar char="q"/>
            </a:pPr>
            <a:r>
              <a:rPr lang="fa-IR" sz="12800" b="1" dirty="0" smtClean="0"/>
              <a:t>در </a:t>
            </a:r>
            <a:r>
              <a:rPr lang="fa-IR" sz="12800" b="1" dirty="0"/>
              <a:t>اصطلاح دانشی است که به رابطه انسان و ماشین و محیط پیرامون او می پردازد طراحی وسایل ودستگاهها را به گونه ای پیشنهاد مکند که راحتی ایمنی و بازدهی کار را بالا برده خطر خستگی و هزینه ها را کاهش می دهد </a:t>
            </a:r>
          </a:p>
          <a:p>
            <a:pPr marL="338138" indent="-338138" algn="r" defTabSz="457200" rtl="1" eaLnBrk="0" hangingPunct="0">
              <a:lnSpc>
                <a:spcPct val="120000"/>
              </a:lnSpc>
              <a:spcBef>
                <a:spcPct val="50000"/>
              </a:spcBef>
              <a:buClr>
                <a:srgbClr val="66FFFF"/>
              </a:buClr>
              <a:buFont typeface="Wingdings" pitchFamily="2" charset="2"/>
              <a:buChar char="q"/>
            </a:pPr>
            <a:r>
              <a:rPr lang="fa-IR" sz="12800" b="1" dirty="0" smtClean="0"/>
              <a:t>اسامی </a:t>
            </a:r>
            <a:r>
              <a:rPr lang="fa-IR" sz="12800" b="1" dirty="0"/>
              <a:t>دیگر این علم مهندسی انسانی ،مهندسی عوامل یا فاکتورهای انسانی ، </a:t>
            </a:r>
            <a:r>
              <a:rPr kumimoji="1" lang="fa-IR" sz="12800" b="1" dirty="0">
                <a:effectLst/>
              </a:rPr>
              <a:t>علم هماهنگی انسان، محیط و ابزار ،روانشناسی مهندسی داده شده است </a:t>
            </a:r>
          </a:p>
          <a:p>
            <a:pPr marL="338138" indent="-338138" defTabSz="457200" eaLnBrk="0" hangingPunct="0">
              <a:lnSpc>
                <a:spcPct val="80000"/>
              </a:lnSpc>
              <a:spcBef>
                <a:spcPct val="50000"/>
              </a:spcBef>
              <a:buClr>
                <a:srgbClr val="66FFFF"/>
              </a:buClr>
              <a:buFont typeface="Wingdings" pitchFamily="2" charset="2"/>
              <a:buChar char="q"/>
            </a:pPr>
            <a:endParaRPr kumimoji="1" lang="fa-IR" sz="8000" b="1" dirty="0">
              <a:effectLst/>
            </a:endParaRPr>
          </a:p>
          <a:p>
            <a:pPr marL="338138" indent="-338138" defTabSz="457200" eaLnBrk="0" hangingPunct="0">
              <a:lnSpc>
                <a:spcPct val="80000"/>
              </a:lnSpc>
              <a:spcBef>
                <a:spcPct val="50000"/>
              </a:spcBef>
              <a:buClr>
                <a:schemeClr val="bg1"/>
              </a:buClr>
              <a:buFontTx/>
              <a:buChar char="•"/>
            </a:pPr>
            <a:r>
              <a:rPr kumimoji="1" lang="fa-IR" sz="8000" b="1" dirty="0">
                <a:effectLst/>
              </a:rPr>
              <a:t> </a:t>
            </a:r>
          </a:p>
          <a:p>
            <a:pPr marL="338138" indent="-338138" defTabSz="457200" eaLnBrk="0" hangingPunct="0">
              <a:lnSpc>
                <a:spcPct val="80000"/>
              </a:lnSpc>
              <a:spcBef>
                <a:spcPct val="50000"/>
              </a:spcBef>
              <a:buClr>
                <a:schemeClr val="bg1"/>
              </a:buClr>
              <a:buFontTx/>
              <a:buChar char="•"/>
            </a:pPr>
            <a:endParaRPr kumimoji="1" lang="fa-IR" b="1" dirty="0">
              <a:effectLst/>
            </a:endParaRPr>
          </a:p>
          <a:p>
            <a:pPr marL="338138" indent="-338138" defTabSz="457200" eaLnBrk="0" hangingPunct="0">
              <a:lnSpc>
                <a:spcPct val="80000"/>
              </a:lnSpc>
              <a:spcBef>
                <a:spcPct val="50000"/>
              </a:spcBef>
              <a:buClr>
                <a:schemeClr val="bg1"/>
              </a:buClr>
              <a:buFontTx/>
              <a:buNone/>
            </a:pPr>
            <a:endParaRPr kumimoji="1" lang="fa-IR" b="1" dirty="0">
              <a:effectLst/>
            </a:endParaRPr>
          </a:p>
          <a:p>
            <a:pPr marL="338138" indent="-338138" defTabSz="457200" eaLnBrk="0" hangingPunct="0">
              <a:lnSpc>
                <a:spcPct val="80000"/>
              </a:lnSpc>
              <a:spcBef>
                <a:spcPct val="50000"/>
              </a:spcBef>
              <a:buClr>
                <a:schemeClr val="bg1"/>
              </a:buClr>
              <a:buFontTx/>
              <a:buChar char="•"/>
            </a:pPr>
            <a:endParaRPr lang="fa-IR" b="1" dirty="0">
              <a:cs typeface="B Nazanin" pitchFamily="2" charset="-78"/>
            </a:endParaRPr>
          </a:p>
          <a:p>
            <a:pPr marL="338138" indent="-338138" defTabSz="457200" eaLnBrk="0" hangingPunct="0">
              <a:lnSpc>
                <a:spcPct val="80000"/>
              </a:lnSpc>
              <a:spcBef>
                <a:spcPct val="50000"/>
              </a:spcBef>
              <a:buClr>
                <a:schemeClr val="bg1"/>
              </a:buClr>
              <a:buFontTx/>
              <a:buChar char="•"/>
            </a:pPr>
            <a:endParaRPr lang="fa-IR" b="1" dirty="0">
              <a:cs typeface="B Nazanin" pitchFamily="2" charset="-78"/>
            </a:endParaRPr>
          </a:p>
          <a:p>
            <a:pPr marL="338138" indent="-338138" defTabSz="457200" eaLnBrk="0" hangingPunct="0">
              <a:lnSpc>
                <a:spcPct val="80000"/>
              </a:lnSpc>
              <a:spcBef>
                <a:spcPct val="50000"/>
              </a:spcBef>
              <a:buClr>
                <a:schemeClr val="bg1"/>
              </a:buClr>
              <a:buFontTx/>
              <a:buChar char="•"/>
            </a:pPr>
            <a:endParaRPr lang="fa-IR" sz="900" dirty="0">
              <a:cs typeface="B Nazanin" pitchFamily="2" charset="-78"/>
            </a:endParaRPr>
          </a:p>
          <a:p>
            <a:pPr marL="338138" indent="-338138" defTabSz="457200" eaLnBrk="0" hangingPunct="0">
              <a:lnSpc>
                <a:spcPct val="80000"/>
              </a:lnSpc>
              <a:spcBef>
                <a:spcPct val="50000"/>
              </a:spcBef>
              <a:buClr>
                <a:schemeClr val="bg1"/>
              </a:buClr>
              <a:buFontTx/>
              <a:buChar char="•"/>
            </a:pPr>
            <a:endParaRPr lang="fa-IR" sz="900" dirty="0">
              <a:cs typeface="B Nazanin" pitchFamily="2" charset="-78"/>
            </a:endParaRPr>
          </a:p>
          <a:p>
            <a:pPr marL="338138" indent="-338138" defTabSz="457200" eaLnBrk="0" hangingPunct="0">
              <a:lnSpc>
                <a:spcPct val="80000"/>
              </a:lnSpc>
              <a:spcBef>
                <a:spcPct val="50000"/>
              </a:spcBef>
              <a:buClr>
                <a:schemeClr val="bg1"/>
              </a:buClr>
              <a:buFontTx/>
              <a:buChar char="•"/>
            </a:pPr>
            <a:endParaRPr lang="fa-IR" sz="900" dirty="0">
              <a:cs typeface="B Nazanin" pitchFamily="2" charset="-78"/>
            </a:endParaRPr>
          </a:p>
          <a:p>
            <a:pPr marL="338138" indent="-338138" defTabSz="457200" eaLnBrk="0" hangingPunct="0">
              <a:lnSpc>
                <a:spcPct val="80000"/>
              </a:lnSpc>
              <a:spcBef>
                <a:spcPct val="50000"/>
              </a:spcBef>
              <a:buClr>
                <a:schemeClr val="bg1"/>
              </a:buClr>
              <a:buFontTx/>
              <a:buNone/>
            </a:pPr>
            <a:endParaRPr lang="en-US" sz="900" dirty="0">
              <a:cs typeface="B Nazanin" pitchFamily="2" charset="-78"/>
            </a:endParaRPr>
          </a:p>
          <a:p>
            <a:pPr marL="338138" indent="-338138" defTabSz="457200" eaLnBrk="0" hangingPunct="0">
              <a:lnSpc>
                <a:spcPct val="80000"/>
              </a:lnSpc>
              <a:spcBef>
                <a:spcPct val="50000"/>
              </a:spcBef>
              <a:buClr>
                <a:schemeClr val="bg1"/>
              </a:buClr>
              <a:buFontTx/>
              <a:buNone/>
            </a:pPr>
            <a:r>
              <a:rPr lang="fa-IR" sz="800" dirty="0"/>
              <a:t> </a:t>
            </a:r>
            <a:endParaRPr lang="en-US" sz="800" dirty="0"/>
          </a:p>
        </p:txBody>
      </p:sp>
    </p:spTree>
    <p:extLst>
      <p:ext uri="{BB962C8B-B14F-4D97-AF65-F5344CB8AC3E}">
        <p14:creationId xmlns:p14="http://schemas.microsoft.com/office/powerpoint/2010/main" val="129253577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61794"/>
                                        </p:tgtEl>
                                        <p:attrNameLst>
                                          <p:attrName>style.visibility</p:attrName>
                                        </p:attrNameLst>
                                      </p:cBhvr>
                                      <p:to>
                                        <p:strVal val="visible"/>
                                      </p:to>
                                    </p:set>
                                    <p:animEffect transition="in" filter="blinds(horizontal)">
                                      <p:cBhvr>
                                        <p:cTn id="7" dur="500"/>
                                        <p:tgtEl>
                                          <p:spTgt spid="161794"/>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161795">
                                            <p:txEl>
                                              <p:pRg st="0" end="0"/>
                                            </p:txEl>
                                          </p:spTgt>
                                        </p:tgtEl>
                                        <p:attrNameLst>
                                          <p:attrName>style.visibility</p:attrName>
                                        </p:attrNameLst>
                                      </p:cBhvr>
                                      <p:to>
                                        <p:strVal val="visible"/>
                                      </p:to>
                                    </p:set>
                                    <p:animEffect transition="in" filter="diamond(in)">
                                      <p:cBhvr>
                                        <p:cTn id="12" dur="2000"/>
                                        <p:tgtEl>
                                          <p:spTgt spid="161795">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161795">
                                            <p:txEl>
                                              <p:pRg st="1" end="1"/>
                                            </p:txEl>
                                          </p:spTgt>
                                        </p:tgtEl>
                                        <p:attrNameLst>
                                          <p:attrName>style.visibility</p:attrName>
                                        </p:attrNameLst>
                                      </p:cBhvr>
                                      <p:to>
                                        <p:strVal val="visible"/>
                                      </p:to>
                                    </p:set>
                                    <p:animEffect transition="in" filter="diamond(in)">
                                      <p:cBhvr>
                                        <p:cTn id="17" dur="2000"/>
                                        <p:tgtEl>
                                          <p:spTgt spid="161795">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8" presetClass="entr" presetSubtype="16" fill="hold" grpId="0" nodeType="clickEffect">
                                  <p:stCondLst>
                                    <p:cond delay="0"/>
                                  </p:stCondLst>
                                  <p:childTnLst>
                                    <p:set>
                                      <p:cBhvr>
                                        <p:cTn id="21" dur="1" fill="hold">
                                          <p:stCondLst>
                                            <p:cond delay="0"/>
                                          </p:stCondLst>
                                        </p:cTn>
                                        <p:tgtEl>
                                          <p:spTgt spid="161795">
                                            <p:txEl>
                                              <p:pRg st="2" end="2"/>
                                            </p:txEl>
                                          </p:spTgt>
                                        </p:tgtEl>
                                        <p:attrNameLst>
                                          <p:attrName>style.visibility</p:attrName>
                                        </p:attrNameLst>
                                      </p:cBhvr>
                                      <p:to>
                                        <p:strVal val="visible"/>
                                      </p:to>
                                    </p:set>
                                    <p:animEffect transition="in" filter="diamond(in)">
                                      <p:cBhvr>
                                        <p:cTn id="22" dur="2000"/>
                                        <p:tgtEl>
                                          <p:spTgt spid="161795">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8" presetClass="entr" presetSubtype="16" fill="hold" grpId="0" nodeType="clickEffect">
                                  <p:stCondLst>
                                    <p:cond delay="0"/>
                                  </p:stCondLst>
                                  <p:childTnLst>
                                    <p:set>
                                      <p:cBhvr>
                                        <p:cTn id="26" dur="1" fill="hold">
                                          <p:stCondLst>
                                            <p:cond delay="0"/>
                                          </p:stCondLst>
                                        </p:cTn>
                                        <p:tgtEl>
                                          <p:spTgt spid="161795">
                                            <p:txEl>
                                              <p:pRg st="4" end="4"/>
                                            </p:txEl>
                                          </p:spTgt>
                                        </p:tgtEl>
                                        <p:attrNameLst>
                                          <p:attrName>style.visibility</p:attrName>
                                        </p:attrNameLst>
                                      </p:cBhvr>
                                      <p:to>
                                        <p:strVal val="visible"/>
                                      </p:to>
                                    </p:set>
                                    <p:animEffect transition="in" filter="diamond(in)">
                                      <p:cBhvr>
                                        <p:cTn id="27" dur="2000"/>
                                        <p:tgtEl>
                                          <p:spTgt spid="161795">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8" presetClass="entr" presetSubtype="16" fill="hold" grpId="0" nodeType="clickEffect">
                                  <p:stCondLst>
                                    <p:cond delay="0"/>
                                  </p:stCondLst>
                                  <p:childTnLst>
                                    <p:set>
                                      <p:cBhvr>
                                        <p:cTn id="31" dur="1" fill="hold">
                                          <p:stCondLst>
                                            <p:cond delay="0"/>
                                          </p:stCondLst>
                                        </p:cTn>
                                        <p:tgtEl>
                                          <p:spTgt spid="161795">
                                            <p:txEl>
                                              <p:pRg st="13" end="13"/>
                                            </p:txEl>
                                          </p:spTgt>
                                        </p:tgtEl>
                                        <p:attrNameLst>
                                          <p:attrName>style.visibility</p:attrName>
                                        </p:attrNameLst>
                                      </p:cBhvr>
                                      <p:to>
                                        <p:strVal val="visible"/>
                                      </p:to>
                                    </p:set>
                                    <p:animEffect transition="in" filter="diamond(in)">
                                      <p:cBhvr>
                                        <p:cTn id="32" dur="2000"/>
                                        <p:tgtEl>
                                          <p:spTgt spid="161795">
                                            <p:txEl>
                                              <p:pRg st="13" end="1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1794" grpId="0"/>
      <p:bldP spid="161795" grpId="0" build="p"/>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fa-IR" dirty="0" smtClean="0">
                <a:solidFill>
                  <a:srgbClr val="FF0000"/>
                </a:solidFill>
              </a:rPr>
              <a:t>عوامل زیان آور در حرفه کشاورزی</a:t>
            </a:r>
            <a:endParaRPr lang="en-US" dirty="0"/>
          </a:p>
        </p:txBody>
      </p:sp>
      <p:sp>
        <p:nvSpPr>
          <p:cNvPr id="5" name="Flowchart: Connector 4"/>
          <p:cNvSpPr/>
          <p:nvPr/>
        </p:nvSpPr>
        <p:spPr>
          <a:xfrm>
            <a:off x="3200400" y="1295400"/>
            <a:ext cx="2743200" cy="2209800"/>
          </a:xfrm>
          <a:prstGeom prst="flowChartConnector">
            <a:avLst/>
          </a:prstGeom>
          <a:solidFill>
            <a:srgbClr val="66FFFF"/>
          </a:solidFill>
          <a:ln>
            <a:solidFill>
              <a:srgbClr val="F1F559"/>
            </a:solidFill>
          </a:ln>
        </p:spPr>
        <p:style>
          <a:lnRef idx="1">
            <a:schemeClr val="accent3"/>
          </a:lnRef>
          <a:fillRef idx="2">
            <a:schemeClr val="accent3"/>
          </a:fillRef>
          <a:effectRef idx="1">
            <a:schemeClr val="accent3"/>
          </a:effectRef>
          <a:fontRef idx="minor">
            <a:schemeClr val="dk1"/>
          </a:fontRef>
        </p:style>
        <p:txBody>
          <a:bodyPr rtlCol="0" anchor="ctr"/>
          <a:lstStyle/>
          <a:p>
            <a:pPr algn="ctr"/>
            <a:r>
              <a:rPr lang="fa-IR" sz="4000" b="1" dirty="0" smtClean="0">
                <a:solidFill>
                  <a:srgbClr val="002060"/>
                </a:solidFill>
              </a:rPr>
              <a:t>عوامل</a:t>
            </a:r>
            <a:r>
              <a:rPr lang="fa-IR" sz="3200" dirty="0" smtClean="0">
                <a:solidFill>
                  <a:srgbClr val="002060"/>
                </a:solidFill>
              </a:rPr>
              <a:t> </a:t>
            </a:r>
            <a:r>
              <a:rPr lang="fa-IR" sz="3200" b="1" dirty="0" smtClean="0">
                <a:solidFill>
                  <a:srgbClr val="002060"/>
                </a:solidFill>
              </a:rPr>
              <a:t>ارگونومیک</a:t>
            </a:r>
            <a:endParaRPr lang="en-US" sz="3200" b="1" dirty="0">
              <a:solidFill>
                <a:srgbClr val="002060"/>
              </a:solidFill>
            </a:endParaRPr>
          </a:p>
        </p:txBody>
      </p:sp>
      <p:sp>
        <p:nvSpPr>
          <p:cNvPr id="6" name="Down Arrow 5"/>
          <p:cNvSpPr/>
          <p:nvPr/>
        </p:nvSpPr>
        <p:spPr>
          <a:xfrm rot="7558048" flipV="1">
            <a:off x="5943203" y="2758031"/>
            <a:ext cx="833002" cy="1404565"/>
          </a:xfrm>
          <a:prstGeom prst="down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Down Arrow 8"/>
          <p:cNvSpPr/>
          <p:nvPr/>
        </p:nvSpPr>
        <p:spPr>
          <a:xfrm rot="14038847" flipV="1">
            <a:off x="2628474" y="2865700"/>
            <a:ext cx="352971" cy="838200"/>
          </a:xfrm>
          <a:prstGeom prst="down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Down Arrow 9"/>
          <p:cNvSpPr/>
          <p:nvPr/>
        </p:nvSpPr>
        <p:spPr>
          <a:xfrm rot="10587409" flipH="1" flipV="1">
            <a:off x="4210817" y="3506212"/>
            <a:ext cx="720265" cy="988708"/>
          </a:xfrm>
          <a:prstGeom prst="down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lowchart: Connector 10"/>
          <p:cNvSpPr/>
          <p:nvPr/>
        </p:nvSpPr>
        <p:spPr>
          <a:xfrm>
            <a:off x="2209800" y="4419600"/>
            <a:ext cx="4267200" cy="2438400"/>
          </a:xfrm>
          <a:prstGeom prst="flowChartConnector">
            <a:avLst/>
          </a:prstGeom>
        </p:spPr>
        <p:style>
          <a:lnRef idx="1">
            <a:schemeClr val="accent5"/>
          </a:lnRef>
          <a:fillRef idx="2">
            <a:schemeClr val="accent5"/>
          </a:fillRef>
          <a:effectRef idx="1">
            <a:schemeClr val="accent5"/>
          </a:effectRef>
          <a:fontRef idx="minor">
            <a:schemeClr val="dk1"/>
          </a:fontRef>
        </p:style>
        <p:txBody>
          <a:bodyPr rtlCol="0" anchor="ctr"/>
          <a:lstStyle/>
          <a:p>
            <a:pPr algn="r"/>
            <a:r>
              <a:rPr lang="fa-IR" sz="2800" b="1" dirty="0" smtClean="0"/>
              <a:t>حالات غیر استانداردبدن در  حین کار( زانو زدن- انجام کار به  صورت خمیده</a:t>
            </a:r>
            <a:r>
              <a:rPr lang="fa-IR" dirty="0" smtClean="0"/>
              <a:t>)</a:t>
            </a:r>
          </a:p>
        </p:txBody>
      </p:sp>
      <p:sp>
        <p:nvSpPr>
          <p:cNvPr id="12" name="Flowchart: Connector 11"/>
          <p:cNvSpPr/>
          <p:nvPr/>
        </p:nvSpPr>
        <p:spPr>
          <a:xfrm>
            <a:off x="6705600" y="3581400"/>
            <a:ext cx="2209800" cy="2057400"/>
          </a:xfrm>
          <a:prstGeom prst="flowChartConnector">
            <a:avLst/>
          </a:prstGeom>
        </p:spPr>
        <p:style>
          <a:lnRef idx="1">
            <a:schemeClr val="accent5"/>
          </a:lnRef>
          <a:fillRef idx="2">
            <a:schemeClr val="accent5"/>
          </a:fillRef>
          <a:effectRef idx="1">
            <a:schemeClr val="accent5"/>
          </a:effectRef>
          <a:fontRef idx="minor">
            <a:schemeClr val="dk1"/>
          </a:fontRef>
        </p:style>
        <p:txBody>
          <a:bodyPr rtlCol="0" anchor="ctr"/>
          <a:lstStyle/>
          <a:p>
            <a:r>
              <a:rPr lang="fa-IR" sz="4000" b="1" dirty="0" smtClean="0"/>
              <a:t>حمل بار</a:t>
            </a:r>
            <a:endParaRPr lang="en-US" sz="4000" b="1" dirty="0"/>
          </a:p>
        </p:txBody>
      </p:sp>
      <p:sp>
        <p:nvSpPr>
          <p:cNvPr id="15" name="Flowchart: Connector 14"/>
          <p:cNvSpPr/>
          <p:nvPr/>
        </p:nvSpPr>
        <p:spPr>
          <a:xfrm>
            <a:off x="228600" y="3048000"/>
            <a:ext cx="2057400" cy="1676400"/>
          </a:xfrm>
          <a:prstGeom prst="flowChartConnector">
            <a:avLst/>
          </a:prstGeom>
        </p:spPr>
        <p:style>
          <a:lnRef idx="1">
            <a:schemeClr val="accent5"/>
          </a:lnRef>
          <a:fillRef idx="2">
            <a:schemeClr val="accent5"/>
          </a:fillRef>
          <a:effectRef idx="1">
            <a:schemeClr val="accent5"/>
          </a:effectRef>
          <a:fontRef idx="minor">
            <a:schemeClr val="dk1"/>
          </a:fontRef>
        </p:style>
        <p:txBody>
          <a:bodyPr rtlCol="0" anchor="ctr"/>
          <a:lstStyle/>
          <a:p>
            <a:r>
              <a:rPr lang="fa-IR" sz="2800" b="1" dirty="0" smtClean="0"/>
              <a:t>ابزار کار</a:t>
            </a:r>
            <a:endParaRPr lang="fa-IR" b="1" dirty="0" smtClean="0"/>
          </a:p>
        </p:txBody>
      </p:sp>
    </p:spTree>
    <p:extLst>
      <p:ext uri="{BB962C8B-B14F-4D97-AF65-F5344CB8AC3E}">
        <p14:creationId xmlns:p14="http://schemas.microsoft.com/office/powerpoint/2010/main" val="21199312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diamond(in)">
                                      <p:cBhvr>
                                        <p:cTn id="12" dur="20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blinds(horizontal)">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blinds(horizontal)">
                                      <p:cBhvr>
                                        <p:cTn id="22" dur="500"/>
                                        <p:tgtEl>
                                          <p:spTgt spid="12"/>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blinds(horizontal)">
                                      <p:cBhvr>
                                        <p:cTn id="27" dur="500"/>
                                        <p:tgtEl>
                                          <p:spTgt spid="10"/>
                                        </p:tgtEl>
                                      </p:cBhvr>
                                    </p:animEffect>
                                  </p:childTnLst>
                                </p:cTn>
                              </p:par>
                            </p:childTnLst>
                          </p:cTn>
                        </p:par>
                      </p:childTnLst>
                    </p:cTn>
                  </p:par>
                  <p:par>
                    <p:cTn id="28" fill="hold">
                      <p:stCondLst>
                        <p:cond delay="indefinite"/>
                      </p:stCondLst>
                      <p:childTnLst>
                        <p:par>
                          <p:cTn id="29" fill="hold">
                            <p:stCondLst>
                              <p:cond delay="0"/>
                            </p:stCondLst>
                            <p:childTnLst>
                              <p:par>
                                <p:cTn id="30" presetID="47" presetClass="entr" presetSubtype="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1000"/>
                                        <p:tgtEl>
                                          <p:spTgt spid="11"/>
                                        </p:tgtEl>
                                      </p:cBhvr>
                                    </p:animEffect>
                                    <p:anim calcmode="lin" valueType="num">
                                      <p:cBhvr>
                                        <p:cTn id="33" dur="1000" fill="hold"/>
                                        <p:tgtEl>
                                          <p:spTgt spid="11"/>
                                        </p:tgtEl>
                                        <p:attrNameLst>
                                          <p:attrName>ppt_x</p:attrName>
                                        </p:attrNameLst>
                                      </p:cBhvr>
                                      <p:tavLst>
                                        <p:tav tm="0">
                                          <p:val>
                                            <p:strVal val="#ppt_x"/>
                                          </p:val>
                                        </p:tav>
                                        <p:tav tm="100000">
                                          <p:val>
                                            <p:strVal val="#ppt_x"/>
                                          </p:val>
                                        </p:tav>
                                      </p:tavLst>
                                    </p:anim>
                                    <p:anim calcmode="lin" valueType="num">
                                      <p:cBhvr>
                                        <p:cTn id="34"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3" presetClass="entr" presetSubtype="10" fill="hold" grpId="0" nodeType="clickEffect">
                                  <p:stCondLst>
                                    <p:cond delay="0"/>
                                  </p:stCondLst>
                                  <p:childTnLst>
                                    <p:set>
                                      <p:cBhvr>
                                        <p:cTn id="38" dur="1" fill="hold">
                                          <p:stCondLst>
                                            <p:cond delay="0"/>
                                          </p:stCondLst>
                                        </p:cTn>
                                        <p:tgtEl>
                                          <p:spTgt spid="9"/>
                                        </p:tgtEl>
                                        <p:attrNameLst>
                                          <p:attrName>style.visibility</p:attrName>
                                        </p:attrNameLst>
                                      </p:cBhvr>
                                      <p:to>
                                        <p:strVal val="visible"/>
                                      </p:to>
                                    </p:set>
                                    <p:animEffect transition="in" filter="blinds(horizontal)">
                                      <p:cBhvr>
                                        <p:cTn id="39" dur="500"/>
                                        <p:tgtEl>
                                          <p:spTgt spid="9"/>
                                        </p:tgtEl>
                                      </p:cBhvr>
                                    </p:animEffect>
                                  </p:childTnLst>
                                </p:cTn>
                              </p:par>
                            </p:childTnLst>
                          </p:cTn>
                        </p:par>
                      </p:childTnLst>
                    </p:cTn>
                  </p:par>
                  <p:par>
                    <p:cTn id="40" fill="hold">
                      <p:stCondLst>
                        <p:cond delay="indefinite"/>
                      </p:stCondLst>
                      <p:childTnLst>
                        <p:par>
                          <p:cTn id="41" fill="hold">
                            <p:stCondLst>
                              <p:cond delay="0"/>
                            </p:stCondLst>
                            <p:childTnLst>
                              <p:par>
                                <p:cTn id="42" presetID="3" presetClass="entr" presetSubtype="10" fill="hold" grpId="0" nodeType="clickEffect">
                                  <p:stCondLst>
                                    <p:cond delay="0"/>
                                  </p:stCondLst>
                                  <p:childTnLst>
                                    <p:set>
                                      <p:cBhvr>
                                        <p:cTn id="43" dur="1" fill="hold">
                                          <p:stCondLst>
                                            <p:cond delay="0"/>
                                          </p:stCondLst>
                                        </p:cTn>
                                        <p:tgtEl>
                                          <p:spTgt spid="15"/>
                                        </p:tgtEl>
                                        <p:attrNameLst>
                                          <p:attrName>style.visibility</p:attrName>
                                        </p:attrNameLst>
                                      </p:cBhvr>
                                      <p:to>
                                        <p:strVal val="visible"/>
                                      </p:to>
                                    </p:set>
                                    <p:animEffect transition="in" filter="blinds(horizontal)">
                                      <p:cBhvr>
                                        <p:cTn id="44"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6" grpId="0" animBg="1"/>
      <p:bldP spid="9" grpId="0" animBg="1"/>
      <p:bldP spid="10" grpId="0" animBg="1"/>
      <p:bldP spid="11" grpId="0" animBg="1"/>
      <p:bldP spid="12" grpId="0" animBg="1"/>
      <p:bldP spid="15" grpId="0" animBg="1"/>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5"/>
          <p:cNvSpPr>
            <a:spLocks noGrp="1"/>
          </p:cNvSpPr>
          <p:nvPr>
            <p:ph type="sldNum" sz="quarter" idx="12"/>
          </p:nvPr>
        </p:nvSpPr>
        <p:spPr/>
        <p:txBody>
          <a:bodyPr/>
          <a:lstStyle/>
          <a:p>
            <a:fld id="{B94518B9-7422-4497-8716-A305D816AC6C}" type="slidenum">
              <a:rPr lang="ar-SA"/>
              <a:pPr/>
              <a:t>60</a:t>
            </a:fld>
            <a:endParaRPr lang="en-US"/>
          </a:p>
        </p:txBody>
      </p:sp>
      <p:sp>
        <p:nvSpPr>
          <p:cNvPr id="159748" name="WordArt 4"/>
          <p:cNvSpPr>
            <a:spLocks noChangeArrowheads="1" noChangeShapeType="1" noTextEdit="1"/>
          </p:cNvSpPr>
          <p:nvPr/>
        </p:nvSpPr>
        <p:spPr bwMode="auto">
          <a:xfrm>
            <a:off x="1676400" y="4419600"/>
            <a:ext cx="6858000" cy="1905000"/>
          </a:xfrm>
          <a:prstGeom prst="rect">
            <a:avLst/>
          </a:prstGeom>
        </p:spPr>
        <p:txBody>
          <a:bodyPr wrap="none" fromWordArt="1">
            <a:prstTxWarp prst="textPlain">
              <a:avLst>
                <a:gd name="adj" fmla="val 50000"/>
              </a:avLst>
            </a:prstTxWarp>
          </a:bodyPr>
          <a:lstStyle/>
          <a:p>
            <a:r>
              <a:rPr lang="fa-IR" sz="3600" kern="10">
                <a:ln w="12700">
                  <a:solidFill>
                    <a:srgbClr val="EAEAEA"/>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80000"/>
                    </a:srgbClr>
                  </a:outerShdw>
                </a:effectLst>
                <a:latin typeface="Arial Black"/>
              </a:rPr>
              <a:t>کمردردها</a:t>
            </a:r>
            <a:endParaRPr lang="en-US" sz="3600" kern="10">
              <a:ln w="12700">
                <a:solidFill>
                  <a:srgbClr val="EAEAEA"/>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80000"/>
                  </a:srgbClr>
                </a:outerShdw>
              </a:effectLst>
              <a:latin typeface="Arial Black"/>
            </a:endParaRPr>
          </a:p>
        </p:txBody>
      </p:sp>
      <p:pic>
        <p:nvPicPr>
          <p:cNvPr id="159750" name="Picture 6" descr="6458"/>
          <p:cNvPicPr>
            <a:picLocks noChangeAspect="1" noChangeArrowheads="1"/>
          </p:cNvPicPr>
          <p:nvPr/>
        </p:nvPicPr>
        <p:blipFill>
          <a:blip r:embed="rId2"/>
          <a:srcRect/>
          <a:stretch>
            <a:fillRect/>
          </a:stretch>
        </p:blipFill>
        <p:spPr bwMode="auto">
          <a:xfrm>
            <a:off x="0" y="228600"/>
            <a:ext cx="4343400" cy="4071938"/>
          </a:xfrm>
          <a:prstGeom prst="rect">
            <a:avLst/>
          </a:prstGeom>
          <a:noFill/>
        </p:spPr>
      </p:pic>
      <p:pic>
        <p:nvPicPr>
          <p:cNvPr id="159751" name="Picture 7" descr="genhealthart41pic2"/>
          <p:cNvPicPr>
            <a:picLocks noChangeAspect="1" noChangeArrowheads="1"/>
          </p:cNvPicPr>
          <p:nvPr/>
        </p:nvPicPr>
        <p:blipFill>
          <a:blip r:embed="rId3"/>
          <a:srcRect/>
          <a:stretch>
            <a:fillRect/>
          </a:stretch>
        </p:blipFill>
        <p:spPr bwMode="auto">
          <a:xfrm>
            <a:off x="4419600" y="152400"/>
            <a:ext cx="4208463" cy="4267200"/>
          </a:xfrm>
          <a:prstGeom prst="rect">
            <a:avLst/>
          </a:prstGeom>
          <a:noFill/>
          <a:ln w="9525">
            <a:noFill/>
            <a:miter lim="800000"/>
            <a:headEnd/>
            <a:tailEnd/>
          </a:ln>
        </p:spPr>
      </p:pic>
    </p:spTree>
    <p:extLst>
      <p:ext uri="{BB962C8B-B14F-4D97-AF65-F5344CB8AC3E}">
        <p14:creationId xmlns:p14="http://schemas.microsoft.com/office/powerpoint/2010/main" val="537587625"/>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rtl="1"/>
            <a:r>
              <a:rPr lang="fa-IR" dirty="0" smtClean="0"/>
              <a:t>علل بروز كمر درد :</a:t>
            </a:r>
            <a:endParaRPr lang="fa-IR" dirty="0"/>
          </a:p>
        </p:txBody>
      </p:sp>
      <p:sp>
        <p:nvSpPr>
          <p:cNvPr id="3" name="Content Placeholder 2"/>
          <p:cNvSpPr>
            <a:spLocks noGrp="1"/>
          </p:cNvSpPr>
          <p:nvPr>
            <p:ph idx="1"/>
          </p:nvPr>
        </p:nvSpPr>
        <p:spPr/>
        <p:txBody>
          <a:bodyPr>
            <a:normAutofit/>
          </a:bodyPr>
          <a:lstStyle/>
          <a:p>
            <a:pPr lvl="0" algn="r" rtl="1"/>
            <a:r>
              <a:rPr lang="fa-IR" dirty="0" smtClean="0"/>
              <a:t>2-      شيوه نادرست بلند نمودن و حمل اشياء </a:t>
            </a:r>
          </a:p>
          <a:p>
            <a:pPr lvl="0" algn="r" rtl="1"/>
            <a:r>
              <a:rPr lang="fa-IR" dirty="0" smtClean="0"/>
              <a:t>3-      حالت نادرست نشستن و ايستادن </a:t>
            </a:r>
          </a:p>
          <a:p>
            <a:pPr lvl="0" algn="r" rtl="1"/>
            <a:r>
              <a:rPr lang="fa-IR" dirty="0" smtClean="0"/>
              <a:t>4-      انعطاف پذيري ضعيف كمر</a:t>
            </a:r>
          </a:p>
          <a:p>
            <a:pPr lvl="0" algn="r" rtl="1"/>
            <a:r>
              <a:rPr lang="fa-IR" dirty="0" smtClean="0"/>
              <a:t>5-      كمبود قدرت عضلاني شكمي وكمري</a:t>
            </a:r>
          </a:p>
          <a:p>
            <a:pPr lvl="0" algn="r" rtl="1"/>
            <a:r>
              <a:rPr lang="fa-IR" dirty="0" smtClean="0"/>
              <a:t>6-      وزن زياد ( بخصوص افراد با شكم بزرگ) </a:t>
            </a:r>
          </a:p>
          <a:p>
            <a:pPr algn="r" rtl="1"/>
            <a:r>
              <a:rPr lang="fa-IR" dirty="0" smtClean="0"/>
              <a:t>7-      تناسب فيزيكي ضعيف اندام</a:t>
            </a:r>
          </a:p>
          <a:p>
            <a:pPr algn="r" rtl="1"/>
            <a:r>
              <a:rPr lang="fa-IR" dirty="0" smtClean="0"/>
              <a:t>8- نگراني </a:t>
            </a:r>
            <a:r>
              <a:rPr lang="fa-IR" dirty="0"/>
              <a:t>و اضطراب </a:t>
            </a:r>
          </a:p>
          <a:p>
            <a:pPr lvl="0" algn="r" rtl="1"/>
            <a:endParaRPr lang="fa-IR" dirty="0" smtClean="0"/>
          </a:p>
          <a:p>
            <a:endParaRPr lang="en-US" dirty="0"/>
          </a:p>
        </p:txBody>
      </p:sp>
    </p:spTree>
    <p:extLst>
      <p:ext uri="{BB962C8B-B14F-4D97-AF65-F5344CB8AC3E}">
        <p14:creationId xmlns:p14="http://schemas.microsoft.com/office/powerpoint/2010/main" val="36542761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7"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1000"/>
                                        <p:tgtEl>
                                          <p:spTgt spid="3">
                                            <p:txEl>
                                              <p:pRg st="0" end="0"/>
                                            </p:txEl>
                                          </p:spTgt>
                                        </p:tgtEl>
                                      </p:cBhvr>
                                    </p:animEffect>
                                    <p:anim calcmode="lin" valueType="num">
                                      <p:cBhvr>
                                        <p:cTn id="13"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7" presetClass="entr" presetSubtype="0"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1000"/>
                                        <p:tgtEl>
                                          <p:spTgt spid="3">
                                            <p:txEl>
                                              <p:pRg st="1" end="1"/>
                                            </p:txEl>
                                          </p:spTgt>
                                        </p:tgtEl>
                                      </p:cBhvr>
                                    </p:animEffect>
                                    <p:anim calcmode="lin" valueType="num">
                                      <p:cBhvr>
                                        <p:cTn id="20"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7" presetClass="entr" presetSubtype="0" fill="hold" grpId="0" nodeType="clickEffect">
                                  <p:stCondLst>
                                    <p:cond delay="0"/>
                                  </p:stCondLst>
                                  <p:childTnLst>
                                    <p:set>
                                      <p:cBhvr>
                                        <p:cTn id="25" dur="1" fill="hold">
                                          <p:stCondLst>
                                            <p:cond delay="0"/>
                                          </p:stCondLst>
                                        </p:cTn>
                                        <p:tgtEl>
                                          <p:spTgt spid="3">
                                            <p:txEl>
                                              <p:pRg st="2" end="2"/>
                                            </p:txEl>
                                          </p:spTgt>
                                        </p:tgtEl>
                                        <p:attrNameLst>
                                          <p:attrName>style.visibility</p:attrName>
                                        </p:attrNameLst>
                                      </p:cBhvr>
                                      <p:to>
                                        <p:strVal val="visible"/>
                                      </p:to>
                                    </p:set>
                                    <p:animEffect transition="in" filter="fade">
                                      <p:cBhvr>
                                        <p:cTn id="26" dur="1000"/>
                                        <p:tgtEl>
                                          <p:spTgt spid="3">
                                            <p:txEl>
                                              <p:pRg st="2" end="2"/>
                                            </p:txEl>
                                          </p:spTgt>
                                        </p:tgtEl>
                                      </p:cBhvr>
                                    </p:animEffect>
                                    <p:anim calcmode="lin" valueType="num">
                                      <p:cBhvr>
                                        <p:cTn id="27"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8"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7" presetClass="entr" presetSubtype="0" fill="hold" grpId="0" nodeType="clickEffect">
                                  <p:stCondLst>
                                    <p:cond delay="0"/>
                                  </p:stCondLst>
                                  <p:childTnLst>
                                    <p:set>
                                      <p:cBhvr>
                                        <p:cTn id="32" dur="1" fill="hold">
                                          <p:stCondLst>
                                            <p:cond delay="0"/>
                                          </p:stCondLst>
                                        </p:cTn>
                                        <p:tgtEl>
                                          <p:spTgt spid="3">
                                            <p:txEl>
                                              <p:pRg st="3" end="3"/>
                                            </p:txEl>
                                          </p:spTgt>
                                        </p:tgtEl>
                                        <p:attrNameLst>
                                          <p:attrName>style.visibility</p:attrName>
                                        </p:attrNameLst>
                                      </p:cBhvr>
                                      <p:to>
                                        <p:strVal val="visible"/>
                                      </p:to>
                                    </p:set>
                                    <p:animEffect transition="in" filter="fade">
                                      <p:cBhvr>
                                        <p:cTn id="33" dur="1000"/>
                                        <p:tgtEl>
                                          <p:spTgt spid="3">
                                            <p:txEl>
                                              <p:pRg st="3" end="3"/>
                                            </p:txEl>
                                          </p:spTgt>
                                        </p:tgtEl>
                                      </p:cBhvr>
                                    </p:animEffect>
                                    <p:anim calcmode="lin" valueType="num">
                                      <p:cBhvr>
                                        <p:cTn id="34"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5"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47" presetClass="entr" presetSubtype="0" fill="hold" grpId="0" nodeType="clickEffect">
                                  <p:stCondLst>
                                    <p:cond delay="0"/>
                                  </p:stCondLst>
                                  <p:childTnLst>
                                    <p:set>
                                      <p:cBhvr>
                                        <p:cTn id="39" dur="1" fill="hold">
                                          <p:stCondLst>
                                            <p:cond delay="0"/>
                                          </p:stCondLst>
                                        </p:cTn>
                                        <p:tgtEl>
                                          <p:spTgt spid="3">
                                            <p:txEl>
                                              <p:pRg st="4" end="4"/>
                                            </p:txEl>
                                          </p:spTgt>
                                        </p:tgtEl>
                                        <p:attrNameLst>
                                          <p:attrName>style.visibility</p:attrName>
                                        </p:attrNameLst>
                                      </p:cBhvr>
                                      <p:to>
                                        <p:strVal val="visible"/>
                                      </p:to>
                                    </p:set>
                                    <p:animEffect transition="in" filter="fade">
                                      <p:cBhvr>
                                        <p:cTn id="40" dur="1000"/>
                                        <p:tgtEl>
                                          <p:spTgt spid="3">
                                            <p:txEl>
                                              <p:pRg st="4" end="4"/>
                                            </p:txEl>
                                          </p:spTgt>
                                        </p:tgtEl>
                                      </p:cBhvr>
                                    </p:animEffect>
                                    <p:anim calcmode="lin" valueType="num">
                                      <p:cBhvr>
                                        <p:cTn id="41"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42"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47" presetClass="entr" presetSubtype="0" fill="hold" grpId="0" nodeType="clickEffect">
                                  <p:stCondLst>
                                    <p:cond delay="0"/>
                                  </p:stCondLst>
                                  <p:childTnLst>
                                    <p:set>
                                      <p:cBhvr>
                                        <p:cTn id="46" dur="1" fill="hold">
                                          <p:stCondLst>
                                            <p:cond delay="0"/>
                                          </p:stCondLst>
                                        </p:cTn>
                                        <p:tgtEl>
                                          <p:spTgt spid="3">
                                            <p:txEl>
                                              <p:pRg st="5" end="5"/>
                                            </p:txEl>
                                          </p:spTgt>
                                        </p:tgtEl>
                                        <p:attrNameLst>
                                          <p:attrName>style.visibility</p:attrName>
                                        </p:attrNameLst>
                                      </p:cBhvr>
                                      <p:to>
                                        <p:strVal val="visible"/>
                                      </p:to>
                                    </p:set>
                                    <p:animEffect transition="in" filter="fade">
                                      <p:cBhvr>
                                        <p:cTn id="47" dur="1000"/>
                                        <p:tgtEl>
                                          <p:spTgt spid="3">
                                            <p:txEl>
                                              <p:pRg st="5" end="5"/>
                                            </p:txEl>
                                          </p:spTgt>
                                        </p:tgtEl>
                                      </p:cBhvr>
                                    </p:animEffect>
                                    <p:anim calcmode="lin" valueType="num">
                                      <p:cBhvr>
                                        <p:cTn id="48"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9"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47" presetClass="entr" presetSubtype="0" fill="hold" grpId="0" nodeType="clickEffect">
                                  <p:stCondLst>
                                    <p:cond delay="0"/>
                                  </p:stCondLst>
                                  <p:childTnLst>
                                    <p:set>
                                      <p:cBhvr>
                                        <p:cTn id="53" dur="1" fill="hold">
                                          <p:stCondLst>
                                            <p:cond delay="0"/>
                                          </p:stCondLst>
                                        </p:cTn>
                                        <p:tgtEl>
                                          <p:spTgt spid="3">
                                            <p:txEl>
                                              <p:pRg st="6" end="6"/>
                                            </p:txEl>
                                          </p:spTgt>
                                        </p:tgtEl>
                                        <p:attrNameLst>
                                          <p:attrName>style.visibility</p:attrName>
                                        </p:attrNameLst>
                                      </p:cBhvr>
                                      <p:to>
                                        <p:strVal val="visible"/>
                                      </p:to>
                                    </p:set>
                                    <p:animEffect transition="in" filter="fade">
                                      <p:cBhvr>
                                        <p:cTn id="54" dur="1000"/>
                                        <p:tgtEl>
                                          <p:spTgt spid="3">
                                            <p:txEl>
                                              <p:pRg st="6" end="6"/>
                                            </p:txEl>
                                          </p:spTgt>
                                        </p:tgtEl>
                                      </p:cBhvr>
                                    </p:animEffect>
                                    <p:anim calcmode="lin" valueType="num">
                                      <p:cBhvr>
                                        <p:cTn id="55"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56"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143000"/>
          </a:xfrm>
        </p:spPr>
        <p:txBody>
          <a:bodyPr/>
          <a:lstStyle/>
          <a:p>
            <a:r>
              <a:rPr lang="fa-IR" dirty="0" smtClean="0"/>
              <a:t>درست بلند كردن بار :</a:t>
            </a:r>
            <a:endParaRPr lang="en-US" dirty="0"/>
          </a:p>
        </p:txBody>
      </p:sp>
      <p:sp>
        <p:nvSpPr>
          <p:cNvPr id="3" name="Content Placeholder 2"/>
          <p:cNvSpPr>
            <a:spLocks noGrp="1"/>
          </p:cNvSpPr>
          <p:nvPr>
            <p:ph idx="1"/>
          </p:nvPr>
        </p:nvSpPr>
        <p:spPr>
          <a:xfrm>
            <a:off x="0" y="990600"/>
            <a:ext cx="9144000" cy="5867400"/>
          </a:xfrm>
        </p:spPr>
        <p:txBody>
          <a:bodyPr>
            <a:normAutofit fontScale="92500" lnSpcReduction="20000"/>
          </a:bodyPr>
          <a:lstStyle/>
          <a:p>
            <a:pPr lvl="0" algn="r" rtl="1"/>
            <a:r>
              <a:rPr lang="fa-IR" sz="3800" b="1" dirty="0" smtClean="0"/>
              <a:t>.1- بار به قطعات کوچک تقسیم کنید</a:t>
            </a:r>
          </a:p>
          <a:p>
            <a:pPr lvl="0" algn="r" rtl="1"/>
            <a:r>
              <a:rPr lang="fa-IR" sz="3800" b="1" dirty="0" smtClean="0"/>
              <a:t>2-      بار را با فشار بر روي پاهاي خود نه با فشار بر روي كمر بلند كنيد و هنگام بلند كردن بار پشت خود را صاف نگه داريد .</a:t>
            </a:r>
          </a:p>
          <a:p>
            <a:pPr lvl="0" algn="r" rtl="1"/>
            <a:r>
              <a:rPr lang="fa-IR" sz="3800" b="1" dirty="0" smtClean="0"/>
              <a:t>3-      قبل از بلند كردن بار آن را محكم در دست بگيريد .</a:t>
            </a:r>
          </a:p>
          <a:p>
            <a:pPr lvl="0" algn="r" rtl="1"/>
            <a:r>
              <a:rPr lang="fa-IR" sz="3800" b="1" dirty="0" smtClean="0"/>
              <a:t>4-      آرام شروع به بلند كردن بار با پاهايتان نماييد و هرگز بدننتان را در حين كار نچرخانيد .</a:t>
            </a:r>
          </a:p>
          <a:p>
            <a:pPr lvl="0" algn="r" rtl="1"/>
            <a:r>
              <a:rPr lang="fa-IR" sz="3800" b="1" dirty="0" smtClean="0"/>
              <a:t>5-      وقتي عمل باند كردن بار تمام شد بار را تا حد امكان به بدن خود بچسبانيد دور شدن مركز ثقل بار از بدن باعث مي شود فشار بار به حد بسيار بالايي افزايش يابد </a:t>
            </a:r>
            <a:r>
              <a:rPr lang="fa-IR" sz="3800" b="1" dirty="0"/>
              <a:t>. </a:t>
            </a:r>
            <a:r>
              <a:rPr lang="fa-IR" sz="3800" b="1" dirty="0" smtClean="0"/>
              <a:t>6-براي </a:t>
            </a:r>
            <a:r>
              <a:rPr lang="fa-IR" sz="3800" b="1" dirty="0"/>
              <a:t>حفظ تعادل در كنار بار طوري قرار گيريد كه يك پاي شما جلوتر از پاي ديگر باشد</a:t>
            </a:r>
            <a:endParaRPr lang="fa-IR" sz="3800" b="1" dirty="0" smtClean="0"/>
          </a:p>
          <a:p>
            <a:pPr rtl="1"/>
            <a:endParaRPr lang="fa-IR" dirty="0"/>
          </a:p>
        </p:txBody>
      </p:sp>
    </p:spTree>
    <p:extLst>
      <p:ext uri="{BB962C8B-B14F-4D97-AF65-F5344CB8AC3E}">
        <p14:creationId xmlns:p14="http://schemas.microsoft.com/office/powerpoint/2010/main" val="13421172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 calcmode="lin" valueType="num">
                                      <p:cBhvr>
                                        <p:cTn id="9" dur="500" fill="hold"/>
                                        <p:tgtEl>
                                          <p:spTgt spid="2"/>
                                        </p:tgtEl>
                                        <p:attrNameLst>
                                          <p:attrName>style.rotation</p:attrName>
                                        </p:attrNameLst>
                                      </p:cBhvr>
                                      <p:tavLst>
                                        <p:tav tm="0">
                                          <p:val>
                                            <p:fltVal val="360"/>
                                          </p:val>
                                        </p:tav>
                                        <p:tav tm="100000">
                                          <p:val>
                                            <p:fltVal val="0"/>
                                          </p:val>
                                        </p:tav>
                                      </p:tavLst>
                                    </p:anim>
                                    <p:animEffect transition="in" filter="fade">
                                      <p:cBhvr>
                                        <p:cTn id="10" dur="5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49" presetClass="entr" presetSubtype="0" decel="10000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 calcmode="lin" valueType="num">
                                      <p:cBhvr>
                                        <p:cTn id="15"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6" dur="5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7" dur="500" fill="hold"/>
                                        <p:tgtEl>
                                          <p:spTgt spid="3">
                                            <p:txEl>
                                              <p:pRg st="0" end="0"/>
                                            </p:txEl>
                                          </p:spTgt>
                                        </p:tgtEl>
                                        <p:attrNameLst>
                                          <p:attrName>style.rotation</p:attrName>
                                        </p:attrNameLst>
                                      </p:cBhvr>
                                      <p:tavLst>
                                        <p:tav tm="0">
                                          <p:val>
                                            <p:fltVal val="360"/>
                                          </p:val>
                                        </p:tav>
                                        <p:tav tm="100000">
                                          <p:val>
                                            <p:fltVal val="0"/>
                                          </p:val>
                                        </p:tav>
                                      </p:tavLst>
                                    </p:anim>
                                    <p:animEffect transition="in" filter="fade">
                                      <p:cBhvr>
                                        <p:cTn id="18" dur="500"/>
                                        <p:tgtEl>
                                          <p:spTgt spid="3">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49" presetClass="entr" presetSubtype="0" decel="100000" fill="hold" grpId="0" nodeType="clickEffect">
                                  <p:stCondLst>
                                    <p:cond delay="0"/>
                                  </p:stCondLst>
                                  <p:childTnLst>
                                    <p:set>
                                      <p:cBhvr>
                                        <p:cTn id="22" dur="1" fill="hold">
                                          <p:stCondLst>
                                            <p:cond delay="0"/>
                                          </p:stCondLst>
                                        </p:cTn>
                                        <p:tgtEl>
                                          <p:spTgt spid="3">
                                            <p:txEl>
                                              <p:pRg st="1" end="1"/>
                                            </p:txEl>
                                          </p:spTgt>
                                        </p:tgtEl>
                                        <p:attrNameLst>
                                          <p:attrName>style.visibility</p:attrName>
                                        </p:attrNameLst>
                                      </p:cBhvr>
                                      <p:to>
                                        <p:strVal val="visible"/>
                                      </p:to>
                                    </p:set>
                                    <p:anim calcmode="lin" valueType="num">
                                      <p:cBhvr>
                                        <p:cTn id="23"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4" dur="500" fill="hold"/>
                                        <p:tgtEl>
                                          <p:spTgt spid="3">
                                            <p:txEl>
                                              <p:pRg st="1" end="1"/>
                                            </p:txEl>
                                          </p:spTgt>
                                        </p:tgtEl>
                                        <p:attrNameLst>
                                          <p:attrName>ppt_h</p:attrName>
                                        </p:attrNameLst>
                                      </p:cBhvr>
                                      <p:tavLst>
                                        <p:tav tm="0">
                                          <p:val>
                                            <p:fltVal val="0"/>
                                          </p:val>
                                        </p:tav>
                                        <p:tav tm="100000">
                                          <p:val>
                                            <p:strVal val="#ppt_h"/>
                                          </p:val>
                                        </p:tav>
                                      </p:tavLst>
                                    </p:anim>
                                    <p:anim calcmode="lin" valueType="num">
                                      <p:cBhvr>
                                        <p:cTn id="25" dur="500" fill="hold"/>
                                        <p:tgtEl>
                                          <p:spTgt spid="3">
                                            <p:txEl>
                                              <p:pRg st="1" end="1"/>
                                            </p:txEl>
                                          </p:spTgt>
                                        </p:tgtEl>
                                        <p:attrNameLst>
                                          <p:attrName>style.rotation</p:attrName>
                                        </p:attrNameLst>
                                      </p:cBhvr>
                                      <p:tavLst>
                                        <p:tav tm="0">
                                          <p:val>
                                            <p:fltVal val="360"/>
                                          </p:val>
                                        </p:tav>
                                        <p:tav tm="100000">
                                          <p:val>
                                            <p:fltVal val="0"/>
                                          </p:val>
                                        </p:tav>
                                      </p:tavLst>
                                    </p:anim>
                                    <p:animEffect transition="in" filter="fade">
                                      <p:cBhvr>
                                        <p:cTn id="26" dur="500"/>
                                        <p:tgtEl>
                                          <p:spTgt spid="3">
                                            <p:txEl>
                                              <p:pRg st="1" end="1"/>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49" presetClass="entr" presetSubtype="0" decel="100000" fill="hold" grpId="0" nodeType="clickEffect">
                                  <p:stCondLst>
                                    <p:cond delay="0"/>
                                  </p:stCondLst>
                                  <p:childTnLst>
                                    <p:set>
                                      <p:cBhvr>
                                        <p:cTn id="30" dur="1" fill="hold">
                                          <p:stCondLst>
                                            <p:cond delay="0"/>
                                          </p:stCondLst>
                                        </p:cTn>
                                        <p:tgtEl>
                                          <p:spTgt spid="3">
                                            <p:txEl>
                                              <p:pRg st="2" end="2"/>
                                            </p:txEl>
                                          </p:spTgt>
                                        </p:tgtEl>
                                        <p:attrNameLst>
                                          <p:attrName>style.visibility</p:attrName>
                                        </p:attrNameLst>
                                      </p:cBhvr>
                                      <p:to>
                                        <p:strVal val="visible"/>
                                      </p:to>
                                    </p:set>
                                    <p:anim calcmode="lin" valueType="num">
                                      <p:cBhvr>
                                        <p:cTn id="31"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32" dur="500" fill="hold"/>
                                        <p:tgtEl>
                                          <p:spTgt spid="3">
                                            <p:txEl>
                                              <p:pRg st="2" end="2"/>
                                            </p:txEl>
                                          </p:spTgt>
                                        </p:tgtEl>
                                        <p:attrNameLst>
                                          <p:attrName>ppt_h</p:attrName>
                                        </p:attrNameLst>
                                      </p:cBhvr>
                                      <p:tavLst>
                                        <p:tav tm="0">
                                          <p:val>
                                            <p:fltVal val="0"/>
                                          </p:val>
                                        </p:tav>
                                        <p:tav tm="100000">
                                          <p:val>
                                            <p:strVal val="#ppt_h"/>
                                          </p:val>
                                        </p:tav>
                                      </p:tavLst>
                                    </p:anim>
                                    <p:anim calcmode="lin" valueType="num">
                                      <p:cBhvr>
                                        <p:cTn id="33" dur="500" fill="hold"/>
                                        <p:tgtEl>
                                          <p:spTgt spid="3">
                                            <p:txEl>
                                              <p:pRg st="2" end="2"/>
                                            </p:txEl>
                                          </p:spTgt>
                                        </p:tgtEl>
                                        <p:attrNameLst>
                                          <p:attrName>style.rotation</p:attrName>
                                        </p:attrNameLst>
                                      </p:cBhvr>
                                      <p:tavLst>
                                        <p:tav tm="0">
                                          <p:val>
                                            <p:fltVal val="360"/>
                                          </p:val>
                                        </p:tav>
                                        <p:tav tm="100000">
                                          <p:val>
                                            <p:fltVal val="0"/>
                                          </p:val>
                                        </p:tav>
                                      </p:tavLst>
                                    </p:anim>
                                    <p:animEffect transition="in" filter="fade">
                                      <p:cBhvr>
                                        <p:cTn id="34" dur="500"/>
                                        <p:tgtEl>
                                          <p:spTgt spid="3">
                                            <p:txEl>
                                              <p:pRg st="2" end="2"/>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49" presetClass="entr" presetSubtype="0" decel="100000" fill="hold" grpId="0" nodeType="clickEffect">
                                  <p:stCondLst>
                                    <p:cond delay="0"/>
                                  </p:stCondLst>
                                  <p:childTnLst>
                                    <p:set>
                                      <p:cBhvr>
                                        <p:cTn id="38" dur="1" fill="hold">
                                          <p:stCondLst>
                                            <p:cond delay="0"/>
                                          </p:stCondLst>
                                        </p:cTn>
                                        <p:tgtEl>
                                          <p:spTgt spid="3">
                                            <p:txEl>
                                              <p:pRg st="3" end="3"/>
                                            </p:txEl>
                                          </p:spTgt>
                                        </p:tgtEl>
                                        <p:attrNameLst>
                                          <p:attrName>style.visibility</p:attrName>
                                        </p:attrNameLst>
                                      </p:cBhvr>
                                      <p:to>
                                        <p:strVal val="visible"/>
                                      </p:to>
                                    </p:set>
                                    <p:anim calcmode="lin" valueType="num">
                                      <p:cBhvr>
                                        <p:cTn id="39"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40" dur="500" fill="hold"/>
                                        <p:tgtEl>
                                          <p:spTgt spid="3">
                                            <p:txEl>
                                              <p:pRg st="3" end="3"/>
                                            </p:txEl>
                                          </p:spTgt>
                                        </p:tgtEl>
                                        <p:attrNameLst>
                                          <p:attrName>ppt_h</p:attrName>
                                        </p:attrNameLst>
                                      </p:cBhvr>
                                      <p:tavLst>
                                        <p:tav tm="0">
                                          <p:val>
                                            <p:fltVal val="0"/>
                                          </p:val>
                                        </p:tav>
                                        <p:tav tm="100000">
                                          <p:val>
                                            <p:strVal val="#ppt_h"/>
                                          </p:val>
                                        </p:tav>
                                      </p:tavLst>
                                    </p:anim>
                                    <p:anim calcmode="lin" valueType="num">
                                      <p:cBhvr>
                                        <p:cTn id="41" dur="500" fill="hold"/>
                                        <p:tgtEl>
                                          <p:spTgt spid="3">
                                            <p:txEl>
                                              <p:pRg st="3" end="3"/>
                                            </p:txEl>
                                          </p:spTgt>
                                        </p:tgtEl>
                                        <p:attrNameLst>
                                          <p:attrName>style.rotation</p:attrName>
                                        </p:attrNameLst>
                                      </p:cBhvr>
                                      <p:tavLst>
                                        <p:tav tm="0">
                                          <p:val>
                                            <p:fltVal val="360"/>
                                          </p:val>
                                        </p:tav>
                                        <p:tav tm="100000">
                                          <p:val>
                                            <p:fltVal val="0"/>
                                          </p:val>
                                        </p:tav>
                                      </p:tavLst>
                                    </p:anim>
                                    <p:animEffect transition="in" filter="fade">
                                      <p:cBhvr>
                                        <p:cTn id="42" dur="500"/>
                                        <p:tgtEl>
                                          <p:spTgt spid="3">
                                            <p:txEl>
                                              <p:pRg st="3" end="3"/>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49" presetClass="entr" presetSubtype="0" decel="100000" fill="hold" grpId="0" nodeType="clickEffect">
                                  <p:stCondLst>
                                    <p:cond delay="0"/>
                                  </p:stCondLst>
                                  <p:childTnLst>
                                    <p:set>
                                      <p:cBhvr>
                                        <p:cTn id="46" dur="1" fill="hold">
                                          <p:stCondLst>
                                            <p:cond delay="0"/>
                                          </p:stCondLst>
                                        </p:cTn>
                                        <p:tgtEl>
                                          <p:spTgt spid="3">
                                            <p:txEl>
                                              <p:pRg st="4" end="4"/>
                                            </p:txEl>
                                          </p:spTgt>
                                        </p:tgtEl>
                                        <p:attrNameLst>
                                          <p:attrName>style.visibility</p:attrName>
                                        </p:attrNameLst>
                                      </p:cBhvr>
                                      <p:to>
                                        <p:strVal val="visible"/>
                                      </p:to>
                                    </p:set>
                                    <p:anim calcmode="lin" valueType="num">
                                      <p:cBhvr>
                                        <p:cTn id="47"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48" dur="500" fill="hold"/>
                                        <p:tgtEl>
                                          <p:spTgt spid="3">
                                            <p:txEl>
                                              <p:pRg st="4" end="4"/>
                                            </p:txEl>
                                          </p:spTgt>
                                        </p:tgtEl>
                                        <p:attrNameLst>
                                          <p:attrName>ppt_h</p:attrName>
                                        </p:attrNameLst>
                                      </p:cBhvr>
                                      <p:tavLst>
                                        <p:tav tm="0">
                                          <p:val>
                                            <p:fltVal val="0"/>
                                          </p:val>
                                        </p:tav>
                                        <p:tav tm="100000">
                                          <p:val>
                                            <p:strVal val="#ppt_h"/>
                                          </p:val>
                                        </p:tav>
                                      </p:tavLst>
                                    </p:anim>
                                    <p:anim calcmode="lin" valueType="num">
                                      <p:cBhvr>
                                        <p:cTn id="49" dur="500" fill="hold"/>
                                        <p:tgtEl>
                                          <p:spTgt spid="3">
                                            <p:txEl>
                                              <p:pRg st="4" end="4"/>
                                            </p:txEl>
                                          </p:spTgt>
                                        </p:tgtEl>
                                        <p:attrNameLst>
                                          <p:attrName>style.rotation</p:attrName>
                                        </p:attrNameLst>
                                      </p:cBhvr>
                                      <p:tavLst>
                                        <p:tav tm="0">
                                          <p:val>
                                            <p:fltVal val="360"/>
                                          </p:val>
                                        </p:tav>
                                        <p:tav tm="100000">
                                          <p:val>
                                            <p:fltVal val="0"/>
                                          </p:val>
                                        </p:tav>
                                      </p:tavLst>
                                    </p:anim>
                                    <p:animEffect transition="in" filter="fade">
                                      <p:cBhvr>
                                        <p:cTn id="50"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6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 name="Footer Placeholder 4"/>
          <p:cNvSpPr>
            <a:spLocks noGrp="1"/>
          </p:cNvSpPr>
          <p:nvPr>
            <p:ph type="ftr" sz="quarter" idx="11"/>
          </p:nvPr>
        </p:nvSpPr>
        <p:spPr/>
        <p:txBody>
          <a:bodyPr/>
          <a:lstStyle/>
          <a:p>
            <a:r>
              <a:rPr lang="fa-IR"/>
              <a:t>خديجه رحماني  كارشناس ارشد ارگونومي </a:t>
            </a:r>
            <a:endParaRPr lang="en-US"/>
          </a:p>
          <a:p>
            <a:endParaRPr lang="en-US"/>
          </a:p>
        </p:txBody>
      </p:sp>
      <p:sp>
        <p:nvSpPr>
          <p:cNvPr id="349186" name="Rectangle 2"/>
          <p:cNvSpPr>
            <a:spLocks noGrp="1" noChangeArrowheads="1"/>
          </p:cNvSpPr>
          <p:nvPr>
            <p:ph type="title"/>
          </p:nvPr>
        </p:nvSpPr>
        <p:spPr/>
        <p:txBody>
          <a:bodyPr/>
          <a:lstStyle/>
          <a:p>
            <a:r>
              <a:rPr lang="fa-IR" sz="4000" b="1">
                <a:solidFill>
                  <a:srgbClr val="000066"/>
                </a:solidFill>
                <a:cs typeface="Nazanin" pitchFamily="2" charset="-78"/>
              </a:rPr>
              <a:t>ايمن</a:t>
            </a:r>
            <a:r>
              <a:rPr lang="ar-SA" sz="4000" b="1">
                <a:solidFill>
                  <a:srgbClr val="000066"/>
                </a:solidFill>
                <a:cs typeface="Nazanin" pitchFamily="2" charset="-78"/>
              </a:rPr>
              <a:t> بلند کردن و حمل بار</a:t>
            </a:r>
            <a:r>
              <a:rPr lang="fa-IR" sz="4000" b="1">
                <a:solidFill>
                  <a:srgbClr val="000066"/>
                </a:solidFill>
                <a:cs typeface="Nazanin" pitchFamily="2" charset="-78"/>
              </a:rPr>
              <a:t>   </a:t>
            </a:r>
            <a:r>
              <a:rPr lang="fa-IR" sz="4000" b="1">
                <a:solidFill>
                  <a:srgbClr val="000066"/>
                </a:solidFill>
              </a:rPr>
              <a:t>؟</a:t>
            </a:r>
            <a:endParaRPr lang="en-US" sz="4000" b="1">
              <a:solidFill>
                <a:srgbClr val="000066"/>
              </a:solidFill>
            </a:endParaRPr>
          </a:p>
        </p:txBody>
      </p:sp>
      <p:pic>
        <p:nvPicPr>
          <p:cNvPr id="349187" name="Picture 3" descr="LIFTGOOD"/>
          <p:cNvPicPr>
            <a:picLocks noGrp="1" noChangeAspect="1" noChangeArrowheads="1"/>
          </p:cNvPicPr>
          <p:nvPr>
            <p:ph type="body" idx="1"/>
          </p:nvPr>
        </p:nvPicPr>
        <p:blipFill>
          <a:blip r:embed="rId2"/>
          <a:srcRect/>
          <a:stretch>
            <a:fillRect/>
          </a:stretch>
        </p:blipFill>
        <p:spPr>
          <a:xfrm>
            <a:off x="1476375" y="1412875"/>
            <a:ext cx="2114550" cy="4525963"/>
          </a:xfrm>
          <a:noFill/>
          <a:ln/>
        </p:spPr>
      </p:pic>
      <p:pic>
        <p:nvPicPr>
          <p:cNvPr id="349188" name="Picture 4" descr="LIFTBAD"/>
          <p:cNvPicPr>
            <a:picLocks noChangeAspect="1" noChangeArrowheads="1"/>
          </p:cNvPicPr>
          <p:nvPr/>
        </p:nvPicPr>
        <p:blipFill>
          <a:blip r:embed="rId3"/>
          <a:srcRect/>
          <a:stretch>
            <a:fillRect/>
          </a:stretch>
        </p:blipFill>
        <p:spPr bwMode="auto">
          <a:xfrm>
            <a:off x="5364163" y="1412875"/>
            <a:ext cx="2514600" cy="4495800"/>
          </a:xfrm>
          <a:prstGeom prst="rect">
            <a:avLst/>
          </a:prstGeom>
          <a:noFill/>
        </p:spPr>
      </p:pic>
    </p:spTree>
    <p:extLst>
      <p:ext uri="{BB962C8B-B14F-4D97-AF65-F5344CB8AC3E}">
        <p14:creationId xmlns:p14="http://schemas.microsoft.com/office/powerpoint/2010/main" val="1422024012"/>
      </p:ext>
    </p:extLst>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499"/>
                                          </p:stCondLst>
                                        </p:cTn>
                                        <p:tgtEl>
                                          <p:spTgt spid="34918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499"/>
                                          </p:stCondLst>
                                        </p:cTn>
                                        <p:tgtEl>
                                          <p:spTgt spid="34918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2" presetClass="exit" presetSubtype="4" fill="hold" nodeType="clickEffect">
                                  <p:stCondLst>
                                    <p:cond delay="0"/>
                                  </p:stCondLst>
                                  <p:childTnLst>
                                    <p:anim calcmode="lin" valueType="num">
                                      <p:cBhvr additive="base">
                                        <p:cTn id="14" dur="500"/>
                                        <p:tgtEl>
                                          <p:spTgt spid="349188"/>
                                        </p:tgtEl>
                                        <p:attrNameLst>
                                          <p:attrName>ppt_x</p:attrName>
                                        </p:attrNameLst>
                                      </p:cBhvr>
                                      <p:tavLst>
                                        <p:tav tm="0">
                                          <p:val>
                                            <p:strVal val="ppt_x"/>
                                          </p:val>
                                        </p:tav>
                                        <p:tav tm="100000">
                                          <p:val>
                                            <p:strVal val="ppt_x"/>
                                          </p:val>
                                        </p:tav>
                                      </p:tavLst>
                                    </p:anim>
                                    <p:anim calcmode="lin" valueType="num">
                                      <p:cBhvr additive="base">
                                        <p:cTn id="15" dur="500"/>
                                        <p:tgtEl>
                                          <p:spTgt spid="349188"/>
                                        </p:tgtEl>
                                        <p:attrNameLst>
                                          <p:attrName>ppt_y</p:attrName>
                                        </p:attrNameLst>
                                      </p:cBhvr>
                                      <p:tavLst>
                                        <p:tav tm="0">
                                          <p:val>
                                            <p:strVal val="ppt_y"/>
                                          </p:val>
                                        </p:tav>
                                        <p:tav tm="100000">
                                          <p:val>
                                            <p:strVal val="1+ppt_h/2"/>
                                          </p:val>
                                        </p:tav>
                                      </p:tavLst>
                                    </p:anim>
                                    <p:set>
                                      <p:cBhvr>
                                        <p:cTn id="16" dur="1" fill="hold">
                                          <p:stCondLst>
                                            <p:cond delay="499"/>
                                          </p:stCondLst>
                                        </p:cTn>
                                        <p:tgtEl>
                                          <p:spTgt spid="349188"/>
                                        </p:tgtEl>
                                        <p:attrNameLst>
                                          <p:attrName>style.visibility</p:attrName>
                                        </p:attrNameLst>
                                      </p:cBhvr>
                                      <p:to>
                                        <p:strVal val="hidden"/>
                                      </p:to>
                                    </p:set>
                                  </p:childTnLst>
                                </p:cTn>
                              </p:par>
                            </p:childTnLst>
                          </p:cTn>
                        </p:par>
                      </p:childTnLst>
                    </p:cTn>
                  </p:par>
                  <p:par>
                    <p:cTn id="17" fill="hold">
                      <p:stCondLst>
                        <p:cond delay="indefinite"/>
                      </p:stCondLst>
                      <p:childTnLst>
                        <p:par>
                          <p:cTn id="18" fill="hold">
                            <p:stCondLst>
                              <p:cond delay="0"/>
                            </p:stCondLst>
                            <p:childTnLst>
                              <p:par>
                                <p:cTn id="19" presetID="8" presetClass="exit" presetSubtype="16" fill="hold" nodeType="clickEffect">
                                  <p:stCondLst>
                                    <p:cond delay="0"/>
                                  </p:stCondLst>
                                  <p:childTnLst>
                                    <p:animEffect transition="out" filter="diamond(in)">
                                      <p:cBhvr>
                                        <p:cTn id="20" dur="2000"/>
                                        <p:tgtEl>
                                          <p:spTgt spid="349187"/>
                                        </p:tgtEl>
                                      </p:cBhvr>
                                    </p:animEffect>
                                    <p:set>
                                      <p:cBhvr>
                                        <p:cTn id="21" dur="1" fill="hold">
                                          <p:stCondLst>
                                            <p:cond delay="1999"/>
                                          </p:stCondLst>
                                        </p:cTn>
                                        <p:tgtEl>
                                          <p:spTgt spid="349187"/>
                                        </p:tgtEl>
                                        <p:attrNameLst>
                                          <p:attrName>style.visibility</p:attrName>
                                        </p:attrNameLst>
                                      </p:cBhvr>
                                      <p:to>
                                        <p:strVal val="hidden"/>
                                      </p:to>
                                    </p:set>
                                  </p:childTnLst>
                                </p:cTn>
                              </p:par>
                            </p:childTnLst>
                          </p:cTn>
                        </p:par>
                      </p:childTnLst>
                    </p:cTn>
                  </p:par>
                  <p:par>
                    <p:cTn id="22" fill="hold">
                      <p:stCondLst>
                        <p:cond delay="indefinite"/>
                      </p:stCondLst>
                      <p:childTnLst>
                        <p:par>
                          <p:cTn id="23" fill="hold">
                            <p:stCondLst>
                              <p:cond delay="0"/>
                            </p:stCondLst>
                            <p:childTnLst>
                              <p:par>
                                <p:cTn id="24" presetID="5" presetClass="exit" presetSubtype="10" fill="hold" nodeType="clickEffect">
                                  <p:stCondLst>
                                    <p:cond delay="0"/>
                                  </p:stCondLst>
                                  <p:childTnLst>
                                    <p:animEffect transition="out" filter="checkerboard(across)">
                                      <p:cBhvr>
                                        <p:cTn id="25" dur="500"/>
                                        <p:tgtEl>
                                          <p:spTgt spid="349187"/>
                                        </p:tgtEl>
                                      </p:cBhvr>
                                    </p:animEffect>
                                    <p:set>
                                      <p:cBhvr>
                                        <p:cTn id="26" dur="1" fill="hold">
                                          <p:stCondLst>
                                            <p:cond delay="499"/>
                                          </p:stCondLst>
                                        </p:cTn>
                                        <p:tgtEl>
                                          <p:spTgt spid="349187"/>
                                        </p:tgtEl>
                                        <p:attrNameLst>
                                          <p:attrName>style.visibility</p:attrName>
                                        </p:attrNameLst>
                                      </p:cBhvr>
                                      <p:to>
                                        <p:strVal val="hidden"/>
                                      </p:to>
                                    </p:set>
                                  </p:childTnLst>
                                </p:cTn>
                              </p:par>
                            </p:childTnLst>
                          </p:cTn>
                        </p:par>
                      </p:childTnLst>
                    </p:cTn>
                  </p:par>
                  <p:par>
                    <p:cTn id="27" fill="hold">
                      <p:stCondLst>
                        <p:cond delay="indefinite"/>
                      </p:stCondLst>
                      <p:childTnLst>
                        <p:par>
                          <p:cTn id="28" fill="hold">
                            <p:stCondLst>
                              <p:cond delay="0"/>
                            </p:stCondLst>
                            <p:childTnLst>
                              <p:par>
                                <p:cTn id="29" presetID="2" presetClass="exit" presetSubtype="4" fill="hold" nodeType="clickEffect">
                                  <p:stCondLst>
                                    <p:cond delay="0"/>
                                  </p:stCondLst>
                                  <p:childTnLst>
                                    <p:anim calcmode="lin" valueType="num">
                                      <p:cBhvr additive="base">
                                        <p:cTn id="30" dur="500"/>
                                        <p:tgtEl>
                                          <p:spTgt spid="349187"/>
                                        </p:tgtEl>
                                        <p:attrNameLst>
                                          <p:attrName>ppt_x</p:attrName>
                                        </p:attrNameLst>
                                      </p:cBhvr>
                                      <p:tavLst>
                                        <p:tav tm="0">
                                          <p:val>
                                            <p:strVal val="ppt_x"/>
                                          </p:val>
                                        </p:tav>
                                        <p:tav tm="100000">
                                          <p:val>
                                            <p:strVal val="ppt_x"/>
                                          </p:val>
                                        </p:tav>
                                      </p:tavLst>
                                    </p:anim>
                                    <p:anim calcmode="lin" valueType="num">
                                      <p:cBhvr additive="base">
                                        <p:cTn id="31" dur="500"/>
                                        <p:tgtEl>
                                          <p:spTgt spid="349187"/>
                                        </p:tgtEl>
                                        <p:attrNameLst>
                                          <p:attrName>ppt_y</p:attrName>
                                        </p:attrNameLst>
                                      </p:cBhvr>
                                      <p:tavLst>
                                        <p:tav tm="0">
                                          <p:val>
                                            <p:strVal val="ppt_y"/>
                                          </p:val>
                                        </p:tav>
                                        <p:tav tm="100000">
                                          <p:val>
                                            <p:strVal val="1+ppt_h/2"/>
                                          </p:val>
                                        </p:tav>
                                      </p:tavLst>
                                    </p:anim>
                                    <p:set>
                                      <p:cBhvr>
                                        <p:cTn id="32" dur="1" fill="hold">
                                          <p:stCondLst>
                                            <p:cond delay="499"/>
                                          </p:stCondLst>
                                        </p:cTn>
                                        <p:tgtEl>
                                          <p:spTgt spid="34918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5170" name="Rectangle 2"/>
          <p:cNvSpPr>
            <a:spLocks noChangeArrowheads="1"/>
          </p:cNvSpPr>
          <p:nvPr/>
        </p:nvSpPr>
        <p:spPr bwMode="auto">
          <a:xfrm>
            <a:off x="-4614863" y="1257300"/>
            <a:ext cx="9144001" cy="0"/>
          </a:xfrm>
          <a:prstGeom prst="rect">
            <a:avLst/>
          </a:prstGeom>
          <a:noFill/>
          <a:ln w="12700" cap="sq">
            <a:noFill/>
            <a:miter lim="800000"/>
            <a:headEnd type="none" w="sm" len="sm"/>
            <a:tailEnd type="none" w="sm" len="sm"/>
          </a:ln>
          <a:effectLst/>
        </p:spPr>
        <p:txBody>
          <a:bodyPr wrap="none" anchor="ctr">
            <a:spAutoFit/>
          </a:bodyPr>
          <a:lstStyle/>
          <a:p>
            <a:endParaRPr lang="en-US"/>
          </a:p>
        </p:txBody>
      </p:sp>
      <p:sp>
        <p:nvSpPr>
          <p:cNvPr id="135171" name="Rectangle 3"/>
          <p:cNvSpPr>
            <a:spLocks noGrp="1" noChangeArrowheads="1"/>
          </p:cNvSpPr>
          <p:nvPr>
            <p:ph type="title"/>
          </p:nvPr>
        </p:nvSpPr>
        <p:spPr>
          <a:xfrm>
            <a:off x="2484438" y="1"/>
            <a:ext cx="6335712" cy="685799"/>
          </a:xfrm>
        </p:spPr>
        <p:txBody>
          <a:bodyPr/>
          <a:lstStyle/>
          <a:p>
            <a:pPr algn="just" rtl="1"/>
            <a:r>
              <a:rPr lang="fa-IR" sz="2200" b="1" dirty="0" smtClean="0">
                <a:solidFill>
                  <a:srgbClr val="003366"/>
                </a:solidFill>
                <a:cs typeface="B Titr" pitchFamily="2" charset="-78"/>
              </a:rPr>
              <a:t>حمل </a:t>
            </a:r>
            <a:r>
              <a:rPr lang="fa-IR" sz="2200" b="1" dirty="0">
                <a:solidFill>
                  <a:srgbClr val="003366"/>
                </a:solidFill>
                <a:cs typeface="B Titr" pitchFamily="2" charset="-78"/>
              </a:rPr>
              <a:t>دستی بار ( بلند کردن و </a:t>
            </a:r>
            <a:r>
              <a:rPr lang="fa-IR" sz="2200" b="1" dirty="0" smtClean="0">
                <a:solidFill>
                  <a:srgbClr val="003366"/>
                </a:solidFill>
                <a:cs typeface="B Titr" pitchFamily="2" charset="-78"/>
              </a:rPr>
              <a:t>پايين </a:t>
            </a:r>
            <a:r>
              <a:rPr lang="fa-IR" sz="2200" b="1" dirty="0">
                <a:solidFill>
                  <a:srgbClr val="003366"/>
                </a:solidFill>
                <a:cs typeface="B Titr" pitchFamily="2" charset="-78"/>
              </a:rPr>
              <a:t>آوردن بار )  :</a:t>
            </a:r>
            <a:endParaRPr lang="en-US" sz="2200" b="1" dirty="0">
              <a:solidFill>
                <a:srgbClr val="003366"/>
              </a:solidFill>
              <a:cs typeface="B Titr" pitchFamily="2" charset="-78"/>
            </a:endParaRPr>
          </a:p>
        </p:txBody>
      </p:sp>
      <p:sp>
        <p:nvSpPr>
          <p:cNvPr id="135172" name="Rectangle 4"/>
          <p:cNvSpPr>
            <a:spLocks noGrp="1" noChangeArrowheads="1"/>
          </p:cNvSpPr>
          <p:nvPr>
            <p:ph type="body" sz="half" idx="2"/>
          </p:nvPr>
        </p:nvSpPr>
        <p:spPr>
          <a:xfrm>
            <a:off x="1979613" y="685800"/>
            <a:ext cx="7164387" cy="3463925"/>
          </a:xfrm>
        </p:spPr>
        <p:txBody>
          <a:bodyPr>
            <a:normAutofit fontScale="92500" lnSpcReduction="10000"/>
          </a:bodyPr>
          <a:lstStyle/>
          <a:p>
            <a:pPr marL="533400" indent="-533400" algn="just" rtl="1">
              <a:lnSpc>
                <a:spcPct val="80000"/>
              </a:lnSpc>
            </a:pPr>
            <a:r>
              <a:rPr lang="fa-IR" sz="3600" b="1" dirty="0">
                <a:solidFill>
                  <a:srgbClr val="003200"/>
                </a:solidFill>
                <a:cs typeface="Arial" charset="0"/>
              </a:rPr>
              <a:t>     </a:t>
            </a:r>
            <a:r>
              <a:rPr lang="fa-IR" b="1" dirty="0">
                <a:solidFill>
                  <a:srgbClr val="003200"/>
                </a:solidFill>
                <a:cs typeface="B Zar" pitchFamily="2" charset="-78"/>
              </a:rPr>
              <a:t>اگر لازم باشد که بار از روی کف کارگاه برداشته </a:t>
            </a:r>
            <a:r>
              <a:rPr lang="fa-IR" b="1" dirty="0" smtClean="0">
                <a:solidFill>
                  <a:srgbClr val="003200"/>
                </a:solidFill>
                <a:cs typeface="B Zar" pitchFamily="2" charset="-78"/>
              </a:rPr>
              <a:t>يا </a:t>
            </a:r>
            <a:r>
              <a:rPr lang="fa-IR" b="1" dirty="0">
                <a:solidFill>
                  <a:srgbClr val="003200"/>
                </a:solidFill>
                <a:cs typeface="B Zar" pitchFamily="2" charset="-78"/>
              </a:rPr>
              <a:t>روی </a:t>
            </a:r>
            <a:r>
              <a:rPr lang="fa-IR" b="1" dirty="0" smtClean="0">
                <a:solidFill>
                  <a:srgbClr val="003200"/>
                </a:solidFill>
                <a:cs typeface="B Zar" pitchFamily="2" charset="-78"/>
              </a:rPr>
              <a:t>زمين </a:t>
            </a:r>
            <a:r>
              <a:rPr lang="fa-IR" b="1" dirty="0">
                <a:solidFill>
                  <a:srgbClr val="003200"/>
                </a:solidFill>
                <a:cs typeface="B Zar" pitchFamily="2" charset="-78"/>
              </a:rPr>
              <a:t>انتقال داده شود </a:t>
            </a:r>
            <a:r>
              <a:rPr lang="fa-IR" b="1" dirty="0" smtClean="0">
                <a:solidFill>
                  <a:srgbClr val="003200"/>
                </a:solidFill>
                <a:cs typeface="B Zar" pitchFamily="2" charset="-78"/>
              </a:rPr>
              <a:t>بايد </a:t>
            </a:r>
            <a:r>
              <a:rPr lang="fa-IR" b="1" dirty="0">
                <a:solidFill>
                  <a:srgbClr val="003200"/>
                </a:solidFill>
                <a:cs typeface="B Zar" pitchFamily="2" charset="-78"/>
              </a:rPr>
              <a:t>بار را تا حد امکان در فاصله </a:t>
            </a:r>
            <a:r>
              <a:rPr lang="fa-IR" b="1" dirty="0" smtClean="0">
                <a:solidFill>
                  <a:srgbClr val="003200"/>
                </a:solidFill>
                <a:cs typeface="B Zar" pitchFamily="2" charset="-78"/>
              </a:rPr>
              <a:t>بين </a:t>
            </a:r>
            <a:r>
              <a:rPr lang="fa-IR" b="1" dirty="0">
                <a:solidFill>
                  <a:srgbClr val="003200"/>
                </a:solidFill>
                <a:cs typeface="B Zar" pitchFamily="2" charset="-78"/>
              </a:rPr>
              <a:t>پاها قرار داد و حرکات عمده و </a:t>
            </a:r>
            <a:r>
              <a:rPr lang="fa-IR" b="1" dirty="0" smtClean="0">
                <a:solidFill>
                  <a:srgbClr val="003200"/>
                </a:solidFill>
                <a:cs typeface="B Zar" pitchFamily="2" charset="-78"/>
              </a:rPr>
              <a:t>فعاليت </a:t>
            </a:r>
            <a:r>
              <a:rPr lang="fa-IR" b="1" dirty="0">
                <a:solidFill>
                  <a:srgbClr val="003200"/>
                </a:solidFill>
                <a:cs typeface="B Zar" pitchFamily="2" charset="-78"/>
              </a:rPr>
              <a:t>عضلات از </a:t>
            </a:r>
            <a:r>
              <a:rPr lang="fa-IR" b="1" dirty="0" smtClean="0">
                <a:solidFill>
                  <a:srgbClr val="003200"/>
                </a:solidFill>
                <a:cs typeface="B Zar" pitchFamily="2" charset="-78"/>
              </a:rPr>
              <a:t>طريق </a:t>
            </a:r>
            <a:r>
              <a:rPr lang="fa-IR" b="1" dirty="0">
                <a:solidFill>
                  <a:srgbClr val="003200"/>
                </a:solidFill>
                <a:cs typeface="B Zar" pitchFamily="2" charset="-78"/>
              </a:rPr>
              <a:t>پاها</a:t>
            </a:r>
            <a:r>
              <a:rPr lang="fa-IR" dirty="0">
                <a:solidFill>
                  <a:srgbClr val="003200"/>
                </a:solidFill>
                <a:cs typeface="B Zar" pitchFamily="2" charset="-78"/>
              </a:rPr>
              <a:t> </a:t>
            </a:r>
            <a:r>
              <a:rPr lang="fa-IR" b="1" dirty="0">
                <a:solidFill>
                  <a:srgbClr val="003200"/>
                </a:solidFill>
                <a:cs typeface="B Zar" pitchFamily="2" charset="-78"/>
              </a:rPr>
              <a:t>انجام </a:t>
            </a:r>
            <a:r>
              <a:rPr lang="fa-IR" b="1" dirty="0" smtClean="0">
                <a:solidFill>
                  <a:srgbClr val="003200"/>
                </a:solidFill>
                <a:cs typeface="B Zar" pitchFamily="2" charset="-78"/>
              </a:rPr>
              <a:t>بگيرد </a:t>
            </a:r>
            <a:r>
              <a:rPr lang="fa-IR" b="1" dirty="0">
                <a:solidFill>
                  <a:srgbClr val="003200"/>
                </a:solidFill>
                <a:cs typeface="B Zar" pitchFamily="2" charset="-78"/>
              </a:rPr>
              <a:t>نه از طرف عضلات پشت و کمر ( </a:t>
            </a:r>
            <a:r>
              <a:rPr lang="fa-IR" b="1" dirty="0" smtClean="0">
                <a:solidFill>
                  <a:srgbClr val="003200"/>
                </a:solidFill>
                <a:cs typeface="B Zar" pitchFamily="2" charset="-78"/>
              </a:rPr>
              <a:t>يعنی بايد </a:t>
            </a:r>
            <a:r>
              <a:rPr lang="fa-IR" b="1" dirty="0">
                <a:solidFill>
                  <a:srgbClr val="003200"/>
                </a:solidFill>
                <a:cs typeface="B Zar" pitchFamily="2" charset="-78"/>
              </a:rPr>
              <a:t>با خم کردن زانوها و </a:t>
            </a:r>
            <a:r>
              <a:rPr lang="fa-IR" b="1" dirty="0" smtClean="0">
                <a:solidFill>
                  <a:srgbClr val="003200"/>
                </a:solidFill>
                <a:cs typeface="B Zar" pitchFamily="2" charset="-78"/>
              </a:rPr>
              <a:t>کشيده </a:t>
            </a:r>
            <a:r>
              <a:rPr lang="fa-IR" b="1" dirty="0">
                <a:solidFill>
                  <a:srgbClr val="003200"/>
                </a:solidFill>
                <a:cs typeface="B Zar" pitchFamily="2" charset="-78"/>
              </a:rPr>
              <a:t>نگه داشتن ستون مهره ها بار را برداشت )</a:t>
            </a:r>
            <a:r>
              <a:rPr lang="en-US" dirty="0">
                <a:solidFill>
                  <a:srgbClr val="003200"/>
                </a:solidFill>
                <a:cs typeface="B Zar" pitchFamily="2" charset="-78"/>
              </a:rPr>
              <a:t> .</a:t>
            </a:r>
          </a:p>
          <a:p>
            <a:pPr marL="533400" indent="-533400" algn="just" rtl="1">
              <a:lnSpc>
                <a:spcPct val="80000"/>
              </a:lnSpc>
            </a:pPr>
            <a:endParaRPr lang="fa-IR" dirty="0">
              <a:solidFill>
                <a:srgbClr val="003200"/>
              </a:solidFill>
              <a:cs typeface="B Zar" pitchFamily="2" charset="-78"/>
            </a:endParaRPr>
          </a:p>
          <a:p>
            <a:pPr marL="533400" indent="-533400" algn="just" rtl="1">
              <a:lnSpc>
                <a:spcPct val="80000"/>
              </a:lnSpc>
            </a:pPr>
            <a:r>
              <a:rPr lang="fa-IR" dirty="0">
                <a:solidFill>
                  <a:srgbClr val="003200"/>
                </a:solidFill>
                <a:cs typeface="B Zar" pitchFamily="2" charset="-78"/>
              </a:rPr>
              <a:t>           </a:t>
            </a:r>
            <a:r>
              <a:rPr lang="fa-IR" b="1" dirty="0">
                <a:solidFill>
                  <a:srgbClr val="003200"/>
                </a:solidFill>
                <a:cs typeface="B Zar" pitchFamily="2" charset="-78"/>
              </a:rPr>
              <a:t>در صورت امکان می توان از سطوحی که دارای ارتفاع می باشند برای بلند کردن بار تا ارتفاع مناسب کمک </a:t>
            </a:r>
            <a:r>
              <a:rPr lang="fa-IR" sz="2400" b="1" dirty="0">
                <a:solidFill>
                  <a:srgbClr val="003200"/>
                </a:solidFill>
                <a:cs typeface="B Zar" pitchFamily="2" charset="-78"/>
              </a:rPr>
              <a:t>گرفت </a:t>
            </a:r>
            <a:r>
              <a:rPr lang="fa-IR" sz="2400" dirty="0">
                <a:solidFill>
                  <a:srgbClr val="003200"/>
                </a:solidFill>
                <a:cs typeface="B Zar" pitchFamily="2" charset="-78"/>
              </a:rPr>
              <a:t>  </a:t>
            </a:r>
            <a:endParaRPr lang="en-US" sz="2400" dirty="0">
              <a:solidFill>
                <a:srgbClr val="003200"/>
              </a:solidFill>
              <a:cs typeface="B Zar" pitchFamily="2" charset="-78"/>
            </a:endParaRPr>
          </a:p>
        </p:txBody>
      </p:sp>
      <p:sp>
        <p:nvSpPr>
          <p:cNvPr id="135173" name="Rectangle 5"/>
          <p:cNvSpPr>
            <a:spLocks noChangeArrowheads="1"/>
          </p:cNvSpPr>
          <p:nvPr/>
        </p:nvSpPr>
        <p:spPr bwMode="auto">
          <a:xfrm>
            <a:off x="0" y="5791200"/>
            <a:ext cx="9144000" cy="830997"/>
          </a:xfrm>
          <a:prstGeom prst="rect">
            <a:avLst/>
          </a:prstGeom>
          <a:noFill/>
          <a:ln w="12700" cap="sq">
            <a:solidFill>
              <a:srgbClr val="009900"/>
            </a:solidFill>
            <a:miter lim="800000"/>
            <a:headEnd type="none" w="sm" len="sm"/>
            <a:tailEnd type="none" w="sm" len="sm"/>
          </a:ln>
          <a:effectLst/>
        </p:spPr>
        <p:txBody>
          <a:bodyPr wrap="square" anchor="ctr">
            <a:spAutoFit/>
          </a:bodyPr>
          <a:lstStyle/>
          <a:p>
            <a:pPr algn="just" rtl="1"/>
            <a:r>
              <a:rPr lang="fa-IR" sz="2400" b="1" dirty="0">
                <a:solidFill>
                  <a:schemeClr val="tx1">
                    <a:lumMod val="65000"/>
                    <a:lumOff val="35000"/>
                  </a:schemeClr>
                </a:solidFill>
                <a:cs typeface="B Titr" pitchFamily="2" charset="-78"/>
              </a:rPr>
              <a:t>توجه :  از بلند کردن بار با پاهای </a:t>
            </a:r>
            <a:r>
              <a:rPr lang="fa-IR" sz="2400" b="1" dirty="0" smtClean="0">
                <a:solidFill>
                  <a:schemeClr val="tx1">
                    <a:lumMod val="65000"/>
                    <a:lumOff val="35000"/>
                  </a:schemeClr>
                </a:solidFill>
                <a:cs typeface="B Titr" pitchFamily="2" charset="-78"/>
              </a:rPr>
              <a:t>کشيده </a:t>
            </a:r>
            <a:r>
              <a:rPr lang="fa-IR" sz="2400" b="1" dirty="0">
                <a:solidFill>
                  <a:schemeClr val="tx1">
                    <a:lumMod val="65000"/>
                    <a:lumOff val="35000"/>
                  </a:schemeClr>
                </a:solidFill>
                <a:cs typeface="B Titr" pitchFamily="2" charset="-78"/>
              </a:rPr>
              <a:t>، ستون مهره های </a:t>
            </a:r>
            <a:r>
              <a:rPr lang="fa-IR" sz="2400" b="1" dirty="0" smtClean="0">
                <a:solidFill>
                  <a:schemeClr val="tx1">
                    <a:lumMod val="65000"/>
                    <a:lumOff val="35000"/>
                  </a:schemeClr>
                </a:solidFill>
                <a:cs typeface="B Titr" pitchFamily="2" charset="-78"/>
              </a:rPr>
              <a:t>خميده </a:t>
            </a:r>
            <a:r>
              <a:rPr lang="fa-IR" sz="2400" b="1" dirty="0">
                <a:solidFill>
                  <a:schemeClr val="tx1">
                    <a:lumMod val="65000"/>
                    <a:lumOff val="35000"/>
                  </a:schemeClr>
                </a:solidFill>
                <a:cs typeface="B Titr" pitchFamily="2" charset="-78"/>
              </a:rPr>
              <a:t>و چرخش ستون مهره ها </a:t>
            </a:r>
            <a:r>
              <a:rPr lang="fa-IR" sz="2400" b="1" dirty="0" smtClean="0">
                <a:solidFill>
                  <a:schemeClr val="tx1">
                    <a:lumMod val="65000"/>
                    <a:lumOff val="35000"/>
                  </a:schemeClr>
                </a:solidFill>
                <a:cs typeface="B Titr" pitchFamily="2" charset="-78"/>
              </a:rPr>
              <a:t>بايد </a:t>
            </a:r>
            <a:r>
              <a:rPr lang="fa-IR" sz="2400" b="1" dirty="0">
                <a:solidFill>
                  <a:schemeClr val="tx1">
                    <a:lumMod val="65000"/>
                    <a:lumOff val="35000"/>
                  </a:schemeClr>
                </a:solidFill>
                <a:cs typeface="B Titr" pitchFamily="2" charset="-78"/>
              </a:rPr>
              <a:t>اجتناب نمود</a:t>
            </a:r>
            <a:r>
              <a:rPr lang="fa-IR" sz="1600" b="1" dirty="0">
                <a:solidFill>
                  <a:srgbClr val="FF3300"/>
                </a:solidFill>
                <a:cs typeface="B Titr" pitchFamily="2" charset="-78"/>
              </a:rPr>
              <a:t>.</a:t>
            </a:r>
            <a:r>
              <a:rPr lang="en-US" sz="1600" b="1" dirty="0">
                <a:cs typeface="B Titr" pitchFamily="2" charset="-78"/>
              </a:rPr>
              <a:t> </a:t>
            </a:r>
          </a:p>
        </p:txBody>
      </p:sp>
      <p:pic>
        <p:nvPicPr>
          <p:cNvPr id="135174" name="Picture 6" descr="MMH062"/>
          <p:cNvPicPr>
            <a:picLocks noChangeAspect="1" noChangeArrowheads="1"/>
          </p:cNvPicPr>
          <p:nvPr/>
        </p:nvPicPr>
        <p:blipFill>
          <a:blip r:embed="rId3"/>
          <a:srcRect/>
          <a:stretch>
            <a:fillRect/>
          </a:stretch>
        </p:blipFill>
        <p:spPr bwMode="auto">
          <a:xfrm>
            <a:off x="1219200" y="4267200"/>
            <a:ext cx="5105400" cy="1420813"/>
          </a:xfrm>
          <a:prstGeom prst="rect">
            <a:avLst/>
          </a:prstGeom>
          <a:noFill/>
        </p:spPr>
      </p:pic>
      <p:pic>
        <p:nvPicPr>
          <p:cNvPr id="135175" name="Picture 7" descr="MMH063"/>
          <p:cNvPicPr>
            <a:picLocks noChangeAspect="1" noChangeArrowheads="1"/>
          </p:cNvPicPr>
          <p:nvPr/>
        </p:nvPicPr>
        <p:blipFill>
          <a:blip r:embed="rId4"/>
          <a:srcRect/>
          <a:stretch>
            <a:fillRect/>
          </a:stretch>
        </p:blipFill>
        <p:spPr bwMode="auto">
          <a:xfrm>
            <a:off x="7543800" y="4038600"/>
            <a:ext cx="1276350" cy="1504950"/>
          </a:xfrm>
          <a:prstGeom prst="rect">
            <a:avLst/>
          </a:prstGeom>
          <a:noFill/>
        </p:spPr>
      </p:pic>
      <p:pic>
        <p:nvPicPr>
          <p:cNvPr id="135176" name="Picture 8" descr="MMH059"/>
          <p:cNvPicPr>
            <a:picLocks noChangeAspect="1" noChangeArrowheads="1"/>
          </p:cNvPicPr>
          <p:nvPr/>
        </p:nvPicPr>
        <p:blipFill>
          <a:blip r:embed="rId5"/>
          <a:srcRect/>
          <a:stretch>
            <a:fillRect/>
          </a:stretch>
        </p:blipFill>
        <p:spPr bwMode="auto">
          <a:xfrm>
            <a:off x="323850" y="865188"/>
            <a:ext cx="1368425" cy="3571875"/>
          </a:xfrm>
          <a:prstGeom prst="rect">
            <a:avLst/>
          </a:prstGeom>
          <a:noFill/>
        </p:spPr>
      </p:pic>
    </p:spTree>
    <p:extLst>
      <p:ext uri="{BB962C8B-B14F-4D97-AF65-F5344CB8AC3E}">
        <p14:creationId xmlns:p14="http://schemas.microsoft.com/office/powerpoint/2010/main" val="80075444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9" fill="hold" grpId="0" nodeType="clickEffect">
                                  <p:stCondLst>
                                    <p:cond delay="0"/>
                                  </p:stCondLst>
                                  <p:childTnLst>
                                    <p:set>
                                      <p:cBhvr>
                                        <p:cTn id="6" dur="1" fill="hold">
                                          <p:stCondLst>
                                            <p:cond delay="0"/>
                                          </p:stCondLst>
                                        </p:cTn>
                                        <p:tgtEl>
                                          <p:spTgt spid="135171"/>
                                        </p:tgtEl>
                                        <p:attrNameLst>
                                          <p:attrName>style.visibility</p:attrName>
                                        </p:attrNameLst>
                                      </p:cBhvr>
                                      <p:to>
                                        <p:strVal val="visible"/>
                                      </p:to>
                                    </p:set>
                                    <p:anim calcmode="lin" valueType="num">
                                      <p:cBhvr additive="base">
                                        <p:cTn id="7" dur="1000" fill="hold"/>
                                        <p:tgtEl>
                                          <p:spTgt spid="135171"/>
                                        </p:tgtEl>
                                        <p:attrNameLst>
                                          <p:attrName>ppt_x</p:attrName>
                                        </p:attrNameLst>
                                      </p:cBhvr>
                                      <p:tavLst>
                                        <p:tav tm="0">
                                          <p:val>
                                            <p:strVal val="0-#ppt_w/2"/>
                                          </p:val>
                                        </p:tav>
                                        <p:tav tm="100000">
                                          <p:val>
                                            <p:strVal val="#ppt_x"/>
                                          </p:val>
                                        </p:tav>
                                      </p:tavLst>
                                    </p:anim>
                                    <p:anim calcmode="lin" valueType="num">
                                      <p:cBhvr additive="base">
                                        <p:cTn id="8" dur="1000" fill="hold"/>
                                        <p:tgtEl>
                                          <p:spTgt spid="135171"/>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9" fill="hold" grpId="0" nodeType="clickEffect">
                                  <p:stCondLst>
                                    <p:cond delay="0"/>
                                  </p:stCondLst>
                                  <p:childTnLst>
                                    <p:set>
                                      <p:cBhvr>
                                        <p:cTn id="12" dur="1" fill="hold">
                                          <p:stCondLst>
                                            <p:cond delay="0"/>
                                          </p:stCondLst>
                                        </p:cTn>
                                        <p:tgtEl>
                                          <p:spTgt spid="135172">
                                            <p:txEl>
                                              <p:pRg st="0" end="0"/>
                                            </p:txEl>
                                          </p:spTgt>
                                        </p:tgtEl>
                                        <p:attrNameLst>
                                          <p:attrName>style.visibility</p:attrName>
                                        </p:attrNameLst>
                                      </p:cBhvr>
                                      <p:to>
                                        <p:strVal val="visible"/>
                                      </p:to>
                                    </p:set>
                                    <p:anim calcmode="lin" valueType="num">
                                      <p:cBhvr additive="base">
                                        <p:cTn id="13" dur="1000" fill="hold"/>
                                        <p:tgtEl>
                                          <p:spTgt spid="135172">
                                            <p:txEl>
                                              <p:pRg st="0" end="0"/>
                                            </p:txEl>
                                          </p:spTgt>
                                        </p:tgtEl>
                                        <p:attrNameLst>
                                          <p:attrName>ppt_x</p:attrName>
                                        </p:attrNameLst>
                                      </p:cBhvr>
                                      <p:tavLst>
                                        <p:tav tm="0">
                                          <p:val>
                                            <p:strVal val="0-#ppt_w/2"/>
                                          </p:val>
                                        </p:tav>
                                        <p:tav tm="100000">
                                          <p:val>
                                            <p:strVal val="#ppt_x"/>
                                          </p:val>
                                        </p:tav>
                                      </p:tavLst>
                                    </p:anim>
                                    <p:anim calcmode="lin" valueType="num">
                                      <p:cBhvr additive="base">
                                        <p:cTn id="14" dur="1000" fill="hold"/>
                                        <p:tgtEl>
                                          <p:spTgt spid="135172">
                                            <p:txEl>
                                              <p:pRg st="0" end="0"/>
                                            </p:txEl>
                                          </p:spTgt>
                                        </p:tgtEl>
                                        <p:attrNameLst>
                                          <p:attrName>ppt_y</p:attrName>
                                        </p:attrNameLst>
                                      </p:cBhvr>
                                      <p:tavLst>
                                        <p:tav tm="0">
                                          <p:val>
                                            <p:strVal val="0-#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9" fill="hold" nodeType="clickEffect">
                                  <p:stCondLst>
                                    <p:cond delay="0"/>
                                  </p:stCondLst>
                                  <p:childTnLst>
                                    <p:set>
                                      <p:cBhvr>
                                        <p:cTn id="18" dur="1" fill="hold">
                                          <p:stCondLst>
                                            <p:cond delay="0"/>
                                          </p:stCondLst>
                                        </p:cTn>
                                        <p:tgtEl>
                                          <p:spTgt spid="135176"/>
                                        </p:tgtEl>
                                        <p:attrNameLst>
                                          <p:attrName>style.visibility</p:attrName>
                                        </p:attrNameLst>
                                      </p:cBhvr>
                                      <p:to>
                                        <p:strVal val="visible"/>
                                      </p:to>
                                    </p:set>
                                    <p:anim calcmode="lin" valueType="num">
                                      <p:cBhvr additive="base">
                                        <p:cTn id="19" dur="1000" fill="hold"/>
                                        <p:tgtEl>
                                          <p:spTgt spid="135176"/>
                                        </p:tgtEl>
                                        <p:attrNameLst>
                                          <p:attrName>ppt_x</p:attrName>
                                        </p:attrNameLst>
                                      </p:cBhvr>
                                      <p:tavLst>
                                        <p:tav tm="0">
                                          <p:val>
                                            <p:strVal val="0-#ppt_w/2"/>
                                          </p:val>
                                        </p:tav>
                                        <p:tav tm="100000">
                                          <p:val>
                                            <p:strVal val="#ppt_x"/>
                                          </p:val>
                                        </p:tav>
                                      </p:tavLst>
                                    </p:anim>
                                    <p:anim calcmode="lin" valueType="num">
                                      <p:cBhvr additive="base">
                                        <p:cTn id="20" dur="1000" fill="hold"/>
                                        <p:tgtEl>
                                          <p:spTgt spid="135176"/>
                                        </p:tgtEl>
                                        <p:attrNameLst>
                                          <p:attrName>ppt_y</p:attrName>
                                        </p:attrNameLst>
                                      </p:cBhvr>
                                      <p:tavLst>
                                        <p:tav tm="0">
                                          <p:val>
                                            <p:strVal val="0-#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9" fill="hold" nodeType="clickEffect">
                                  <p:stCondLst>
                                    <p:cond delay="0"/>
                                  </p:stCondLst>
                                  <p:childTnLst>
                                    <p:set>
                                      <p:cBhvr>
                                        <p:cTn id="24" dur="1" fill="hold">
                                          <p:stCondLst>
                                            <p:cond delay="0"/>
                                          </p:stCondLst>
                                        </p:cTn>
                                        <p:tgtEl>
                                          <p:spTgt spid="135172">
                                            <p:txEl>
                                              <p:pRg st="2" end="2"/>
                                            </p:txEl>
                                          </p:spTgt>
                                        </p:tgtEl>
                                        <p:attrNameLst>
                                          <p:attrName>style.visibility</p:attrName>
                                        </p:attrNameLst>
                                      </p:cBhvr>
                                      <p:to>
                                        <p:strVal val="visible"/>
                                      </p:to>
                                    </p:set>
                                    <p:anim calcmode="lin" valueType="num">
                                      <p:cBhvr additive="base">
                                        <p:cTn id="25" dur="1000" fill="hold"/>
                                        <p:tgtEl>
                                          <p:spTgt spid="135172">
                                            <p:txEl>
                                              <p:pRg st="2" end="2"/>
                                            </p:txEl>
                                          </p:spTgt>
                                        </p:tgtEl>
                                        <p:attrNameLst>
                                          <p:attrName>ppt_x</p:attrName>
                                        </p:attrNameLst>
                                      </p:cBhvr>
                                      <p:tavLst>
                                        <p:tav tm="0">
                                          <p:val>
                                            <p:strVal val="0-#ppt_w/2"/>
                                          </p:val>
                                        </p:tav>
                                        <p:tav tm="100000">
                                          <p:val>
                                            <p:strVal val="#ppt_x"/>
                                          </p:val>
                                        </p:tav>
                                      </p:tavLst>
                                    </p:anim>
                                    <p:anim calcmode="lin" valueType="num">
                                      <p:cBhvr additive="base">
                                        <p:cTn id="26" dur="1000" fill="hold"/>
                                        <p:tgtEl>
                                          <p:spTgt spid="135172">
                                            <p:txEl>
                                              <p:pRg st="2" end="2"/>
                                            </p:txEl>
                                          </p:spTgt>
                                        </p:tgtEl>
                                        <p:attrNameLst>
                                          <p:attrName>ppt_y</p:attrName>
                                        </p:attrNameLst>
                                      </p:cBhvr>
                                      <p:tavLst>
                                        <p:tav tm="0">
                                          <p:val>
                                            <p:strVal val="0-#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9" fill="hold" nodeType="clickEffect">
                                  <p:stCondLst>
                                    <p:cond delay="0"/>
                                  </p:stCondLst>
                                  <p:childTnLst>
                                    <p:set>
                                      <p:cBhvr>
                                        <p:cTn id="30" dur="1" fill="hold">
                                          <p:stCondLst>
                                            <p:cond delay="0"/>
                                          </p:stCondLst>
                                        </p:cTn>
                                        <p:tgtEl>
                                          <p:spTgt spid="135174"/>
                                        </p:tgtEl>
                                        <p:attrNameLst>
                                          <p:attrName>style.visibility</p:attrName>
                                        </p:attrNameLst>
                                      </p:cBhvr>
                                      <p:to>
                                        <p:strVal val="visible"/>
                                      </p:to>
                                    </p:set>
                                    <p:anim calcmode="lin" valueType="num">
                                      <p:cBhvr additive="base">
                                        <p:cTn id="31" dur="1000" fill="hold"/>
                                        <p:tgtEl>
                                          <p:spTgt spid="135174"/>
                                        </p:tgtEl>
                                        <p:attrNameLst>
                                          <p:attrName>ppt_x</p:attrName>
                                        </p:attrNameLst>
                                      </p:cBhvr>
                                      <p:tavLst>
                                        <p:tav tm="0">
                                          <p:val>
                                            <p:strVal val="0-#ppt_w/2"/>
                                          </p:val>
                                        </p:tav>
                                        <p:tav tm="100000">
                                          <p:val>
                                            <p:strVal val="#ppt_x"/>
                                          </p:val>
                                        </p:tav>
                                      </p:tavLst>
                                    </p:anim>
                                    <p:anim calcmode="lin" valueType="num">
                                      <p:cBhvr additive="base">
                                        <p:cTn id="32" dur="1000" fill="hold"/>
                                        <p:tgtEl>
                                          <p:spTgt spid="135174"/>
                                        </p:tgtEl>
                                        <p:attrNameLst>
                                          <p:attrName>ppt_y</p:attrName>
                                        </p:attrNameLst>
                                      </p:cBhvr>
                                      <p:tavLst>
                                        <p:tav tm="0">
                                          <p:val>
                                            <p:strVal val="0-#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9" fill="hold" nodeType="clickEffect">
                                  <p:stCondLst>
                                    <p:cond delay="0"/>
                                  </p:stCondLst>
                                  <p:childTnLst>
                                    <p:set>
                                      <p:cBhvr>
                                        <p:cTn id="36" dur="1" fill="hold">
                                          <p:stCondLst>
                                            <p:cond delay="0"/>
                                          </p:stCondLst>
                                        </p:cTn>
                                        <p:tgtEl>
                                          <p:spTgt spid="135175"/>
                                        </p:tgtEl>
                                        <p:attrNameLst>
                                          <p:attrName>style.visibility</p:attrName>
                                        </p:attrNameLst>
                                      </p:cBhvr>
                                      <p:to>
                                        <p:strVal val="visible"/>
                                      </p:to>
                                    </p:set>
                                    <p:anim calcmode="lin" valueType="num">
                                      <p:cBhvr additive="base">
                                        <p:cTn id="37" dur="1000" fill="hold"/>
                                        <p:tgtEl>
                                          <p:spTgt spid="135175"/>
                                        </p:tgtEl>
                                        <p:attrNameLst>
                                          <p:attrName>ppt_x</p:attrName>
                                        </p:attrNameLst>
                                      </p:cBhvr>
                                      <p:tavLst>
                                        <p:tav tm="0">
                                          <p:val>
                                            <p:strVal val="0-#ppt_w/2"/>
                                          </p:val>
                                        </p:tav>
                                        <p:tav tm="100000">
                                          <p:val>
                                            <p:strVal val="#ppt_x"/>
                                          </p:val>
                                        </p:tav>
                                      </p:tavLst>
                                    </p:anim>
                                    <p:anim calcmode="lin" valueType="num">
                                      <p:cBhvr additive="base">
                                        <p:cTn id="38" dur="1000" fill="hold"/>
                                        <p:tgtEl>
                                          <p:spTgt spid="135175"/>
                                        </p:tgtEl>
                                        <p:attrNameLst>
                                          <p:attrName>ppt_y</p:attrName>
                                        </p:attrNameLst>
                                      </p:cBhvr>
                                      <p:tavLst>
                                        <p:tav tm="0">
                                          <p:val>
                                            <p:strVal val="0-#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9" fill="hold" grpId="0" nodeType="clickEffect">
                                  <p:stCondLst>
                                    <p:cond delay="0"/>
                                  </p:stCondLst>
                                  <p:childTnLst>
                                    <p:set>
                                      <p:cBhvr>
                                        <p:cTn id="42" dur="1" fill="hold">
                                          <p:stCondLst>
                                            <p:cond delay="0"/>
                                          </p:stCondLst>
                                        </p:cTn>
                                        <p:tgtEl>
                                          <p:spTgt spid="135173"/>
                                        </p:tgtEl>
                                        <p:attrNameLst>
                                          <p:attrName>style.visibility</p:attrName>
                                        </p:attrNameLst>
                                      </p:cBhvr>
                                      <p:to>
                                        <p:strVal val="visible"/>
                                      </p:to>
                                    </p:set>
                                    <p:anim calcmode="lin" valueType="num">
                                      <p:cBhvr additive="base">
                                        <p:cTn id="43" dur="1000" fill="hold"/>
                                        <p:tgtEl>
                                          <p:spTgt spid="135173"/>
                                        </p:tgtEl>
                                        <p:attrNameLst>
                                          <p:attrName>ppt_x</p:attrName>
                                        </p:attrNameLst>
                                      </p:cBhvr>
                                      <p:tavLst>
                                        <p:tav tm="0">
                                          <p:val>
                                            <p:strVal val="0-#ppt_w/2"/>
                                          </p:val>
                                        </p:tav>
                                        <p:tav tm="100000">
                                          <p:val>
                                            <p:strVal val="#ppt_x"/>
                                          </p:val>
                                        </p:tav>
                                      </p:tavLst>
                                    </p:anim>
                                    <p:anim calcmode="lin" valueType="num">
                                      <p:cBhvr additive="base">
                                        <p:cTn id="44" dur="1000" fill="hold"/>
                                        <p:tgtEl>
                                          <p:spTgt spid="135173"/>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5171" grpId="0"/>
      <p:bldP spid="135172" grpId="0" build="p"/>
      <p:bldP spid="135173" grpId="0" animBg="1"/>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fa-IR" dirty="0" smtClean="0">
                <a:solidFill>
                  <a:srgbClr val="FF0000"/>
                </a:solidFill>
              </a:rPr>
              <a:t>عوامل زیان آور در حرفه کشاورزی</a:t>
            </a:r>
            <a:endParaRPr lang="en-US" dirty="0"/>
          </a:p>
        </p:txBody>
      </p:sp>
      <p:sp>
        <p:nvSpPr>
          <p:cNvPr id="5" name="Flowchart: Connector 4"/>
          <p:cNvSpPr/>
          <p:nvPr/>
        </p:nvSpPr>
        <p:spPr>
          <a:xfrm>
            <a:off x="3276600" y="3048000"/>
            <a:ext cx="2743200" cy="2590800"/>
          </a:xfrm>
          <a:prstGeom prst="flowChartConnector">
            <a:avLst/>
          </a:prstGeom>
          <a:solidFill>
            <a:srgbClr val="002060"/>
          </a:solidFill>
          <a:ln>
            <a:solidFill>
              <a:srgbClr val="F1F559"/>
            </a:solidFill>
          </a:ln>
        </p:spPr>
        <p:style>
          <a:lnRef idx="1">
            <a:schemeClr val="accent3"/>
          </a:lnRef>
          <a:fillRef idx="2">
            <a:schemeClr val="accent3"/>
          </a:fillRef>
          <a:effectRef idx="1">
            <a:schemeClr val="accent3"/>
          </a:effectRef>
          <a:fontRef idx="minor">
            <a:schemeClr val="dk1"/>
          </a:fontRef>
        </p:style>
        <p:txBody>
          <a:bodyPr rtlCol="0" anchor="ctr"/>
          <a:lstStyle/>
          <a:p>
            <a:pPr algn="ctr"/>
            <a:r>
              <a:rPr lang="fa-IR" sz="5400" dirty="0" smtClean="0">
                <a:solidFill>
                  <a:srgbClr val="FFFF66"/>
                </a:solidFill>
              </a:rPr>
              <a:t>عوامل فیزیکی </a:t>
            </a:r>
            <a:endParaRPr lang="en-US" sz="5400" dirty="0"/>
          </a:p>
        </p:txBody>
      </p:sp>
      <p:sp>
        <p:nvSpPr>
          <p:cNvPr id="6" name="Down Arrow 5"/>
          <p:cNvSpPr/>
          <p:nvPr/>
        </p:nvSpPr>
        <p:spPr>
          <a:xfrm rot="3225007" flipV="1">
            <a:off x="5944025" y="2714919"/>
            <a:ext cx="459452" cy="838200"/>
          </a:xfrm>
          <a:prstGeom prst="down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Down Arrow 6"/>
          <p:cNvSpPr/>
          <p:nvPr/>
        </p:nvSpPr>
        <p:spPr>
          <a:xfrm rot="15982321" flipV="1">
            <a:off x="2385014" y="3595179"/>
            <a:ext cx="356234" cy="838200"/>
          </a:xfrm>
          <a:prstGeom prst="down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Down Arrow 7"/>
          <p:cNvSpPr/>
          <p:nvPr/>
        </p:nvSpPr>
        <p:spPr>
          <a:xfrm rot="7565211" flipV="1">
            <a:off x="6153101" y="4580137"/>
            <a:ext cx="257838" cy="838200"/>
          </a:xfrm>
          <a:prstGeom prst="down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Down Arrow 8"/>
          <p:cNvSpPr/>
          <p:nvPr/>
        </p:nvSpPr>
        <p:spPr>
          <a:xfrm rot="14038847" flipV="1">
            <a:off x="3085674" y="4999298"/>
            <a:ext cx="352971" cy="838200"/>
          </a:xfrm>
          <a:prstGeom prst="down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Down Arrow 9"/>
          <p:cNvSpPr/>
          <p:nvPr/>
        </p:nvSpPr>
        <p:spPr>
          <a:xfrm rot="18083339" flipH="1" flipV="1">
            <a:off x="3405326" y="2546989"/>
            <a:ext cx="324141" cy="662058"/>
          </a:xfrm>
          <a:prstGeom prst="down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lowchart: Connector 10"/>
          <p:cNvSpPr/>
          <p:nvPr/>
        </p:nvSpPr>
        <p:spPr>
          <a:xfrm>
            <a:off x="1295400" y="1295400"/>
            <a:ext cx="2057400" cy="1676400"/>
          </a:xfrm>
          <a:prstGeom prst="flowChartConnector">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fa-IR" sz="2400" b="1" dirty="0" smtClean="0"/>
              <a:t>اشعه ماوراء بنفش</a:t>
            </a:r>
          </a:p>
        </p:txBody>
      </p:sp>
      <p:sp>
        <p:nvSpPr>
          <p:cNvPr id="12" name="Flowchart: Connector 11"/>
          <p:cNvSpPr/>
          <p:nvPr/>
        </p:nvSpPr>
        <p:spPr>
          <a:xfrm>
            <a:off x="6629400" y="1524000"/>
            <a:ext cx="2514600" cy="2514600"/>
          </a:xfrm>
          <a:prstGeom prst="flowChartConnector">
            <a:avLst/>
          </a:prstGeom>
        </p:spPr>
        <p:style>
          <a:lnRef idx="1">
            <a:schemeClr val="accent5"/>
          </a:lnRef>
          <a:fillRef idx="2">
            <a:schemeClr val="accent5"/>
          </a:fillRef>
          <a:effectRef idx="1">
            <a:schemeClr val="accent5"/>
          </a:effectRef>
          <a:fontRef idx="minor">
            <a:schemeClr val="dk1"/>
          </a:fontRef>
        </p:style>
        <p:txBody>
          <a:bodyPr rtlCol="0" anchor="ctr"/>
          <a:lstStyle/>
          <a:p>
            <a:pPr algn="r" rtl="1"/>
            <a:r>
              <a:rPr lang="fa-IR" sz="3200" dirty="0" smtClean="0">
                <a:solidFill>
                  <a:schemeClr val="tx1">
                    <a:lumMod val="95000"/>
                    <a:lumOff val="5000"/>
                  </a:schemeClr>
                </a:solidFill>
              </a:rPr>
              <a:t>شرایط آب وهوایی( سرما – گرما-باد</a:t>
            </a:r>
            <a:r>
              <a:rPr lang="fa-IR" sz="2000" dirty="0" smtClean="0">
                <a:solidFill>
                  <a:schemeClr val="tx1">
                    <a:lumMod val="95000"/>
                    <a:lumOff val="5000"/>
                  </a:schemeClr>
                </a:solidFill>
              </a:rPr>
              <a:t>)</a:t>
            </a:r>
          </a:p>
        </p:txBody>
      </p:sp>
      <p:sp>
        <p:nvSpPr>
          <p:cNvPr id="13" name="Flowchart: Connector 12"/>
          <p:cNvSpPr/>
          <p:nvPr/>
        </p:nvSpPr>
        <p:spPr>
          <a:xfrm>
            <a:off x="6248400" y="5181600"/>
            <a:ext cx="2057400" cy="1676400"/>
          </a:xfrm>
          <a:prstGeom prst="flowChartConnector">
            <a:avLst/>
          </a:prstGeom>
        </p:spPr>
        <p:style>
          <a:lnRef idx="1">
            <a:schemeClr val="accent5"/>
          </a:lnRef>
          <a:fillRef idx="2">
            <a:schemeClr val="accent5"/>
          </a:fillRef>
          <a:effectRef idx="1">
            <a:schemeClr val="accent5"/>
          </a:effectRef>
          <a:fontRef idx="minor">
            <a:schemeClr val="dk1"/>
          </a:fontRef>
        </p:style>
        <p:txBody>
          <a:bodyPr rtlCol="0" anchor="ctr"/>
          <a:lstStyle/>
          <a:p>
            <a:r>
              <a:rPr lang="fa-IR" dirty="0" smtClean="0"/>
              <a:t> </a:t>
            </a:r>
            <a:r>
              <a:rPr lang="fa-IR" sz="3200" b="1" dirty="0" smtClean="0"/>
              <a:t>سروصدا</a:t>
            </a:r>
          </a:p>
        </p:txBody>
      </p:sp>
      <p:sp>
        <p:nvSpPr>
          <p:cNvPr id="14" name="Flowchart: Connector 13"/>
          <p:cNvSpPr/>
          <p:nvPr/>
        </p:nvSpPr>
        <p:spPr>
          <a:xfrm>
            <a:off x="0" y="3276600"/>
            <a:ext cx="2057400" cy="1676400"/>
          </a:xfrm>
          <a:prstGeom prst="flowChartConnector">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fa-IR" sz="2400" b="1" dirty="0" smtClean="0"/>
              <a:t>اشعه مادون قرمز </a:t>
            </a:r>
          </a:p>
        </p:txBody>
      </p:sp>
      <p:sp>
        <p:nvSpPr>
          <p:cNvPr id="15" name="Flowchart: Connector 14"/>
          <p:cNvSpPr/>
          <p:nvPr/>
        </p:nvSpPr>
        <p:spPr>
          <a:xfrm>
            <a:off x="914400" y="5181600"/>
            <a:ext cx="2057400" cy="1676400"/>
          </a:xfrm>
          <a:prstGeom prst="flowChartConnector">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fa-IR" sz="4000" b="1" dirty="0" smtClean="0"/>
              <a:t>ارتعاش</a:t>
            </a:r>
            <a:endParaRPr lang="en-US" b="1" dirty="0"/>
          </a:p>
        </p:txBody>
      </p:sp>
    </p:spTree>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914" name="Rectangle 2"/>
          <p:cNvSpPr>
            <a:spLocks noGrp="1" noRot="1" noChangeArrowheads="1"/>
          </p:cNvSpPr>
          <p:nvPr>
            <p:ph type="title"/>
          </p:nvPr>
        </p:nvSpPr>
        <p:spPr>
          <a:xfrm>
            <a:off x="0" y="0"/>
            <a:ext cx="8964613" cy="1052513"/>
          </a:xfrm>
        </p:spPr>
        <p:txBody>
          <a:bodyPr/>
          <a:lstStyle/>
          <a:p>
            <a:r>
              <a:rPr lang="fa-IR"/>
              <a:t>منابع پرتو ماوراءبنفش</a:t>
            </a:r>
            <a:endParaRPr lang="en-US"/>
          </a:p>
        </p:txBody>
      </p:sp>
      <p:sp>
        <p:nvSpPr>
          <p:cNvPr id="166915" name="Rectangle 3"/>
          <p:cNvSpPr>
            <a:spLocks noGrp="1" noRot="1" noChangeArrowheads="1"/>
          </p:cNvSpPr>
          <p:nvPr>
            <p:ph type="body" idx="1"/>
          </p:nvPr>
        </p:nvSpPr>
        <p:spPr>
          <a:xfrm>
            <a:off x="0" y="1125538"/>
            <a:ext cx="8964613" cy="2663825"/>
          </a:xfrm>
        </p:spPr>
        <p:txBody>
          <a:bodyPr/>
          <a:lstStyle/>
          <a:p>
            <a:pPr algn="r"/>
            <a:r>
              <a:rPr lang="fa-IR" dirty="0"/>
              <a:t>الف – منابع طبیعی :نورخورشید همه بیناب پرتو ماوراءبنفش را دارداگر جو نبود باعث آسیبهای زیادی می شد وجود لایه ازن ازشدت  این پرتو کاسته وقتی به زمین میرسد  قابل تحمل میشود</a:t>
            </a:r>
          </a:p>
          <a:p>
            <a:pPr algn="r"/>
            <a:r>
              <a:rPr lang="fa-IR" dirty="0"/>
              <a:t>ب- منابع مصنوعی:لامپ های بخار جیوه و فلئورسنت و قوس الکتریکی در جوشکاری</a:t>
            </a:r>
            <a:endParaRPr lang="en-US" dirty="0"/>
          </a:p>
        </p:txBody>
      </p:sp>
      <p:pic>
        <p:nvPicPr>
          <p:cNvPr id="166916" name="Picture 4" descr="welding"/>
          <p:cNvPicPr>
            <a:picLocks noChangeAspect="1" noChangeArrowheads="1"/>
          </p:cNvPicPr>
          <p:nvPr/>
        </p:nvPicPr>
        <p:blipFill>
          <a:blip r:embed="rId2"/>
          <a:srcRect/>
          <a:stretch>
            <a:fillRect/>
          </a:stretch>
        </p:blipFill>
        <p:spPr bwMode="auto">
          <a:xfrm>
            <a:off x="381000" y="3352800"/>
            <a:ext cx="4681538" cy="350520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2" presetClass="entr" presetSubtype="0" fill="hold" grpId="0" nodeType="clickEffect">
                                  <p:stCondLst>
                                    <p:cond delay="0"/>
                                  </p:stCondLst>
                                  <p:childTnLst>
                                    <p:set>
                                      <p:cBhvr>
                                        <p:cTn id="6" dur="1" fill="hold">
                                          <p:stCondLst>
                                            <p:cond delay="0"/>
                                          </p:stCondLst>
                                        </p:cTn>
                                        <p:tgtEl>
                                          <p:spTgt spid="166914"/>
                                        </p:tgtEl>
                                        <p:attrNameLst>
                                          <p:attrName>style.visibility</p:attrName>
                                        </p:attrNameLst>
                                      </p:cBhvr>
                                      <p:to>
                                        <p:strVal val="visible"/>
                                      </p:to>
                                    </p:set>
                                    <p:animScale>
                                      <p:cBhvr>
                                        <p:cTn id="7" dur="1000" decel="50000" fill="hold">
                                          <p:stCondLst>
                                            <p:cond delay="0"/>
                                          </p:stCondLst>
                                        </p:cTn>
                                        <p:tgtEl>
                                          <p:spTgt spid="16691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166914"/>
                                        </p:tgtEl>
                                        <p:attrNameLst>
                                          <p:attrName>ppt_x</p:attrName>
                                          <p:attrName>ppt_y</p:attrName>
                                        </p:attrNameLst>
                                      </p:cBhvr>
                                    </p:animMotion>
                                    <p:animEffect transition="in" filter="fade">
                                      <p:cBhvr>
                                        <p:cTn id="9" dur="1000"/>
                                        <p:tgtEl>
                                          <p:spTgt spid="166914"/>
                                        </p:tgtEl>
                                      </p:cBhvr>
                                    </p:animEffect>
                                  </p:childTnLst>
                                </p:cTn>
                              </p:par>
                            </p:childTnLst>
                          </p:cTn>
                        </p:par>
                      </p:childTnLst>
                    </p:cTn>
                  </p:par>
                  <p:par>
                    <p:cTn id="10" fill="hold">
                      <p:stCondLst>
                        <p:cond delay="indefinite"/>
                      </p:stCondLst>
                      <p:childTnLst>
                        <p:par>
                          <p:cTn id="11" fill="hold">
                            <p:stCondLst>
                              <p:cond delay="0"/>
                            </p:stCondLst>
                            <p:childTnLst>
                              <p:par>
                                <p:cTn id="12" presetID="31" presetClass="entr" presetSubtype="0" fill="hold" grpId="0" nodeType="clickEffect">
                                  <p:stCondLst>
                                    <p:cond delay="0"/>
                                  </p:stCondLst>
                                  <p:iterate type="lt">
                                    <p:tmPct val="5000"/>
                                  </p:iterate>
                                  <p:childTnLst>
                                    <p:set>
                                      <p:cBhvr>
                                        <p:cTn id="13" dur="1" fill="hold">
                                          <p:stCondLst>
                                            <p:cond delay="0"/>
                                          </p:stCondLst>
                                        </p:cTn>
                                        <p:tgtEl>
                                          <p:spTgt spid="166915">
                                            <p:txEl>
                                              <p:pRg st="0" end="0"/>
                                            </p:txEl>
                                          </p:spTgt>
                                        </p:tgtEl>
                                        <p:attrNameLst>
                                          <p:attrName>style.visibility</p:attrName>
                                        </p:attrNameLst>
                                      </p:cBhvr>
                                      <p:to>
                                        <p:strVal val="visible"/>
                                      </p:to>
                                    </p:set>
                                    <p:anim calcmode="lin" valueType="num">
                                      <p:cBhvr>
                                        <p:cTn id="14" dur="1000" fill="hold"/>
                                        <p:tgtEl>
                                          <p:spTgt spid="166915">
                                            <p:txEl>
                                              <p:pRg st="0" end="0"/>
                                            </p:txEl>
                                          </p:spTgt>
                                        </p:tgtEl>
                                        <p:attrNameLst>
                                          <p:attrName>ppt_w</p:attrName>
                                        </p:attrNameLst>
                                      </p:cBhvr>
                                      <p:tavLst>
                                        <p:tav tm="0">
                                          <p:val>
                                            <p:fltVal val="0"/>
                                          </p:val>
                                        </p:tav>
                                        <p:tav tm="100000">
                                          <p:val>
                                            <p:strVal val="#ppt_w"/>
                                          </p:val>
                                        </p:tav>
                                      </p:tavLst>
                                    </p:anim>
                                    <p:anim calcmode="lin" valueType="num">
                                      <p:cBhvr>
                                        <p:cTn id="15" dur="1000" fill="hold"/>
                                        <p:tgtEl>
                                          <p:spTgt spid="166915">
                                            <p:txEl>
                                              <p:pRg st="0" end="0"/>
                                            </p:txEl>
                                          </p:spTgt>
                                        </p:tgtEl>
                                        <p:attrNameLst>
                                          <p:attrName>ppt_h</p:attrName>
                                        </p:attrNameLst>
                                      </p:cBhvr>
                                      <p:tavLst>
                                        <p:tav tm="0">
                                          <p:val>
                                            <p:fltVal val="0"/>
                                          </p:val>
                                        </p:tav>
                                        <p:tav tm="100000">
                                          <p:val>
                                            <p:strVal val="#ppt_h"/>
                                          </p:val>
                                        </p:tav>
                                      </p:tavLst>
                                    </p:anim>
                                    <p:anim calcmode="lin" valueType="num">
                                      <p:cBhvr>
                                        <p:cTn id="16" dur="1000" fill="hold"/>
                                        <p:tgtEl>
                                          <p:spTgt spid="166915">
                                            <p:txEl>
                                              <p:pRg st="0" end="0"/>
                                            </p:txEl>
                                          </p:spTgt>
                                        </p:tgtEl>
                                        <p:attrNameLst>
                                          <p:attrName>style.rotation</p:attrName>
                                        </p:attrNameLst>
                                      </p:cBhvr>
                                      <p:tavLst>
                                        <p:tav tm="0">
                                          <p:val>
                                            <p:fltVal val="90"/>
                                          </p:val>
                                        </p:tav>
                                        <p:tav tm="100000">
                                          <p:val>
                                            <p:fltVal val="0"/>
                                          </p:val>
                                        </p:tav>
                                      </p:tavLst>
                                    </p:anim>
                                    <p:animEffect transition="in" filter="fade">
                                      <p:cBhvr>
                                        <p:cTn id="17" dur="1000"/>
                                        <p:tgtEl>
                                          <p:spTgt spid="166915">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1" presetClass="entr" presetSubtype="0" fill="hold" grpId="0" nodeType="clickEffect">
                                  <p:stCondLst>
                                    <p:cond delay="0"/>
                                  </p:stCondLst>
                                  <p:iterate type="lt">
                                    <p:tmPct val="5000"/>
                                  </p:iterate>
                                  <p:childTnLst>
                                    <p:set>
                                      <p:cBhvr>
                                        <p:cTn id="21" dur="1" fill="hold">
                                          <p:stCondLst>
                                            <p:cond delay="0"/>
                                          </p:stCondLst>
                                        </p:cTn>
                                        <p:tgtEl>
                                          <p:spTgt spid="166915">
                                            <p:txEl>
                                              <p:pRg st="1" end="1"/>
                                            </p:txEl>
                                          </p:spTgt>
                                        </p:tgtEl>
                                        <p:attrNameLst>
                                          <p:attrName>style.visibility</p:attrName>
                                        </p:attrNameLst>
                                      </p:cBhvr>
                                      <p:to>
                                        <p:strVal val="visible"/>
                                      </p:to>
                                    </p:set>
                                    <p:anim calcmode="lin" valueType="num">
                                      <p:cBhvr>
                                        <p:cTn id="22" dur="1000" fill="hold"/>
                                        <p:tgtEl>
                                          <p:spTgt spid="166915">
                                            <p:txEl>
                                              <p:pRg st="1" end="1"/>
                                            </p:txEl>
                                          </p:spTgt>
                                        </p:tgtEl>
                                        <p:attrNameLst>
                                          <p:attrName>ppt_w</p:attrName>
                                        </p:attrNameLst>
                                      </p:cBhvr>
                                      <p:tavLst>
                                        <p:tav tm="0">
                                          <p:val>
                                            <p:fltVal val="0"/>
                                          </p:val>
                                        </p:tav>
                                        <p:tav tm="100000">
                                          <p:val>
                                            <p:strVal val="#ppt_w"/>
                                          </p:val>
                                        </p:tav>
                                      </p:tavLst>
                                    </p:anim>
                                    <p:anim calcmode="lin" valueType="num">
                                      <p:cBhvr>
                                        <p:cTn id="23" dur="1000" fill="hold"/>
                                        <p:tgtEl>
                                          <p:spTgt spid="166915">
                                            <p:txEl>
                                              <p:pRg st="1" end="1"/>
                                            </p:txEl>
                                          </p:spTgt>
                                        </p:tgtEl>
                                        <p:attrNameLst>
                                          <p:attrName>ppt_h</p:attrName>
                                        </p:attrNameLst>
                                      </p:cBhvr>
                                      <p:tavLst>
                                        <p:tav tm="0">
                                          <p:val>
                                            <p:fltVal val="0"/>
                                          </p:val>
                                        </p:tav>
                                        <p:tav tm="100000">
                                          <p:val>
                                            <p:strVal val="#ppt_h"/>
                                          </p:val>
                                        </p:tav>
                                      </p:tavLst>
                                    </p:anim>
                                    <p:anim calcmode="lin" valueType="num">
                                      <p:cBhvr>
                                        <p:cTn id="24" dur="1000" fill="hold"/>
                                        <p:tgtEl>
                                          <p:spTgt spid="166915">
                                            <p:txEl>
                                              <p:pRg st="1" end="1"/>
                                            </p:txEl>
                                          </p:spTgt>
                                        </p:tgtEl>
                                        <p:attrNameLst>
                                          <p:attrName>style.rotation</p:attrName>
                                        </p:attrNameLst>
                                      </p:cBhvr>
                                      <p:tavLst>
                                        <p:tav tm="0">
                                          <p:val>
                                            <p:fltVal val="90"/>
                                          </p:val>
                                        </p:tav>
                                        <p:tav tm="100000">
                                          <p:val>
                                            <p:fltVal val="0"/>
                                          </p:val>
                                        </p:tav>
                                      </p:tavLst>
                                    </p:anim>
                                    <p:animEffect transition="in" filter="fade">
                                      <p:cBhvr>
                                        <p:cTn id="25" dur="1000"/>
                                        <p:tgtEl>
                                          <p:spTgt spid="166915">
                                            <p:txEl>
                                              <p:pRg st="1" end="1"/>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52" presetClass="entr" presetSubtype="0" fill="hold" nodeType="clickEffect">
                                  <p:stCondLst>
                                    <p:cond delay="0"/>
                                  </p:stCondLst>
                                  <p:childTnLst>
                                    <p:set>
                                      <p:cBhvr>
                                        <p:cTn id="29" dur="1" fill="hold">
                                          <p:stCondLst>
                                            <p:cond delay="0"/>
                                          </p:stCondLst>
                                        </p:cTn>
                                        <p:tgtEl>
                                          <p:spTgt spid="166916"/>
                                        </p:tgtEl>
                                        <p:attrNameLst>
                                          <p:attrName>style.visibility</p:attrName>
                                        </p:attrNameLst>
                                      </p:cBhvr>
                                      <p:to>
                                        <p:strVal val="visible"/>
                                      </p:to>
                                    </p:set>
                                    <p:animScale>
                                      <p:cBhvr>
                                        <p:cTn id="30" dur="1000" decel="50000" fill="hold">
                                          <p:stCondLst>
                                            <p:cond delay="0"/>
                                          </p:stCondLst>
                                        </p:cTn>
                                        <p:tgtEl>
                                          <p:spTgt spid="16691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1" dur="1000" decel="50000" fill="hold">
                                          <p:stCondLst>
                                            <p:cond delay="0"/>
                                          </p:stCondLst>
                                        </p:cTn>
                                        <p:tgtEl>
                                          <p:spTgt spid="166916"/>
                                        </p:tgtEl>
                                        <p:attrNameLst>
                                          <p:attrName>ppt_x</p:attrName>
                                          <p:attrName>ppt_y</p:attrName>
                                        </p:attrNameLst>
                                      </p:cBhvr>
                                    </p:animMotion>
                                    <p:animEffect transition="in" filter="fade">
                                      <p:cBhvr>
                                        <p:cTn id="32" dur="1000"/>
                                        <p:tgtEl>
                                          <p:spTgt spid="1669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6914" grpId="0"/>
      <p:bldP spid="166915" grpId="0" build="p"/>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938" name="Rectangle 2"/>
          <p:cNvSpPr>
            <a:spLocks noGrp="1" noRot="1" noChangeArrowheads="1"/>
          </p:cNvSpPr>
          <p:nvPr>
            <p:ph type="title"/>
          </p:nvPr>
        </p:nvSpPr>
        <p:spPr>
          <a:xfrm>
            <a:off x="457200" y="0"/>
            <a:ext cx="8229600" cy="914400"/>
          </a:xfrm>
        </p:spPr>
        <p:txBody>
          <a:bodyPr/>
          <a:lstStyle/>
          <a:p>
            <a:r>
              <a:rPr lang="fa-IR" dirty="0" smtClean="0"/>
              <a:t>بربدن انسان  </a:t>
            </a:r>
            <a:r>
              <a:rPr lang="en-US" dirty="0" err="1" smtClean="0"/>
              <a:t>uv</a:t>
            </a:r>
            <a:r>
              <a:rPr lang="fa-IR" dirty="0" smtClean="0"/>
              <a:t> اثرات</a:t>
            </a:r>
            <a:endParaRPr lang="en-US" dirty="0"/>
          </a:p>
        </p:txBody>
      </p:sp>
      <p:sp>
        <p:nvSpPr>
          <p:cNvPr id="167939" name="Rectangle 3"/>
          <p:cNvSpPr>
            <a:spLocks noGrp="1" noRot="1" noChangeArrowheads="1"/>
          </p:cNvSpPr>
          <p:nvPr>
            <p:ph type="body" idx="1"/>
          </p:nvPr>
        </p:nvSpPr>
        <p:spPr>
          <a:xfrm>
            <a:off x="0" y="914400"/>
            <a:ext cx="9144000" cy="5943600"/>
          </a:xfrm>
        </p:spPr>
        <p:txBody>
          <a:bodyPr>
            <a:normAutofit/>
          </a:bodyPr>
          <a:lstStyle/>
          <a:p>
            <a:pPr algn="just" rtl="1"/>
            <a:r>
              <a:rPr lang="fa-IR" b="1" dirty="0"/>
              <a:t>قرمزی پوست : (296 نانومتر)گشاد شدن مویرگهای لایه پوست </a:t>
            </a:r>
          </a:p>
          <a:p>
            <a:pPr algn="just" rtl="1">
              <a:buFont typeface="Wingdings" pitchFamily="2" charset="2"/>
              <a:buNone/>
            </a:pPr>
            <a:r>
              <a:rPr lang="fa-IR" b="1" dirty="0"/>
              <a:t>تیرگی پوست :پس از تیرگی قرمزی پوست اتفاق می افتد (300تا360 نانومتر) </a:t>
            </a:r>
          </a:p>
          <a:p>
            <a:pPr algn="just" rtl="1"/>
            <a:r>
              <a:rPr lang="fa-IR" b="1" dirty="0"/>
              <a:t>سرطان پوست :کسانی که بیشتر در معرض نور خورشید قرار بگیرند مانند کشاورزان ماهیگیران (البته این پرتو برای ساختن ویتامین </a:t>
            </a:r>
            <a:r>
              <a:rPr lang="en-US" b="1" dirty="0"/>
              <a:t>d</a:t>
            </a:r>
            <a:r>
              <a:rPr lang="fa-IR" b="1" dirty="0"/>
              <a:t> ضروری است)سرطان از منابع مصنوعی ثابت نشده است از اثرات دیگر آن بر روی پوست پیر شدن پوست است </a:t>
            </a:r>
          </a:p>
          <a:p>
            <a:pPr algn="just" rtl="1">
              <a:buNone/>
            </a:pPr>
            <a:r>
              <a:rPr lang="fa-IR" b="1" dirty="0" smtClean="0"/>
              <a:t> </a:t>
            </a:r>
            <a:endParaRPr lang="fa-IR" b="1" dirty="0"/>
          </a:p>
          <a:p>
            <a:pPr algn="just" rtl="1"/>
            <a:r>
              <a:rPr lang="fa-IR" b="1" dirty="0"/>
              <a:t> - اثر بر روی چشم(ورم ملتحمه و قرنیه ) نور ترسی، درد چشم ،التهاب پلک،اشک ریزش ،احساس سوزش در چشم . در مراحل حاد تعطیلی کار برای کارگر الزامی است</a:t>
            </a:r>
          </a:p>
          <a:p>
            <a:pPr algn="ctr">
              <a:buFont typeface="Wingdings" pitchFamily="2" charset="2"/>
              <a:buNone/>
            </a:pPr>
            <a:endParaRPr lang="fa-IR" b="1" dirty="0"/>
          </a:p>
          <a:p>
            <a:pPr algn="ctr"/>
            <a:endParaRPr lang="fa-IR" dirty="0"/>
          </a:p>
          <a:p>
            <a:pPr algn="ctr">
              <a:buFont typeface="Wingdings" pitchFamily="2" charset="2"/>
              <a:buNone/>
            </a:pP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2" presetClass="entr" presetSubtype="0" fill="hold" grpId="0" nodeType="clickEffect">
                                  <p:stCondLst>
                                    <p:cond delay="0"/>
                                  </p:stCondLst>
                                  <p:childTnLst>
                                    <p:set>
                                      <p:cBhvr>
                                        <p:cTn id="6" dur="1" fill="hold">
                                          <p:stCondLst>
                                            <p:cond delay="0"/>
                                          </p:stCondLst>
                                        </p:cTn>
                                        <p:tgtEl>
                                          <p:spTgt spid="167938"/>
                                        </p:tgtEl>
                                        <p:attrNameLst>
                                          <p:attrName>style.visibility</p:attrName>
                                        </p:attrNameLst>
                                      </p:cBhvr>
                                      <p:to>
                                        <p:strVal val="visible"/>
                                      </p:to>
                                    </p:set>
                                    <p:animScale>
                                      <p:cBhvr>
                                        <p:cTn id="7" dur="1000" decel="50000" fill="hold">
                                          <p:stCondLst>
                                            <p:cond delay="0"/>
                                          </p:stCondLst>
                                        </p:cTn>
                                        <p:tgtEl>
                                          <p:spTgt spid="16793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167938"/>
                                        </p:tgtEl>
                                        <p:attrNameLst>
                                          <p:attrName>ppt_x</p:attrName>
                                          <p:attrName>ppt_y</p:attrName>
                                        </p:attrNameLst>
                                      </p:cBhvr>
                                    </p:animMotion>
                                    <p:animEffect transition="in" filter="fade">
                                      <p:cBhvr>
                                        <p:cTn id="9" dur="1000"/>
                                        <p:tgtEl>
                                          <p:spTgt spid="167938"/>
                                        </p:tgtEl>
                                      </p:cBhvr>
                                    </p:animEffect>
                                  </p:childTnLst>
                                </p:cTn>
                              </p:par>
                            </p:childTnLst>
                          </p:cTn>
                        </p:par>
                      </p:childTnLst>
                    </p:cTn>
                  </p:par>
                  <p:par>
                    <p:cTn id="10" fill="hold">
                      <p:stCondLst>
                        <p:cond delay="indefinite"/>
                      </p:stCondLst>
                      <p:childTnLst>
                        <p:par>
                          <p:cTn id="11" fill="hold">
                            <p:stCondLst>
                              <p:cond delay="0"/>
                            </p:stCondLst>
                            <p:childTnLst>
                              <p:par>
                                <p:cTn id="12" presetID="52" presetClass="entr" presetSubtype="0" fill="hold" grpId="0" nodeType="clickEffect">
                                  <p:stCondLst>
                                    <p:cond delay="0"/>
                                  </p:stCondLst>
                                  <p:childTnLst>
                                    <p:set>
                                      <p:cBhvr>
                                        <p:cTn id="13" dur="1" fill="hold">
                                          <p:stCondLst>
                                            <p:cond delay="0"/>
                                          </p:stCondLst>
                                        </p:cTn>
                                        <p:tgtEl>
                                          <p:spTgt spid="167939">
                                            <p:txEl>
                                              <p:pRg st="0" end="0"/>
                                            </p:txEl>
                                          </p:spTgt>
                                        </p:tgtEl>
                                        <p:attrNameLst>
                                          <p:attrName>style.visibility</p:attrName>
                                        </p:attrNameLst>
                                      </p:cBhvr>
                                      <p:to>
                                        <p:strVal val="visible"/>
                                      </p:to>
                                    </p:set>
                                    <p:animScale>
                                      <p:cBhvr>
                                        <p:cTn id="14" dur="1000" decel="50000" fill="hold">
                                          <p:stCondLst>
                                            <p:cond delay="0"/>
                                          </p:stCondLst>
                                        </p:cTn>
                                        <p:tgtEl>
                                          <p:spTgt spid="167939">
                                            <p:txEl>
                                              <p:pRg st="0" end="0"/>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5" dur="1000" decel="50000" fill="hold">
                                          <p:stCondLst>
                                            <p:cond delay="0"/>
                                          </p:stCondLst>
                                        </p:cTn>
                                        <p:tgtEl>
                                          <p:spTgt spid="167939">
                                            <p:txEl>
                                              <p:pRg st="0" end="0"/>
                                            </p:txEl>
                                          </p:spTgt>
                                        </p:tgtEl>
                                        <p:attrNameLst>
                                          <p:attrName>ppt_x</p:attrName>
                                          <p:attrName>ppt_y</p:attrName>
                                        </p:attrNameLst>
                                      </p:cBhvr>
                                    </p:animMotion>
                                    <p:animEffect transition="in" filter="fade">
                                      <p:cBhvr>
                                        <p:cTn id="16" dur="1000"/>
                                        <p:tgtEl>
                                          <p:spTgt spid="167939">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2" presetClass="entr" presetSubtype="0" fill="hold" grpId="0" nodeType="clickEffect">
                                  <p:stCondLst>
                                    <p:cond delay="0"/>
                                  </p:stCondLst>
                                  <p:childTnLst>
                                    <p:set>
                                      <p:cBhvr>
                                        <p:cTn id="20" dur="1" fill="hold">
                                          <p:stCondLst>
                                            <p:cond delay="0"/>
                                          </p:stCondLst>
                                        </p:cTn>
                                        <p:tgtEl>
                                          <p:spTgt spid="167939">
                                            <p:txEl>
                                              <p:pRg st="1" end="1"/>
                                            </p:txEl>
                                          </p:spTgt>
                                        </p:tgtEl>
                                        <p:attrNameLst>
                                          <p:attrName>style.visibility</p:attrName>
                                        </p:attrNameLst>
                                      </p:cBhvr>
                                      <p:to>
                                        <p:strVal val="visible"/>
                                      </p:to>
                                    </p:set>
                                    <p:animScale>
                                      <p:cBhvr>
                                        <p:cTn id="21" dur="1000" decel="50000" fill="hold">
                                          <p:stCondLst>
                                            <p:cond delay="0"/>
                                          </p:stCondLst>
                                        </p:cTn>
                                        <p:tgtEl>
                                          <p:spTgt spid="167939">
                                            <p:txEl>
                                              <p:pRg st="1" end="1"/>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2" dur="1000" decel="50000" fill="hold">
                                          <p:stCondLst>
                                            <p:cond delay="0"/>
                                          </p:stCondLst>
                                        </p:cTn>
                                        <p:tgtEl>
                                          <p:spTgt spid="167939">
                                            <p:txEl>
                                              <p:pRg st="1" end="1"/>
                                            </p:txEl>
                                          </p:spTgt>
                                        </p:tgtEl>
                                        <p:attrNameLst>
                                          <p:attrName>ppt_x</p:attrName>
                                          <p:attrName>ppt_y</p:attrName>
                                        </p:attrNameLst>
                                      </p:cBhvr>
                                    </p:animMotion>
                                    <p:animEffect transition="in" filter="fade">
                                      <p:cBhvr>
                                        <p:cTn id="23" dur="1000"/>
                                        <p:tgtEl>
                                          <p:spTgt spid="167939">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2" presetClass="entr" presetSubtype="0" fill="hold" grpId="0" nodeType="clickEffect">
                                  <p:stCondLst>
                                    <p:cond delay="0"/>
                                  </p:stCondLst>
                                  <p:childTnLst>
                                    <p:set>
                                      <p:cBhvr>
                                        <p:cTn id="27" dur="1" fill="hold">
                                          <p:stCondLst>
                                            <p:cond delay="0"/>
                                          </p:stCondLst>
                                        </p:cTn>
                                        <p:tgtEl>
                                          <p:spTgt spid="167939">
                                            <p:txEl>
                                              <p:pRg st="2" end="2"/>
                                            </p:txEl>
                                          </p:spTgt>
                                        </p:tgtEl>
                                        <p:attrNameLst>
                                          <p:attrName>style.visibility</p:attrName>
                                        </p:attrNameLst>
                                      </p:cBhvr>
                                      <p:to>
                                        <p:strVal val="visible"/>
                                      </p:to>
                                    </p:set>
                                    <p:animScale>
                                      <p:cBhvr>
                                        <p:cTn id="28" dur="1000" decel="50000" fill="hold">
                                          <p:stCondLst>
                                            <p:cond delay="0"/>
                                          </p:stCondLst>
                                        </p:cTn>
                                        <p:tgtEl>
                                          <p:spTgt spid="167939">
                                            <p:txEl>
                                              <p:pRg st="2" end="2"/>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9" dur="1000" decel="50000" fill="hold">
                                          <p:stCondLst>
                                            <p:cond delay="0"/>
                                          </p:stCondLst>
                                        </p:cTn>
                                        <p:tgtEl>
                                          <p:spTgt spid="167939">
                                            <p:txEl>
                                              <p:pRg st="2" end="2"/>
                                            </p:txEl>
                                          </p:spTgt>
                                        </p:tgtEl>
                                        <p:attrNameLst>
                                          <p:attrName>ppt_x</p:attrName>
                                          <p:attrName>ppt_y</p:attrName>
                                        </p:attrNameLst>
                                      </p:cBhvr>
                                    </p:animMotion>
                                    <p:animEffect transition="in" filter="fade">
                                      <p:cBhvr>
                                        <p:cTn id="30" dur="1000"/>
                                        <p:tgtEl>
                                          <p:spTgt spid="167939">
                                            <p:txEl>
                                              <p:pRg st="2" end="2"/>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2" presetClass="entr" presetSubtype="0" fill="hold" grpId="0" nodeType="clickEffect">
                                  <p:stCondLst>
                                    <p:cond delay="0"/>
                                  </p:stCondLst>
                                  <p:childTnLst>
                                    <p:set>
                                      <p:cBhvr>
                                        <p:cTn id="34" dur="1" fill="hold">
                                          <p:stCondLst>
                                            <p:cond delay="0"/>
                                          </p:stCondLst>
                                        </p:cTn>
                                        <p:tgtEl>
                                          <p:spTgt spid="167939">
                                            <p:txEl>
                                              <p:pRg st="3" end="3"/>
                                            </p:txEl>
                                          </p:spTgt>
                                        </p:tgtEl>
                                        <p:attrNameLst>
                                          <p:attrName>style.visibility</p:attrName>
                                        </p:attrNameLst>
                                      </p:cBhvr>
                                      <p:to>
                                        <p:strVal val="visible"/>
                                      </p:to>
                                    </p:set>
                                    <p:animScale>
                                      <p:cBhvr>
                                        <p:cTn id="35" dur="1000" decel="50000" fill="hold">
                                          <p:stCondLst>
                                            <p:cond delay="0"/>
                                          </p:stCondLst>
                                        </p:cTn>
                                        <p:tgtEl>
                                          <p:spTgt spid="167939">
                                            <p:txEl>
                                              <p:pRg st="3" end="3"/>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6" dur="1000" decel="50000" fill="hold">
                                          <p:stCondLst>
                                            <p:cond delay="0"/>
                                          </p:stCondLst>
                                        </p:cTn>
                                        <p:tgtEl>
                                          <p:spTgt spid="167939">
                                            <p:txEl>
                                              <p:pRg st="3" end="3"/>
                                            </p:txEl>
                                          </p:spTgt>
                                        </p:tgtEl>
                                        <p:attrNameLst>
                                          <p:attrName>ppt_x</p:attrName>
                                          <p:attrName>ppt_y</p:attrName>
                                        </p:attrNameLst>
                                      </p:cBhvr>
                                    </p:animMotion>
                                    <p:animEffect transition="in" filter="fade">
                                      <p:cBhvr>
                                        <p:cTn id="37" dur="1000"/>
                                        <p:tgtEl>
                                          <p:spTgt spid="167939">
                                            <p:txEl>
                                              <p:pRg st="3" end="3"/>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2" presetClass="entr" presetSubtype="0" fill="hold" grpId="0" nodeType="clickEffect">
                                  <p:stCondLst>
                                    <p:cond delay="0"/>
                                  </p:stCondLst>
                                  <p:childTnLst>
                                    <p:set>
                                      <p:cBhvr>
                                        <p:cTn id="41" dur="1" fill="hold">
                                          <p:stCondLst>
                                            <p:cond delay="0"/>
                                          </p:stCondLst>
                                        </p:cTn>
                                        <p:tgtEl>
                                          <p:spTgt spid="167939">
                                            <p:txEl>
                                              <p:pRg st="4" end="4"/>
                                            </p:txEl>
                                          </p:spTgt>
                                        </p:tgtEl>
                                        <p:attrNameLst>
                                          <p:attrName>style.visibility</p:attrName>
                                        </p:attrNameLst>
                                      </p:cBhvr>
                                      <p:to>
                                        <p:strVal val="visible"/>
                                      </p:to>
                                    </p:set>
                                    <p:animScale>
                                      <p:cBhvr>
                                        <p:cTn id="42" dur="1000" decel="50000" fill="hold">
                                          <p:stCondLst>
                                            <p:cond delay="0"/>
                                          </p:stCondLst>
                                        </p:cTn>
                                        <p:tgtEl>
                                          <p:spTgt spid="167939">
                                            <p:txEl>
                                              <p:pRg st="4" end="4"/>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3" dur="1000" decel="50000" fill="hold">
                                          <p:stCondLst>
                                            <p:cond delay="0"/>
                                          </p:stCondLst>
                                        </p:cTn>
                                        <p:tgtEl>
                                          <p:spTgt spid="167939">
                                            <p:txEl>
                                              <p:pRg st="4" end="4"/>
                                            </p:txEl>
                                          </p:spTgt>
                                        </p:tgtEl>
                                        <p:attrNameLst>
                                          <p:attrName>ppt_x</p:attrName>
                                          <p:attrName>ppt_y</p:attrName>
                                        </p:attrNameLst>
                                      </p:cBhvr>
                                    </p:animMotion>
                                    <p:animEffect transition="in" filter="fade">
                                      <p:cBhvr>
                                        <p:cTn id="44" dur="1000"/>
                                        <p:tgtEl>
                                          <p:spTgt spid="16793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7938" grpId="0"/>
      <p:bldP spid="167939" grpId="0" build="p"/>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964" name="Rectangle 4"/>
          <p:cNvSpPr>
            <a:spLocks noGrp="1" noRot="1" noChangeArrowheads="1"/>
          </p:cNvSpPr>
          <p:nvPr>
            <p:ph type="title"/>
          </p:nvPr>
        </p:nvSpPr>
        <p:spPr>
          <a:xfrm>
            <a:off x="228600" y="244475"/>
            <a:ext cx="8613775" cy="1965325"/>
          </a:xfrm>
        </p:spPr>
        <p:txBody>
          <a:bodyPr/>
          <a:lstStyle/>
          <a:p>
            <a:r>
              <a:rPr lang="fa-IR" sz="4000"/>
              <a:t>كارگران فضاهاي روباز : با استفاده از كلاه لبه دار و كرمهاي ضد افتاب از اشعه افتاب در امان بمانيد</a:t>
            </a:r>
            <a:endParaRPr lang="en-US" sz="4000"/>
          </a:p>
        </p:txBody>
      </p:sp>
      <p:pic>
        <p:nvPicPr>
          <p:cNvPr id="168968" name="Picture 8" descr="sunright15-30_lg"/>
          <p:cNvPicPr>
            <a:picLocks noGrp="1" noChangeAspect="1" noChangeArrowheads="1"/>
          </p:cNvPicPr>
          <p:nvPr>
            <p:ph sz="half" idx="1"/>
          </p:nvPr>
        </p:nvPicPr>
        <p:blipFill>
          <a:blip r:embed="rId2"/>
          <a:srcRect/>
          <a:stretch>
            <a:fillRect/>
          </a:stretch>
        </p:blipFill>
        <p:spPr>
          <a:xfrm>
            <a:off x="381000" y="2760663"/>
            <a:ext cx="4351338" cy="4097337"/>
          </a:xfrm>
          <a:noFill/>
          <a:ln/>
        </p:spPr>
      </p:pic>
      <p:pic>
        <p:nvPicPr>
          <p:cNvPr id="168969" name="Picture 9" descr="D499E0D2-F5E4-DF90-12279A92D2E6027E"/>
          <p:cNvPicPr>
            <a:picLocks noGrp="1" noChangeAspect="1" noChangeArrowheads="1"/>
          </p:cNvPicPr>
          <p:nvPr>
            <p:ph sz="quarter" idx="2"/>
          </p:nvPr>
        </p:nvPicPr>
        <p:blipFill>
          <a:blip r:embed="rId3"/>
          <a:srcRect/>
          <a:stretch>
            <a:fillRect/>
          </a:stretch>
        </p:blipFill>
        <p:spPr>
          <a:xfrm>
            <a:off x="5257800" y="2819400"/>
            <a:ext cx="3811588" cy="4038600"/>
          </a:xfrm>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5" presetClass="entr" presetSubtype="0" fill="hold" grpId="0" nodeType="clickEffect">
                                  <p:stCondLst>
                                    <p:cond delay="0"/>
                                  </p:stCondLst>
                                  <p:childTnLst>
                                    <p:set>
                                      <p:cBhvr>
                                        <p:cTn id="6" dur="1" fill="hold">
                                          <p:stCondLst>
                                            <p:cond delay="0"/>
                                          </p:stCondLst>
                                        </p:cTn>
                                        <p:tgtEl>
                                          <p:spTgt spid="168964"/>
                                        </p:tgtEl>
                                        <p:attrNameLst>
                                          <p:attrName>style.visibility</p:attrName>
                                        </p:attrNameLst>
                                      </p:cBhvr>
                                      <p:to>
                                        <p:strVal val="visible"/>
                                      </p:to>
                                    </p:set>
                                    <p:anim calcmode="lin" valueType="num">
                                      <p:cBhvr>
                                        <p:cTn id="7" dur="1000" fill="hold"/>
                                        <p:tgtEl>
                                          <p:spTgt spid="168964"/>
                                        </p:tgtEl>
                                        <p:attrNameLst>
                                          <p:attrName>ppt_w</p:attrName>
                                        </p:attrNameLst>
                                      </p:cBhvr>
                                      <p:tavLst>
                                        <p:tav tm="0">
                                          <p:val>
                                            <p:fltVal val="0"/>
                                          </p:val>
                                        </p:tav>
                                        <p:tav tm="100000">
                                          <p:val>
                                            <p:strVal val="#ppt_w"/>
                                          </p:val>
                                        </p:tav>
                                      </p:tavLst>
                                    </p:anim>
                                    <p:anim calcmode="lin" valueType="num">
                                      <p:cBhvr>
                                        <p:cTn id="8" dur="1000" fill="hold"/>
                                        <p:tgtEl>
                                          <p:spTgt spid="168964"/>
                                        </p:tgtEl>
                                        <p:attrNameLst>
                                          <p:attrName>ppt_h</p:attrName>
                                        </p:attrNameLst>
                                      </p:cBhvr>
                                      <p:tavLst>
                                        <p:tav tm="0">
                                          <p:val>
                                            <p:fltVal val="0"/>
                                          </p:val>
                                        </p:tav>
                                        <p:tav tm="100000">
                                          <p:val>
                                            <p:strVal val="#ppt_h"/>
                                          </p:val>
                                        </p:tav>
                                      </p:tavLst>
                                    </p:anim>
                                    <p:anim calcmode="lin" valueType="num">
                                      <p:cBhvr>
                                        <p:cTn id="9" dur="1000" fill="hold"/>
                                        <p:tgtEl>
                                          <p:spTgt spid="168964"/>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168964"/>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1" fill="hold">
                      <p:stCondLst>
                        <p:cond delay="indefinite"/>
                      </p:stCondLst>
                      <p:childTnLst>
                        <p:par>
                          <p:cTn id="12" fill="hold">
                            <p:stCondLst>
                              <p:cond delay="0"/>
                            </p:stCondLst>
                            <p:childTnLst>
                              <p:par>
                                <p:cTn id="13" presetID="51" presetClass="entr" presetSubtype="0" fill="hold" nodeType="clickEffect">
                                  <p:stCondLst>
                                    <p:cond delay="0"/>
                                  </p:stCondLst>
                                  <p:childTnLst>
                                    <p:set>
                                      <p:cBhvr>
                                        <p:cTn id="14" dur="1" fill="hold">
                                          <p:stCondLst>
                                            <p:cond delay="0"/>
                                          </p:stCondLst>
                                        </p:cTn>
                                        <p:tgtEl>
                                          <p:spTgt spid="168968"/>
                                        </p:tgtEl>
                                        <p:attrNameLst>
                                          <p:attrName>style.visibility</p:attrName>
                                        </p:attrNameLst>
                                      </p:cBhvr>
                                      <p:to>
                                        <p:strVal val="visible"/>
                                      </p:to>
                                    </p:set>
                                    <p:animEffect transition="in" filter="fade">
                                      <p:cBhvr>
                                        <p:cTn id="15" dur="770" decel="100000"/>
                                        <p:tgtEl>
                                          <p:spTgt spid="168968"/>
                                        </p:tgtEl>
                                      </p:cBhvr>
                                    </p:animEffect>
                                    <p:animScale>
                                      <p:cBhvr>
                                        <p:cTn id="16" dur="770" decel="100000"/>
                                        <p:tgtEl>
                                          <p:spTgt spid="168968"/>
                                        </p:tgtEl>
                                      </p:cBhvr>
                                      <p:from x="10000" y="10000"/>
                                      <p:to x="200000" y="450000"/>
                                    </p:animScale>
                                    <p:animScale>
                                      <p:cBhvr>
                                        <p:cTn id="17" dur="1230" accel="100000" fill="hold">
                                          <p:stCondLst>
                                            <p:cond delay="770"/>
                                          </p:stCondLst>
                                        </p:cTn>
                                        <p:tgtEl>
                                          <p:spTgt spid="168968"/>
                                        </p:tgtEl>
                                      </p:cBhvr>
                                      <p:from x="200000" y="450000"/>
                                      <p:to x="100000" y="100000"/>
                                    </p:animScale>
                                    <p:set>
                                      <p:cBhvr>
                                        <p:cTn id="18" dur="770" fill="hold"/>
                                        <p:tgtEl>
                                          <p:spTgt spid="168968"/>
                                        </p:tgtEl>
                                        <p:attrNameLst>
                                          <p:attrName>ppt_x</p:attrName>
                                        </p:attrNameLst>
                                      </p:cBhvr>
                                      <p:to>
                                        <p:strVal val="(0.5)"/>
                                      </p:to>
                                    </p:set>
                                    <p:anim from="(0.5)" to="(#ppt_x)" calcmode="lin" valueType="num">
                                      <p:cBhvr>
                                        <p:cTn id="19" dur="1230" accel="100000" fill="hold">
                                          <p:stCondLst>
                                            <p:cond delay="770"/>
                                          </p:stCondLst>
                                        </p:cTn>
                                        <p:tgtEl>
                                          <p:spTgt spid="168968"/>
                                        </p:tgtEl>
                                        <p:attrNameLst>
                                          <p:attrName>ppt_x</p:attrName>
                                        </p:attrNameLst>
                                      </p:cBhvr>
                                    </p:anim>
                                    <p:set>
                                      <p:cBhvr>
                                        <p:cTn id="20" dur="770" fill="hold"/>
                                        <p:tgtEl>
                                          <p:spTgt spid="168968"/>
                                        </p:tgtEl>
                                        <p:attrNameLst>
                                          <p:attrName>ppt_y</p:attrName>
                                        </p:attrNameLst>
                                      </p:cBhvr>
                                      <p:to>
                                        <p:strVal val="(#ppt_y+0.4)"/>
                                      </p:to>
                                    </p:set>
                                    <p:anim from="(#ppt_y+0.4)" to="(#ppt_y)" calcmode="lin" valueType="num">
                                      <p:cBhvr>
                                        <p:cTn id="21" dur="1230" accel="100000" fill="hold">
                                          <p:stCondLst>
                                            <p:cond delay="770"/>
                                          </p:stCondLst>
                                        </p:cTn>
                                        <p:tgtEl>
                                          <p:spTgt spid="168968"/>
                                        </p:tgtEl>
                                        <p:attrNameLst>
                                          <p:attrName>ppt_y</p:attrName>
                                        </p:attrNameLst>
                                      </p:cBhvr>
                                    </p:anim>
                                  </p:childTnLst>
                                </p:cTn>
                              </p:par>
                            </p:childTnLst>
                          </p:cTn>
                        </p:par>
                      </p:childTnLst>
                    </p:cTn>
                  </p:par>
                  <p:par>
                    <p:cTn id="22" fill="hold">
                      <p:stCondLst>
                        <p:cond delay="indefinite"/>
                      </p:stCondLst>
                      <p:childTnLst>
                        <p:par>
                          <p:cTn id="23" fill="hold">
                            <p:stCondLst>
                              <p:cond delay="0"/>
                            </p:stCondLst>
                            <p:childTnLst>
                              <p:par>
                                <p:cTn id="24" presetID="15" presetClass="entr" presetSubtype="0" fill="hold" nodeType="clickEffect">
                                  <p:stCondLst>
                                    <p:cond delay="0"/>
                                  </p:stCondLst>
                                  <p:childTnLst>
                                    <p:set>
                                      <p:cBhvr>
                                        <p:cTn id="25" dur="1" fill="hold">
                                          <p:stCondLst>
                                            <p:cond delay="0"/>
                                          </p:stCondLst>
                                        </p:cTn>
                                        <p:tgtEl>
                                          <p:spTgt spid="168969"/>
                                        </p:tgtEl>
                                        <p:attrNameLst>
                                          <p:attrName>style.visibility</p:attrName>
                                        </p:attrNameLst>
                                      </p:cBhvr>
                                      <p:to>
                                        <p:strVal val="visible"/>
                                      </p:to>
                                    </p:set>
                                    <p:anim calcmode="lin" valueType="num">
                                      <p:cBhvr>
                                        <p:cTn id="26" dur="1000" fill="hold"/>
                                        <p:tgtEl>
                                          <p:spTgt spid="168969"/>
                                        </p:tgtEl>
                                        <p:attrNameLst>
                                          <p:attrName>ppt_w</p:attrName>
                                        </p:attrNameLst>
                                      </p:cBhvr>
                                      <p:tavLst>
                                        <p:tav tm="0">
                                          <p:val>
                                            <p:fltVal val="0"/>
                                          </p:val>
                                        </p:tav>
                                        <p:tav tm="100000">
                                          <p:val>
                                            <p:strVal val="#ppt_w"/>
                                          </p:val>
                                        </p:tav>
                                      </p:tavLst>
                                    </p:anim>
                                    <p:anim calcmode="lin" valueType="num">
                                      <p:cBhvr>
                                        <p:cTn id="27" dur="1000" fill="hold"/>
                                        <p:tgtEl>
                                          <p:spTgt spid="168969"/>
                                        </p:tgtEl>
                                        <p:attrNameLst>
                                          <p:attrName>ppt_h</p:attrName>
                                        </p:attrNameLst>
                                      </p:cBhvr>
                                      <p:tavLst>
                                        <p:tav tm="0">
                                          <p:val>
                                            <p:fltVal val="0"/>
                                          </p:val>
                                        </p:tav>
                                        <p:tav tm="100000">
                                          <p:val>
                                            <p:strVal val="#ppt_h"/>
                                          </p:val>
                                        </p:tav>
                                      </p:tavLst>
                                    </p:anim>
                                    <p:anim calcmode="lin" valueType="num">
                                      <p:cBhvr>
                                        <p:cTn id="28" dur="1000" fill="hold"/>
                                        <p:tgtEl>
                                          <p:spTgt spid="168969"/>
                                        </p:tgtEl>
                                        <p:attrNameLst>
                                          <p:attrName>ppt_x</p:attrName>
                                        </p:attrNameLst>
                                      </p:cBhvr>
                                      <p:tavLst>
                                        <p:tav tm="0" fmla="#ppt_x+(cos(-2*pi*(1-$))*-#ppt_x-sin(-2*pi*(1-$))*(1-#ppt_y))*(1-$)">
                                          <p:val>
                                            <p:fltVal val="0"/>
                                          </p:val>
                                        </p:tav>
                                        <p:tav tm="100000">
                                          <p:val>
                                            <p:fltVal val="1"/>
                                          </p:val>
                                        </p:tav>
                                      </p:tavLst>
                                    </p:anim>
                                    <p:anim calcmode="lin" valueType="num">
                                      <p:cBhvr>
                                        <p:cTn id="29" dur="1000" fill="hold"/>
                                        <p:tgtEl>
                                          <p:spTgt spid="168969"/>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8964" grpId="0"/>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sz="half" idx="1"/>
          </p:nvPr>
        </p:nvGraphicFramePr>
        <p:xfrm>
          <a:off x="457200" y="838200"/>
          <a:ext cx="8229600" cy="52578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Rectangle 6"/>
          <p:cNvSpPr/>
          <p:nvPr/>
        </p:nvSpPr>
        <p:spPr>
          <a:xfrm>
            <a:off x="3124200" y="3048000"/>
            <a:ext cx="2743200" cy="1295400"/>
          </a:xfrm>
          <a:prstGeom prst="rect">
            <a:avLst/>
          </a:prstGeom>
          <a:solidFill>
            <a:srgbClr val="66FF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4000" b="1" dirty="0" smtClean="0">
                <a:solidFill>
                  <a:srgbClr val="002060"/>
                </a:solidFill>
              </a:rPr>
              <a:t>عوارض  گرما</a:t>
            </a:r>
            <a:endParaRPr lang="en-US" sz="4000" dirty="0">
              <a:solidFill>
                <a:srgbClr val="002060"/>
              </a:solidFill>
            </a:endParaRPr>
          </a:p>
        </p:txBody>
      </p:sp>
      <p:sp>
        <p:nvSpPr>
          <p:cNvPr id="8" name="Oval 7"/>
          <p:cNvSpPr/>
          <p:nvPr/>
        </p:nvSpPr>
        <p:spPr>
          <a:xfrm>
            <a:off x="0" y="1143000"/>
            <a:ext cx="2057400" cy="2133600"/>
          </a:xfrm>
          <a:prstGeom prst="ellipse">
            <a:avLst/>
          </a:prstGeom>
          <a:solidFill>
            <a:srgbClr val="ACF67A"/>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2800" b="1" dirty="0" smtClean="0">
                <a:solidFill>
                  <a:srgbClr val="002060"/>
                </a:solidFill>
              </a:rPr>
              <a:t>غش ناشي از گرما</a:t>
            </a:r>
            <a:r>
              <a:rPr lang="fa-IR" sz="2000" b="1" dirty="0" smtClean="0">
                <a:solidFill>
                  <a:srgbClr val="002060"/>
                </a:solidFill>
              </a:rPr>
              <a:t> </a:t>
            </a:r>
            <a:endParaRPr lang="en-US" sz="2800" b="1" dirty="0">
              <a:solidFill>
                <a:srgbClr val="002060"/>
              </a:solidFill>
            </a:endParaRPr>
          </a:p>
        </p:txBody>
      </p:sp>
      <p:sp>
        <p:nvSpPr>
          <p:cNvPr id="9" name="Oval 8"/>
          <p:cNvSpPr/>
          <p:nvPr/>
        </p:nvSpPr>
        <p:spPr>
          <a:xfrm>
            <a:off x="3200400" y="0"/>
            <a:ext cx="2209800" cy="2133600"/>
          </a:xfrm>
          <a:prstGeom prst="ellipse">
            <a:avLst/>
          </a:prstGeom>
          <a:solidFill>
            <a:srgbClr val="ACF67A"/>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2800" b="1" dirty="0" smtClean="0">
                <a:solidFill>
                  <a:srgbClr val="002060"/>
                </a:solidFill>
              </a:rPr>
              <a:t>گرما زدگي</a:t>
            </a:r>
            <a:endParaRPr lang="en-US" sz="2800" b="1" dirty="0">
              <a:solidFill>
                <a:srgbClr val="002060"/>
              </a:solidFill>
            </a:endParaRPr>
          </a:p>
        </p:txBody>
      </p:sp>
      <p:sp>
        <p:nvSpPr>
          <p:cNvPr id="10" name="Oval 9"/>
          <p:cNvSpPr/>
          <p:nvPr/>
        </p:nvSpPr>
        <p:spPr>
          <a:xfrm>
            <a:off x="6629400" y="914400"/>
            <a:ext cx="2133600" cy="2133600"/>
          </a:xfrm>
          <a:prstGeom prst="ellipse">
            <a:avLst/>
          </a:prstGeom>
          <a:solidFill>
            <a:srgbClr val="ACF67A"/>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2800" b="1" dirty="0" smtClean="0">
                <a:solidFill>
                  <a:srgbClr val="002060"/>
                </a:solidFill>
              </a:rPr>
              <a:t>كرامپ عضلاني</a:t>
            </a:r>
            <a:endParaRPr lang="en-US" sz="2800" dirty="0">
              <a:solidFill>
                <a:srgbClr val="002060"/>
              </a:solidFill>
            </a:endParaRPr>
          </a:p>
        </p:txBody>
      </p:sp>
      <p:sp>
        <p:nvSpPr>
          <p:cNvPr id="11" name="Oval 10"/>
          <p:cNvSpPr/>
          <p:nvPr/>
        </p:nvSpPr>
        <p:spPr>
          <a:xfrm>
            <a:off x="6248400" y="4724400"/>
            <a:ext cx="2362200" cy="2133600"/>
          </a:xfrm>
          <a:prstGeom prst="ellipse">
            <a:avLst/>
          </a:prstGeom>
          <a:solidFill>
            <a:srgbClr val="ACF67A"/>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3200" b="1" dirty="0" smtClean="0">
                <a:solidFill>
                  <a:srgbClr val="002060"/>
                </a:solidFill>
              </a:rPr>
              <a:t>ج)خستگي گرمايي</a:t>
            </a:r>
            <a:endParaRPr lang="en-US" sz="3200" b="1" dirty="0">
              <a:solidFill>
                <a:srgbClr val="002060"/>
              </a:solidFill>
            </a:endParaRPr>
          </a:p>
        </p:txBody>
      </p:sp>
      <p:sp>
        <p:nvSpPr>
          <p:cNvPr id="12" name="Oval 11"/>
          <p:cNvSpPr/>
          <p:nvPr/>
        </p:nvSpPr>
        <p:spPr>
          <a:xfrm>
            <a:off x="381000" y="4724400"/>
            <a:ext cx="2590800" cy="2133600"/>
          </a:xfrm>
          <a:prstGeom prst="ellipse">
            <a:avLst/>
          </a:prstGeom>
          <a:solidFill>
            <a:srgbClr val="ACF67A"/>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2800" b="1" dirty="0" smtClean="0">
                <a:solidFill>
                  <a:srgbClr val="002060"/>
                </a:solidFill>
              </a:rPr>
              <a:t>عرق جوش (جوش گرمايي</a:t>
            </a:r>
            <a:endParaRPr lang="en-US" sz="2800" b="1" dirty="0">
              <a:solidFill>
                <a:srgbClr val="002060"/>
              </a:solidFill>
            </a:endParaRPr>
          </a:p>
        </p:txBody>
      </p:sp>
      <p:sp>
        <p:nvSpPr>
          <p:cNvPr id="13" name="Right Arrow 12"/>
          <p:cNvSpPr/>
          <p:nvPr/>
        </p:nvSpPr>
        <p:spPr>
          <a:xfrm rot="19692631">
            <a:off x="5845212" y="2637433"/>
            <a:ext cx="981806" cy="484632"/>
          </a:xfrm>
          <a:prstGeom prst="righ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ight Arrow 13"/>
          <p:cNvSpPr/>
          <p:nvPr/>
        </p:nvSpPr>
        <p:spPr>
          <a:xfrm rot="12299516">
            <a:off x="1949805" y="2763304"/>
            <a:ext cx="953316" cy="484632"/>
          </a:xfrm>
          <a:prstGeom prst="righ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ight Arrow 14"/>
          <p:cNvSpPr/>
          <p:nvPr/>
        </p:nvSpPr>
        <p:spPr>
          <a:xfrm rot="16041086">
            <a:off x="4190102" y="2316547"/>
            <a:ext cx="829019" cy="484632"/>
          </a:xfrm>
          <a:prstGeom prst="righ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ight Arrow 15"/>
          <p:cNvSpPr/>
          <p:nvPr/>
        </p:nvSpPr>
        <p:spPr>
          <a:xfrm rot="8660647">
            <a:off x="2439573" y="4560365"/>
            <a:ext cx="978408" cy="484632"/>
          </a:xfrm>
          <a:prstGeom prst="righ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ight Arrow 16"/>
          <p:cNvSpPr/>
          <p:nvPr/>
        </p:nvSpPr>
        <p:spPr>
          <a:xfrm rot="1711455">
            <a:off x="5543370" y="4468883"/>
            <a:ext cx="967886" cy="484632"/>
          </a:xfrm>
          <a:prstGeom prst="righ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a:xfrm>
            <a:off x="0" y="301625"/>
            <a:ext cx="6705600" cy="1450975"/>
          </a:xfrm>
        </p:spPr>
        <p:txBody>
          <a:bodyPr/>
          <a:lstStyle/>
          <a:p>
            <a:pPr algn="r"/>
            <a:r>
              <a:rPr lang="fa-IR" dirty="0"/>
              <a:t>ج)خستگي گرمايي:يكي از متداولترين  عوارض است</a:t>
            </a:r>
            <a:endParaRPr lang="en-US" dirty="0"/>
          </a:p>
        </p:txBody>
      </p:sp>
      <p:sp>
        <p:nvSpPr>
          <p:cNvPr id="49155" name="Rectangle 3"/>
          <p:cNvSpPr>
            <a:spLocks noGrp="1" noChangeArrowheads="1"/>
          </p:cNvSpPr>
          <p:nvPr>
            <p:ph type="body" idx="1"/>
          </p:nvPr>
        </p:nvSpPr>
        <p:spPr>
          <a:xfrm>
            <a:off x="228600" y="1905000"/>
            <a:ext cx="8915400" cy="4953000"/>
          </a:xfrm>
        </p:spPr>
        <p:txBody>
          <a:bodyPr/>
          <a:lstStyle/>
          <a:p>
            <a:pPr algn="r" rtl="1">
              <a:buFont typeface="Wingdings" pitchFamily="2" charset="2"/>
              <a:buChar char="ü"/>
            </a:pPr>
            <a:r>
              <a:rPr lang="fa-IR" dirty="0"/>
              <a:t>فرد تعريق زيادي نموده (اما با اين وجود اب ونمك زياد مصرف نكرده)چنين كارگري را فردي با پوست خيس ورنگ پريده ضعيف توصيف كرد</a:t>
            </a:r>
          </a:p>
          <a:p>
            <a:pPr algn="r" rtl="1">
              <a:buFont typeface="Wingdings" pitchFamily="2" charset="2"/>
              <a:buChar char="ü"/>
            </a:pPr>
            <a:r>
              <a:rPr lang="fa-IR" dirty="0"/>
              <a:t>خستگي گرمايي موجب افت راندمان فعاليتهاي حسي حركتي فكري مي شود</a:t>
            </a:r>
          </a:p>
          <a:p>
            <a:pPr algn="r" rtl="1">
              <a:buFont typeface="Wingdings" pitchFamily="2" charset="2"/>
              <a:buChar char="ü"/>
            </a:pPr>
            <a:r>
              <a:rPr lang="fa-IR" dirty="0" smtClean="0"/>
              <a:t>برطرف </a:t>
            </a:r>
            <a:r>
              <a:rPr lang="fa-IR" dirty="0"/>
              <a:t>كردن فشار گرمايي تنها راه درمان پيش از رسيدن به شرايط خطرناك است</a:t>
            </a:r>
          </a:p>
          <a:p>
            <a:pPr algn="r" rtl="1">
              <a:buFont typeface="Wingdings" pitchFamily="2" charset="2"/>
              <a:buChar char="ü"/>
            </a:pPr>
            <a:r>
              <a:rPr lang="fa-IR" dirty="0"/>
              <a:t>اجراي برنامه ايجاد تطابق و آموزش كارگر مفيد خواهد بود</a:t>
            </a: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iterate type="lt">
                                    <p:tmPct val="10000"/>
                                  </p:iterate>
                                  <p:childTnLst>
                                    <p:set>
                                      <p:cBhvr>
                                        <p:cTn id="6" dur="1" fill="hold">
                                          <p:stCondLst>
                                            <p:cond delay="0"/>
                                          </p:stCondLst>
                                        </p:cTn>
                                        <p:tgtEl>
                                          <p:spTgt spid="49155">
                                            <p:txEl>
                                              <p:pRg st="0" end="0"/>
                                            </p:txEl>
                                          </p:spTgt>
                                        </p:tgtEl>
                                        <p:attrNameLst>
                                          <p:attrName>style.visibility</p:attrName>
                                        </p:attrNameLst>
                                      </p:cBhvr>
                                      <p:to>
                                        <p:strVal val="visible"/>
                                      </p:to>
                                    </p:set>
                                    <p:animEffect transition="in" filter="fade">
                                      <p:cBhvr>
                                        <p:cTn id="7" dur="1000"/>
                                        <p:tgtEl>
                                          <p:spTgt spid="49155">
                                            <p:txEl>
                                              <p:pRg st="0" end="0"/>
                                            </p:txEl>
                                          </p:spTgt>
                                        </p:tgtEl>
                                      </p:cBhvr>
                                    </p:animEffect>
                                    <p:anim calcmode="lin" valueType="num">
                                      <p:cBhvr>
                                        <p:cTn id="8" dur="1000" fill="hold"/>
                                        <p:tgtEl>
                                          <p:spTgt spid="4915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915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7" presetClass="entr" presetSubtype="0" fill="hold" grpId="0" nodeType="clickEffect">
                                  <p:stCondLst>
                                    <p:cond delay="0"/>
                                  </p:stCondLst>
                                  <p:iterate type="lt">
                                    <p:tmPct val="10000"/>
                                  </p:iterate>
                                  <p:childTnLst>
                                    <p:set>
                                      <p:cBhvr>
                                        <p:cTn id="13" dur="1" fill="hold">
                                          <p:stCondLst>
                                            <p:cond delay="0"/>
                                          </p:stCondLst>
                                        </p:cTn>
                                        <p:tgtEl>
                                          <p:spTgt spid="49155">
                                            <p:txEl>
                                              <p:pRg st="1" end="1"/>
                                            </p:txEl>
                                          </p:spTgt>
                                        </p:tgtEl>
                                        <p:attrNameLst>
                                          <p:attrName>style.visibility</p:attrName>
                                        </p:attrNameLst>
                                      </p:cBhvr>
                                      <p:to>
                                        <p:strVal val="visible"/>
                                      </p:to>
                                    </p:set>
                                    <p:animEffect transition="in" filter="fade">
                                      <p:cBhvr>
                                        <p:cTn id="14" dur="1000"/>
                                        <p:tgtEl>
                                          <p:spTgt spid="49155">
                                            <p:txEl>
                                              <p:pRg st="1" end="1"/>
                                            </p:txEl>
                                          </p:spTgt>
                                        </p:tgtEl>
                                      </p:cBhvr>
                                    </p:animEffect>
                                    <p:anim calcmode="lin" valueType="num">
                                      <p:cBhvr>
                                        <p:cTn id="15" dur="1000" fill="hold"/>
                                        <p:tgtEl>
                                          <p:spTgt spid="49155">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4915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7" presetClass="entr" presetSubtype="0" fill="hold" grpId="0" nodeType="clickEffect">
                                  <p:stCondLst>
                                    <p:cond delay="0"/>
                                  </p:stCondLst>
                                  <p:iterate type="lt">
                                    <p:tmPct val="10000"/>
                                  </p:iterate>
                                  <p:childTnLst>
                                    <p:set>
                                      <p:cBhvr>
                                        <p:cTn id="20" dur="1" fill="hold">
                                          <p:stCondLst>
                                            <p:cond delay="0"/>
                                          </p:stCondLst>
                                        </p:cTn>
                                        <p:tgtEl>
                                          <p:spTgt spid="49155">
                                            <p:txEl>
                                              <p:pRg st="2" end="2"/>
                                            </p:txEl>
                                          </p:spTgt>
                                        </p:tgtEl>
                                        <p:attrNameLst>
                                          <p:attrName>style.visibility</p:attrName>
                                        </p:attrNameLst>
                                      </p:cBhvr>
                                      <p:to>
                                        <p:strVal val="visible"/>
                                      </p:to>
                                    </p:set>
                                    <p:animEffect transition="in" filter="fade">
                                      <p:cBhvr>
                                        <p:cTn id="21" dur="1000"/>
                                        <p:tgtEl>
                                          <p:spTgt spid="49155">
                                            <p:txEl>
                                              <p:pRg st="2" end="2"/>
                                            </p:txEl>
                                          </p:spTgt>
                                        </p:tgtEl>
                                      </p:cBhvr>
                                    </p:animEffect>
                                    <p:anim calcmode="lin" valueType="num">
                                      <p:cBhvr>
                                        <p:cTn id="22" dur="1000" fill="hold"/>
                                        <p:tgtEl>
                                          <p:spTgt spid="49155">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49155">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7" presetClass="entr" presetSubtype="0" fill="hold" grpId="0" nodeType="clickEffect">
                                  <p:stCondLst>
                                    <p:cond delay="0"/>
                                  </p:stCondLst>
                                  <p:iterate type="lt">
                                    <p:tmPct val="10000"/>
                                  </p:iterate>
                                  <p:childTnLst>
                                    <p:set>
                                      <p:cBhvr>
                                        <p:cTn id="27" dur="1" fill="hold">
                                          <p:stCondLst>
                                            <p:cond delay="0"/>
                                          </p:stCondLst>
                                        </p:cTn>
                                        <p:tgtEl>
                                          <p:spTgt spid="49155">
                                            <p:txEl>
                                              <p:pRg st="3" end="3"/>
                                            </p:txEl>
                                          </p:spTgt>
                                        </p:tgtEl>
                                        <p:attrNameLst>
                                          <p:attrName>style.visibility</p:attrName>
                                        </p:attrNameLst>
                                      </p:cBhvr>
                                      <p:to>
                                        <p:strVal val="visible"/>
                                      </p:to>
                                    </p:set>
                                    <p:animEffect transition="in" filter="fade">
                                      <p:cBhvr>
                                        <p:cTn id="28" dur="1000"/>
                                        <p:tgtEl>
                                          <p:spTgt spid="49155">
                                            <p:txEl>
                                              <p:pRg st="3" end="3"/>
                                            </p:txEl>
                                          </p:spTgt>
                                        </p:tgtEl>
                                      </p:cBhvr>
                                    </p:animEffect>
                                    <p:anim calcmode="lin" valueType="num">
                                      <p:cBhvr>
                                        <p:cTn id="29" dur="1000" fill="hold"/>
                                        <p:tgtEl>
                                          <p:spTgt spid="49155">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49155">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155" grpId="0" build="p"/>
    </p:bldLst>
  </p:timing>
</p:sld>
</file>

<file path=ppt/slides/slide7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7110" name="Rectangle 6"/>
          <p:cNvSpPr>
            <a:spLocks noGrp="1" noChangeArrowheads="1"/>
          </p:cNvSpPr>
          <p:nvPr>
            <p:ph type="body" idx="1"/>
          </p:nvPr>
        </p:nvSpPr>
        <p:spPr>
          <a:xfrm>
            <a:off x="0" y="0"/>
            <a:ext cx="9144000" cy="6858000"/>
          </a:xfrm>
        </p:spPr>
        <p:txBody>
          <a:bodyPr/>
          <a:lstStyle/>
          <a:p>
            <a:pPr algn="r" rtl="1">
              <a:lnSpc>
                <a:spcPct val="80000"/>
              </a:lnSpc>
              <a:buFont typeface="Wingdings" pitchFamily="2" charset="2"/>
              <a:buChar char="q"/>
            </a:pPr>
            <a:r>
              <a:rPr lang="fa-IR" sz="5400" dirty="0">
                <a:solidFill>
                  <a:srgbClr val="CC00CC"/>
                </a:solidFill>
              </a:rPr>
              <a:t>ب )گرما زدگي</a:t>
            </a:r>
            <a:r>
              <a:rPr lang="fa-IR" sz="1600" dirty="0">
                <a:solidFill>
                  <a:srgbClr val="002060"/>
                </a:solidFill>
              </a:rPr>
              <a:t>: </a:t>
            </a:r>
            <a:r>
              <a:rPr lang="fa-IR" b="1" dirty="0">
                <a:solidFill>
                  <a:srgbClr val="002060"/>
                </a:solidFill>
              </a:rPr>
              <a:t>براي كارگاني كه در مناطق گرم در زير افتاب كار ميكنند (معادن روباز در تابستان)</a:t>
            </a:r>
          </a:p>
          <a:p>
            <a:pPr algn="r" rtl="1">
              <a:lnSpc>
                <a:spcPct val="80000"/>
              </a:lnSpc>
              <a:buFont typeface="Wingdings" pitchFamily="2" charset="2"/>
              <a:buChar char="q"/>
            </a:pPr>
            <a:r>
              <a:rPr lang="fa-IR" b="1" dirty="0">
                <a:solidFill>
                  <a:srgbClr val="002060"/>
                </a:solidFill>
              </a:rPr>
              <a:t>اشعه نور خورشيد به سر انها ميتابد باعث ميشود كه سيستم تنظيم حرارت بدن از كار بيفتد دماي بدن تا حد درجات بحراني افزايش يابد </a:t>
            </a:r>
          </a:p>
          <a:p>
            <a:pPr algn="r" rtl="1">
              <a:lnSpc>
                <a:spcPct val="80000"/>
              </a:lnSpc>
              <a:buFont typeface="Wingdings" pitchFamily="2" charset="2"/>
              <a:buChar char="q"/>
            </a:pPr>
            <a:r>
              <a:rPr lang="fa-IR" b="1" dirty="0">
                <a:solidFill>
                  <a:srgbClr val="002060"/>
                </a:solidFill>
              </a:rPr>
              <a:t>علايم:بيمار بيهوش و سيانوزه شده –پوست بيسيار گرم و خشك شده –نبض تند –عدم تعريق-اغاز بيماري ناگهاني بوده اغلب مرگها در 24 ساعت اول اتفاق مي افتد (درجه حرارت 41 درجه)</a:t>
            </a:r>
          </a:p>
          <a:p>
            <a:pPr algn="r" rtl="1">
              <a:lnSpc>
                <a:spcPct val="80000"/>
              </a:lnSpc>
              <a:buFont typeface="Wingdings" pitchFamily="2" charset="2"/>
              <a:buChar char="q"/>
            </a:pPr>
            <a:r>
              <a:rPr lang="fa-IR" b="1" dirty="0">
                <a:solidFill>
                  <a:srgbClr val="002060"/>
                </a:solidFill>
              </a:rPr>
              <a:t>مرطوب نگه داشتن بدن(ملافه خيس را دور بيمار مي پيچيم)–انتقال فرد گرما زده به محيط خنك –استفاده از وسايل باد بزن وخنك كننده –اطلاع به تيمهاي كمكهاي اوليه و در خواست امبولانس</a:t>
            </a:r>
            <a:r>
              <a:rPr lang="fa-IR" sz="1600" dirty="0">
                <a:solidFill>
                  <a:srgbClr val="002060"/>
                </a:solidFill>
              </a:rPr>
              <a:t> </a:t>
            </a:r>
          </a:p>
          <a:p>
            <a:pPr algn="r" rtl="1">
              <a:lnSpc>
                <a:spcPct val="80000"/>
              </a:lnSpc>
              <a:buFont typeface="Wingdings" pitchFamily="2" charset="2"/>
              <a:buNone/>
            </a:pPr>
            <a:r>
              <a:rPr lang="fa-IR" sz="1600" dirty="0">
                <a:solidFill>
                  <a:srgbClr val="002060"/>
                </a:solidFill>
              </a:rPr>
              <a:t> </a:t>
            </a:r>
          </a:p>
          <a:p>
            <a:pPr>
              <a:lnSpc>
                <a:spcPct val="80000"/>
              </a:lnSpc>
              <a:buFont typeface="Wingdings" pitchFamily="2" charset="2"/>
              <a:buChar char="q"/>
            </a:pPr>
            <a:endParaRPr lang="fa-IR" sz="1600" dirty="0">
              <a:solidFill>
                <a:srgbClr val="FFFF00"/>
              </a:solidFill>
            </a:endParaRPr>
          </a:p>
          <a:p>
            <a:pPr>
              <a:lnSpc>
                <a:spcPct val="80000"/>
              </a:lnSpc>
              <a:buFont typeface="Wingdings" pitchFamily="2" charset="2"/>
              <a:buChar char="q"/>
            </a:pPr>
            <a:endParaRPr lang="fa-IR" sz="1600" dirty="0"/>
          </a:p>
          <a:p>
            <a:pPr>
              <a:lnSpc>
                <a:spcPct val="80000"/>
              </a:lnSpc>
              <a:buFont typeface="Wingdings" pitchFamily="2" charset="2"/>
              <a:buChar char="q"/>
            </a:pPr>
            <a:endParaRPr lang="fa-IR" sz="1600" dirty="0"/>
          </a:p>
          <a:p>
            <a:pPr>
              <a:lnSpc>
                <a:spcPct val="80000"/>
              </a:lnSpc>
              <a:buFont typeface="Wingdings" pitchFamily="2" charset="2"/>
              <a:buChar char="q"/>
            </a:pPr>
            <a:endParaRPr lang="fa-IR" sz="1600" dirty="0"/>
          </a:p>
          <a:p>
            <a:pPr>
              <a:lnSpc>
                <a:spcPct val="80000"/>
              </a:lnSpc>
              <a:buFont typeface="Wingdings" pitchFamily="2" charset="2"/>
              <a:buChar char="q"/>
            </a:pPr>
            <a:endParaRPr lang="fa-IR" sz="1600" dirty="0"/>
          </a:p>
          <a:p>
            <a:pPr>
              <a:lnSpc>
                <a:spcPct val="80000"/>
              </a:lnSpc>
              <a:buFont typeface="Wingdings" pitchFamily="2" charset="2"/>
              <a:buChar char="q"/>
            </a:pPr>
            <a:endParaRPr lang="fa-IR" sz="1600" dirty="0"/>
          </a:p>
          <a:p>
            <a:pPr>
              <a:lnSpc>
                <a:spcPct val="80000"/>
              </a:lnSpc>
              <a:buFont typeface="Wingdings" pitchFamily="2" charset="2"/>
              <a:buChar char="q"/>
            </a:pPr>
            <a:endParaRPr lang="fa-IR" sz="1600" dirty="0"/>
          </a:p>
          <a:p>
            <a:pPr>
              <a:lnSpc>
                <a:spcPct val="80000"/>
              </a:lnSpc>
              <a:buFont typeface="Wingdings" pitchFamily="2" charset="2"/>
              <a:buChar char="q"/>
            </a:pPr>
            <a:endParaRPr lang="fa-IR" sz="1600" dirty="0"/>
          </a:p>
          <a:p>
            <a:pPr>
              <a:lnSpc>
                <a:spcPct val="80000"/>
              </a:lnSpc>
              <a:buFont typeface="Wingdings" pitchFamily="2" charset="2"/>
              <a:buChar char="q"/>
            </a:pPr>
            <a:endParaRPr lang="fa-IR" sz="1600" dirty="0"/>
          </a:p>
          <a:p>
            <a:pPr>
              <a:lnSpc>
                <a:spcPct val="80000"/>
              </a:lnSpc>
              <a:buFont typeface="Wingdings" pitchFamily="2" charset="2"/>
              <a:buChar char="q"/>
            </a:pPr>
            <a:endParaRPr lang="fa-IR" sz="1600" dirty="0"/>
          </a:p>
          <a:p>
            <a:pPr>
              <a:lnSpc>
                <a:spcPct val="80000"/>
              </a:lnSpc>
              <a:buFont typeface="Wingdings" pitchFamily="2" charset="2"/>
              <a:buChar char="q"/>
            </a:pPr>
            <a:endParaRPr lang="fa-IR" sz="1600" dirty="0"/>
          </a:p>
          <a:p>
            <a:pPr>
              <a:lnSpc>
                <a:spcPct val="80000"/>
              </a:lnSpc>
              <a:buFont typeface="Wingdings" pitchFamily="2" charset="2"/>
              <a:buChar char="q"/>
            </a:pPr>
            <a:endParaRPr lang="fa-IR" sz="1600" dirty="0"/>
          </a:p>
          <a:p>
            <a:pPr>
              <a:lnSpc>
                <a:spcPct val="80000"/>
              </a:lnSpc>
              <a:buFont typeface="Wingdings" pitchFamily="2" charset="2"/>
              <a:buChar char="q"/>
            </a:pPr>
            <a:endParaRPr lang="fa-IR" sz="1600" dirty="0"/>
          </a:p>
          <a:p>
            <a:pPr>
              <a:lnSpc>
                <a:spcPct val="80000"/>
              </a:lnSpc>
              <a:buFont typeface="Wingdings" pitchFamily="2" charset="2"/>
              <a:buChar char="q"/>
            </a:pPr>
            <a:endParaRPr lang="fa-IR" sz="1600" dirty="0"/>
          </a:p>
          <a:p>
            <a:pPr>
              <a:lnSpc>
                <a:spcPct val="80000"/>
              </a:lnSpc>
              <a:buFont typeface="Wingdings" pitchFamily="2" charset="2"/>
              <a:buChar char="q"/>
            </a:pPr>
            <a:endParaRPr lang="fa-IR" sz="1600" dirty="0"/>
          </a:p>
          <a:p>
            <a:pPr>
              <a:lnSpc>
                <a:spcPct val="80000"/>
              </a:lnSpc>
              <a:buFont typeface="Wingdings" pitchFamily="2" charset="2"/>
              <a:buChar char="q"/>
            </a:pPr>
            <a:endParaRPr lang="fa-IR" sz="1600" dirty="0"/>
          </a:p>
          <a:p>
            <a:pPr>
              <a:lnSpc>
                <a:spcPct val="80000"/>
              </a:lnSpc>
              <a:buFont typeface="Wingdings" pitchFamily="2" charset="2"/>
              <a:buChar char="q"/>
            </a:pPr>
            <a:endParaRPr lang="fa-IR" sz="1600" dirty="0"/>
          </a:p>
          <a:p>
            <a:pPr>
              <a:lnSpc>
                <a:spcPct val="80000"/>
              </a:lnSpc>
              <a:buFont typeface="Wingdings" pitchFamily="2" charset="2"/>
              <a:buChar char="q"/>
            </a:pPr>
            <a:endParaRPr lang="fa-IR" sz="1600" dirty="0"/>
          </a:p>
          <a:p>
            <a:pPr>
              <a:lnSpc>
                <a:spcPct val="80000"/>
              </a:lnSpc>
              <a:buFont typeface="Wingdings" pitchFamily="2" charset="2"/>
              <a:buChar char="q"/>
            </a:pPr>
            <a:endParaRPr lang="fa-IR" sz="1600" dirty="0"/>
          </a:p>
          <a:p>
            <a:pPr>
              <a:lnSpc>
                <a:spcPct val="80000"/>
              </a:lnSpc>
              <a:buFont typeface="Wingdings" pitchFamily="2" charset="2"/>
              <a:buChar char="q"/>
            </a:pPr>
            <a:endParaRPr lang="fa-IR" sz="1600" dirty="0"/>
          </a:p>
          <a:p>
            <a:pPr>
              <a:lnSpc>
                <a:spcPct val="80000"/>
              </a:lnSpc>
              <a:buFont typeface="Wingdings" pitchFamily="2" charset="2"/>
              <a:buChar char="q"/>
            </a:pPr>
            <a:endParaRPr lang="fa-IR" sz="1600" dirty="0"/>
          </a:p>
          <a:p>
            <a:pPr>
              <a:lnSpc>
                <a:spcPct val="80000"/>
              </a:lnSpc>
              <a:buFont typeface="Wingdings" pitchFamily="2" charset="2"/>
              <a:buChar char="q"/>
            </a:pPr>
            <a:endParaRPr lang="fa-IR" sz="1600" dirty="0"/>
          </a:p>
          <a:p>
            <a:pPr>
              <a:lnSpc>
                <a:spcPct val="80000"/>
              </a:lnSpc>
              <a:buFont typeface="Wingdings" pitchFamily="2" charset="2"/>
              <a:buChar char="q"/>
            </a:pPr>
            <a:endParaRPr lang="fa-IR" sz="1600" dirty="0"/>
          </a:p>
          <a:p>
            <a:pPr>
              <a:lnSpc>
                <a:spcPct val="80000"/>
              </a:lnSpc>
              <a:buFont typeface="Wingdings" pitchFamily="2" charset="2"/>
              <a:buChar char="q"/>
            </a:pPr>
            <a:endParaRPr lang="fa-IR" sz="1600" dirty="0"/>
          </a:p>
          <a:p>
            <a:pPr>
              <a:lnSpc>
                <a:spcPct val="80000"/>
              </a:lnSpc>
              <a:buFont typeface="Wingdings" pitchFamily="2" charset="2"/>
              <a:buChar char="q"/>
            </a:pPr>
            <a:endParaRPr lang="fa-IR" sz="1600" dirty="0"/>
          </a:p>
          <a:p>
            <a:pPr>
              <a:lnSpc>
                <a:spcPct val="80000"/>
              </a:lnSpc>
              <a:buFont typeface="Wingdings" pitchFamily="2" charset="2"/>
              <a:buChar char="q"/>
            </a:pPr>
            <a:endParaRPr lang="fa-IR" sz="1600" dirty="0"/>
          </a:p>
          <a:p>
            <a:pPr>
              <a:lnSpc>
                <a:spcPct val="80000"/>
              </a:lnSpc>
              <a:buFont typeface="Wingdings" pitchFamily="2" charset="2"/>
              <a:buChar char="q"/>
            </a:pPr>
            <a:endParaRPr lang="fa-IR" sz="1600" dirty="0"/>
          </a:p>
          <a:p>
            <a:pPr>
              <a:lnSpc>
                <a:spcPct val="80000"/>
              </a:lnSpc>
              <a:buFont typeface="Wingdings" pitchFamily="2" charset="2"/>
              <a:buChar char="q"/>
            </a:pPr>
            <a:endParaRPr lang="fa-IR" sz="1600" dirty="0"/>
          </a:p>
          <a:p>
            <a:pPr>
              <a:lnSpc>
                <a:spcPct val="80000"/>
              </a:lnSpc>
              <a:buFont typeface="Wingdings" pitchFamily="2" charset="2"/>
              <a:buChar char="q"/>
            </a:pPr>
            <a:endParaRPr lang="fa-IR" sz="1600" dirty="0"/>
          </a:p>
          <a:p>
            <a:pPr>
              <a:lnSpc>
                <a:spcPct val="80000"/>
              </a:lnSpc>
              <a:buFont typeface="Wingdings" pitchFamily="2" charset="2"/>
              <a:buChar char="q"/>
            </a:pPr>
            <a:endParaRPr lang="fa-IR" sz="1600" dirty="0"/>
          </a:p>
          <a:p>
            <a:pPr>
              <a:lnSpc>
                <a:spcPct val="80000"/>
              </a:lnSpc>
              <a:buFont typeface="Wingdings" pitchFamily="2" charset="2"/>
              <a:buChar char="q"/>
            </a:pPr>
            <a:endParaRPr lang="fa-IR" sz="1600" dirty="0"/>
          </a:p>
          <a:p>
            <a:pPr>
              <a:lnSpc>
                <a:spcPct val="80000"/>
              </a:lnSpc>
              <a:buFont typeface="Wingdings" pitchFamily="2" charset="2"/>
              <a:buChar char="q"/>
            </a:pPr>
            <a:endParaRPr lang="fa-IR" sz="1600" dirty="0"/>
          </a:p>
          <a:p>
            <a:pPr>
              <a:lnSpc>
                <a:spcPct val="80000"/>
              </a:lnSpc>
              <a:buFont typeface="Wingdings" pitchFamily="2" charset="2"/>
              <a:buChar char="q"/>
            </a:pPr>
            <a:endParaRPr lang="fa-IR" sz="1600" dirty="0"/>
          </a:p>
          <a:p>
            <a:pPr>
              <a:lnSpc>
                <a:spcPct val="80000"/>
              </a:lnSpc>
              <a:buFont typeface="Wingdings" pitchFamily="2" charset="2"/>
              <a:buChar char="q"/>
            </a:pPr>
            <a:endParaRPr lang="fa-IR" sz="1600" dirty="0"/>
          </a:p>
          <a:p>
            <a:pPr>
              <a:lnSpc>
                <a:spcPct val="80000"/>
              </a:lnSpc>
              <a:buFont typeface="Wingdings" pitchFamily="2" charset="2"/>
              <a:buChar char="q"/>
            </a:pPr>
            <a:endParaRPr lang="fa-IR" sz="1600" dirty="0"/>
          </a:p>
          <a:p>
            <a:pPr>
              <a:lnSpc>
                <a:spcPct val="80000"/>
              </a:lnSpc>
              <a:buFontTx/>
              <a:buNone/>
            </a:pPr>
            <a:endParaRPr lang="en-US" sz="1600"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iterate type="lt">
                                    <p:tmPct val="10000"/>
                                  </p:iterate>
                                  <p:childTnLst>
                                    <p:set>
                                      <p:cBhvr>
                                        <p:cTn id="6" dur="1" fill="hold">
                                          <p:stCondLst>
                                            <p:cond delay="0"/>
                                          </p:stCondLst>
                                        </p:cTn>
                                        <p:tgtEl>
                                          <p:spTgt spid="47110">
                                            <p:txEl>
                                              <p:pRg st="0" end="0"/>
                                            </p:txEl>
                                          </p:spTgt>
                                        </p:tgtEl>
                                        <p:attrNameLst>
                                          <p:attrName>style.visibility</p:attrName>
                                        </p:attrNameLst>
                                      </p:cBhvr>
                                      <p:to>
                                        <p:strVal val="visible"/>
                                      </p:to>
                                    </p:set>
                                    <p:animEffect transition="in" filter="fade">
                                      <p:cBhvr>
                                        <p:cTn id="7" dur="1000"/>
                                        <p:tgtEl>
                                          <p:spTgt spid="47110">
                                            <p:txEl>
                                              <p:pRg st="0" end="0"/>
                                            </p:txEl>
                                          </p:spTgt>
                                        </p:tgtEl>
                                      </p:cBhvr>
                                    </p:animEffect>
                                    <p:anim calcmode="lin" valueType="num">
                                      <p:cBhvr>
                                        <p:cTn id="8" dur="1000" fill="hold"/>
                                        <p:tgtEl>
                                          <p:spTgt spid="47110">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7110">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7" presetClass="entr" presetSubtype="0" fill="hold" grpId="0" nodeType="clickEffect">
                                  <p:stCondLst>
                                    <p:cond delay="0"/>
                                  </p:stCondLst>
                                  <p:iterate type="lt">
                                    <p:tmPct val="10000"/>
                                  </p:iterate>
                                  <p:childTnLst>
                                    <p:set>
                                      <p:cBhvr>
                                        <p:cTn id="13" dur="1" fill="hold">
                                          <p:stCondLst>
                                            <p:cond delay="0"/>
                                          </p:stCondLst>
                                        </p:cTn>
                                        <p:tgtEl>
                                          <p:spTgt spid="47110">
                                            <p:txEl>
                                              <p:pRg st="1" end="1"/>
                                            </p:txEl>
                                          </p:spTgt>
                                        </p:tgtEl>
                                        <p:attrNameLst>
                                          <p:attrName>style.visibility</p:attrName>
                                        </p:attrNameLst>
                                      </p:cBhvr>
                                      <p:to>
                                        <p:strVal val="visible"/>
                                      </p:to>
                                    </p:set>
                                    <p:animEffect transition="in" filter="fade">
                                      <p:cBhvr>
                                        <p:cTn id="14" dur="1000"/>
                                        <p:tgtEl>
                                          <p:spTgt spid="47110">
                                            <p:txEl>
                                              <p:pRg st="1" end="1"/>
                                            </p:txEl>
                                          </p:spTgt>
                                        </p:tgtEl>
                                      </p:cBhvr>
                                    </p:animEffect>
                                    <p:anim calcmode="lin" valueType="num">
                                      <p:cBhvr>
                                        <p:cTn id="15" dur="1000" fill="hold"/>
                                        <p:tgtEl>
                                          <p:spTgt spid="47110">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47110">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7" presetClass="entr" presetSubtype="0" fill="hold" grpId="0" nodeType="clickEffect">
                                  <p:stCondLst>
                                    <p:cond delay="0"/>
                                  </p:stCondLst>
                                  <p:iterate type="lt">
                                    <p:tmPct val="10000"/>
                                  </p:iterate>
                                  <p:childTnLst>
                                    <p:set>
                                      <p:cBhvr>
                                        <p:cTn id="20" dur="1" fill="hold">
                                          <p:stCondLst>
                                            <p:cond delay="0"/>
                                          </p:stCondLst>
                                        </p:cTn>
                                        <p:tgtEl>
                                          <p:spTgt spid="47110">
                                            <p:txEl>
                                              <p:pRg st="2" end="2"/>
                                            </p:txEl>
                                          </p:spTgt>
                                        </p:tgtEl>
                                        <p:attrNameLst>
                                          <p:attrName>style.visibility</p:attrName>
                                        </p:attrNameLst>
                                      </p:cBhvr>
                                      <p:to>
                                        <p:strVal val="visible"/>
                                      </p:to>
                                    </p:set>
                                    <p:animEffect transition="in" filter="fade">
                                      <p:cBhvr>
                                        <p:cTn id="21" dur="1000"/>
                                        <p:tgtEl>
                                          <p:spTgt spid="47110">
                                            <p:txEl>
                                              <p:pRg st="2" end="2"/>
                                            </p:txEl>
                                          </p:spTgt>
                                        </p:tgtEl>
                                      </p:cBhvr>
                                    </p:animEffect>
                                    <p:anim calcmode="lin" valueType="num">
                                      <p:cBhvr>
                                        <p:cTn id="22" dur="1000" fill="hold"/>
                                        <p:tgtEl>
                                          <p:spTgt spid="47110">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47110">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7" presetClass="entr" presetSubtype="0" fill="hold" grpId="0" nodeType="clickEffect">
                                  <p:stCondLst>
                                    <p:cond delay="0"/>
                                  </p:stCondLst>
                                  <p:iterate type="lt">
                                    <p:tmPct val="10000"/>
                                  </p:iterate>
                                  <p:childTnLst>
                                    <p:set>
                                      <p:cBhvr>
                                        <p:cTn id="27" dur="1" fill="hold">
                                          <p:stCondLst>
                                            <p:cond delay="0"/>
                                          </p:stCondLst>
                                        </p:cTn>
                                        <p:tgtEl>
                                          <p:spTgt spid="47110">
                                            <p:txEl>
                                              <p:pRg st="3" end="3"/>
                                            </p:txEl>
                                          </p:spTgt>
                                        </p:tgtEl>
                                        <p:attrNameLst>
                                          <p:attrName>style.visibility</p:attrName>
                                        </p:attrNameLst>
                                      </p:cBhvr>
                                      <p:to>
                                        <p:strVal val="visible"/>
                                      </p:to>
                                    </p:set>
                                    <p:animEffect transition="in" filter="fade">
                                      <p:cBhvr>
                                        <p:cTn id="28" dur="1000"/>
                                        <p:tgtEl>
                                          <p:spTgt spid="47110">
                                            <p:txEl>
                                              <p:pRg st="3" end="3"/>
                                            </p:txEl>
                                          </p:spTgt>
                                        </p:tgtEl>
                                      </p:cBhvr>
                                    </p:animEffect>
                                    <p:anim calcmode="lin" valueType="num">
                                      <p:cBhvr>
                                        <p:cTn id="29" dur="1000" fill="hold"/>
                                        <p:tgtEl>
                                          <p:spTgt spid="47110">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47110">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7" presetClass="entr" presetSubtype="0" fill="hold" grpId="0" nodeType="clickEffect">
                                  <p:stCondLst>
                                    <p:cond delay="0"/>
                                  </p:stCondLst>
                                  <p:iterate type="lt">
                                    <p:tmPct val="10000"/>
                                  </p:iterate>
                                  <p:childTnLst>
                                    <p:set>
                                      <p:cBhvr>
                                        <p:cTn id="34" dur="1" fill="hold">
                                          <p:stCondLst>
                                            <p:cond delay="0"/>
                                          </p:stCondLst>
                                        </p:cTn>
                                        <p:tgtEl>
                                          <p:spTgt spid="47110">
                                            <p:txEl>
                                              <p:pRg st="4" end="4"/>
                                            </p:txEl>
                                          </p:spTgt>
                                        </p:tgtEl>
                                        <p:attrNameLst>
                                          <p:attrName>style.visibility</p:attrName>
                                        </p:attrNameLst>
                                      </p:cBhvr>
                                      <p:to>
                                        <p:strVal val="visible"/>
                                      </p:to>
                                    </p:set>
                                    <p:animEffect transition="in" filter="fade">
                                      <p:cBhvr>
                                        <p:cTn id="35" dur="1000"/>
                                        <p:tgtEl>
                                          <p:spTgt spid="47110">
                                            <p:txEl>
                                              <p:pRg st="4" end="4"/>
                                            </p:txEl>
                                          </p:spTgt>
                                        </p:tgtEl>
                                      </p:cBhvr>
                                    </p:animEffect>
                                    <p:anim calcmode="lin" valueType="num">
                                      <p:cBhvr>
                                        <p:cTn id="36" dur="1000" fill="hold"/>
                                        <p:tgtEl>
                                          <p:spTgt spid="47110">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47110">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110" grpId="0" build="p"/>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dirty="0" smtClean="0"/>
              <a:t>تدابير حفاظتي و پيشگيري از خطرات گرما </a:t>
            </a:r>
            <a:endParaRPr lang="en-US" dirty="0"/>
          </a:p>
        </p:txBody>
      </p:sp>
      <p:sp>
        <p:nvSpPr>
          <p:cNvPr id="3" name="Content Placeholder 2"/>
          <p:cNvSpPr>
            <a:spLocks noGrp="1"/>
          </p:cNvSpPr>
          <p:nvPr>
            <p:ph sz="half" idx="1"/>
          </p:nvPr>
        </p:nvSpPr>
        <p:spPr>
          <a:xfrm>
            <a:off x="304800" y="1905000"/>
            <a:ext cx="8458200" cy="4648200"/>
          </a:xfrm>
        </p:spPr>
        <p:txBody>
          <a:bodyPr>
            <a:noAutofit/>
          </a:bodyPr>
          <a:lstStyle/>
          <a:p>
            <a:pPr algn="r" rtl="1"/>
            <a:r>
              <a:rPr lang="ar-SA" sz="2800" dirty="0" smtClean="0"/>
              <a:t>رعايت بهداشت فردي و تميز نگاه داشتن پوست به منظور كمك به عمل تعريق براي دفع حرارت بدن</a:t>
            </a:r>
            <a:r>
              <a:rPr lang="en-US" sz="2800" dirty="0" smtClean="0"/>
              <a:t>.</a:t>
            </a:r>
            <a:br>
              <a:rPr lang="en-US" sz="2800" dirty="0" smtClean="0"/>
            </a:br>
            <a:r>
              <a:rPr lang="en-US" sz="2800" dirty="0" smtClean="0"/>
              <a:t>- </a:t>
            </a:r>
            <a:r>
              <a:rPr lang="ar-SA" sz="2800" dirty="0" smtClean="0"/>
              <a:t>مصرف مايعات خنك به ميزان كافي در حين كار تا آب و نمك ( املاح</a:t>
            </a:r>
            <a:r>
              <a:rPr lang="en-US" sz="2800" dirty="0" smtClean="0"/>
              <a:t> ) </a:t>
            </a:r>
            <a:r>
              <a:rPr lang="ar-SA" sz="2800" dirty="0" smtClean="0"/>
              <a:t>از دست رفته در اثر تعريق جبران شود</a:t>
            </a:r>
            <a:r>
              <a:rPr lang="en-US" sz="2800" dirty="0" smtClean="0"/>
              <a:t>.</a:t>
            </a:r>
            <a:br>
              <a:rPr lang="en-US" sz="2800" dirty="0" smtClean="0"/>
            </a:br>
            <a:r>
              <a:rPr lang="en-US" sz="2800" dirty="0" smtClean="0"/>
              <a:t>- </a:t>
            </a:r>
            <a:r>
              <a:rPr lang="ar-SA" sz="2800" dirty="0" smtClean="0"/>
              <a:t>استراحتهاي كوتاه مدت در محيط هاي خنك</a:t>
            </a:r>
            <a:r>
              <a:rPr lang="en-US" sz="2800" dirty="0" smtClean="0"/>
              <a:t>.</a:t>
            </a:r>
            <a:br>
              <a:rPr lang="en-US" sz="2800" dirty="0" smtClean="0"/>
            </a:br>
            <a:r>
              <a:rPr lang="en-US" sz="2800" dirty="0" smtClean="0"/>
              <a:t>- </a:t>
            </a:r>
            <a:r>
              <a:rPr lang="ar-SA" sz="2800" dirty="0" smtClean="0"/>
              <a:t>استفاده از لباسهايي از جنس پنبه و كتان و حتي المكان لباسهايي به رنگ روشن تا اشعه خورشيد را منعكس نمايند</a:t>
            </a:r>
            <a:r>
              <a:rPr lang="en-US" sz="2800" dirty="0" smtClean="0"/>
              <a:t>.</a:t>
            </a:r>
            <a:br>
              <a:rPr lang="en-US" sz="2800" dirty="0" smtClean="0"/>
            </a:br>
            <a:r>
              <a:rPr lang="en-US" sz="2800" dirty="0" smtClean="0"/>
              <a:t>- </a:t>
            </a:r>
            <a:r>
              <a:rPr lang="ar-SA" sz="2800" dirty="0" smtClean="0"/>
              <a:t>جلوگيري از كار كردن بيماران مبتلا به ديابت ، بيماران قلبي عروقي ، بيماران تيروئيدي همچنين مبتلايان به بيماريهاي عفوني مثل مالاريا </a:t>
            </a:r>
            <a:r>
              <a:rPr lang="en-US" sz="2800" dirty="0" smtClean="0"/>
              <a:t/>
            </a:r>
            <a:br>
              <a:rPr lang="en-US" sz="2800" dirty="0" smtClean="0"/>
            </a:br>
            <a:endParaRPr lang="en-US" sz="2800" dirty="0"/>
          </a:p>
        </p:txBody>
      </p:sp>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ar-SA" dirty="0" smtClean="0"/>
              <a:t>بدن انسان به چند صورت در مقابل </a:t>
            </a:r>
            <a:r>
              <a:rPr lang="fa-IR" dirty="0" smtClean="0"/>
              <a:t>گرما</a:t>
            </a:r>
            <a:r>
              <a:rPr lang="ar-SA" dirty="0" smtClean="0"/>
              <a:t> به مبارزه مي پردازد</a:t>
            </a:r>
            <a:r>
              <a:rPr lang="en-US" dirty="0" smtClean="0"/>
              <a:t>.</a:t>
            </a:r>
            <a:br>
              <a:rPr lang="en-US" dirty="0" smtClean="0"/>
            </a:br>
            <a:endParaRPr lang="en-US" dirty="0"/>
          </a:p>
        </p:txBody>
      </p:sp>
      <p:sp>
        <p:nvSpPr>
          <p:cNvPr id="3" name="Rectangle 2"/>
          <p:cNvSpPr/>
          <p:nvPr/>
        </p:nvSpPr>
        <p:spPr>
          <a:xfrm>
            <a:off x="457200" y="1676400"/>
            <a:ext cx="8382000" cy="4401205"/>
          </a:xfrm>
          <a:prstGeom prst="rect">
            <a:avLst/>
          </a:prstGeom>
        </p:spPr>
        <p:txBody>
          <a:bodyPr wrap="square">
            <a:spAutoFit/>
          </a:bodyPr>
          <a:lstStyle/>
          <a:p>
            <a:pPr algn="r" rtl="1">
              <a:buFont typeface="Wingdings" pitchFamily="2" charset="2"/>
              <a:buChar char="q"/>
            </a:pPr>
            <a:r>
              <a:rPr lang="en-US" sz="4000" dirty="0" smtClean="0"/>
              <a:t>-</a:t>
            </a:r>
            <a:r>
              <a:rPr lang="fa-IR" sz="4000" dirty="0" smtClean="0"/>
              <a:t>1</a:t>
            </a:r>
            <a:r>
              <a:rPr lang="en-US" sz="4000" dirty="0" smtClean="0"/>
              <a:t> </a:t>
            </a:r>
            <a:r>
              <a:rPr lang="ar-SA" sz="4000" dirty="0" smtClean="0"/>
              <a:t>از طريق پوست كه مهمترين راه است و با تعريق به دفع حرارت و خنك شدن بدن كمك مي كند</a:t>
            </a:r>
            <a:r>
              <a:rPr lang="en-US" sz="4000" dirty="0" smtClean="0"/>
              <a:t>.</a:t>
            </a:r>
            <a:br>
              <a:rPr lang="en-US" sz="4000" dirty="0" smtClean="0"/>
            </a:br>
            <a:r>
              <a:rPr lang="fa-IR" sz="4000" dirty="0" smtClean="0"/>
              <a:t> -</a:t>
            </a:r>
            <a:r>
              <a:rPr lang="en-US" sz="4000" dirty="0" smtClean="0"/>
              <a:t>2- </a:t>
            </a:r>
            <a:r>
              <a:rPr lang="ar-SA" sz="4000" dirty="0" smtClean="0"/>
              <a:t>از طريق ريه ها كه اين عمل را از راه دفع بخار آب انجام مي دهد(بازدم گرم</a:t>
            </a:r>
            <a:r>
              <a:rPr lang="en-US" sz="4000" dirty="0" smtClean="0"/>
              <a:t>).</a:t>
            </a:r>
            <a:br>
              <a:rPr lang="en-US" sz="4000" dirty="0" smtClean="0"/>
            </a:br>
            <a:r>
              <a:rPr lang="en-US" sz="4000" dirty="0" smtClean="0"/>
              <a:t>3- </a:t>
            </a:r>
            <a:r>
              <a:rPr lang="ar-SA" sz="4000" dirty="0" smtClean="0"/>
              <a:t>از طريق كاهش سوخت و ساز عضلاني به منظور توليد حرارت كمتر</a:t>
            </a:r>
            <a:endParaRPr lang="en-US" sz="4000" dirty="0"/>
          </a:p>
        </p:txBody>
      </p:sp>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8" name="WordArt 4"/>
          <p:cNvSpPr>
            <a:spLocks noChangeAspect="1" noChangeArrowheads="1" noChangeShapeType="1" noTextEdit="1"/>
          </p:cNvSpPr>
          <p:nvPr/>
        </p:nvSpPr>
        <p:spPr bwMode="auto">
          <a:xfrm>
            <a:off x="0" y="990600"/>
            <a:ext cx="8609013" cy="5178425"/>
          </a:xfrm>
          <a:prstGeom prst="rect">
            <a:avLst/>
          </a:prstGeom>
        </p:spPr>
        <p:txBody>
          <a:bodyPr wrap="none" fromWordArt="1">
            <a:prstTxWarp prst="textPlain">
              <a:avLst>
                <a:gd name="adj" fmla="val 50000"/>
              </a:avLst>
            </a:prstTxWarp>
            <a:scene3d>
              <a:camera prst="legacyPerspectiveFront">
                <a:rot lat="20519999" lon="1080000" rev="0"/>
              </a:camera>
              <a:lightRig rig="legacyHarsh2" dir="b"/>
            </a:scene3d>
            <a:sp3d extrusionH="430200" prstMaterial="legacyMatte">
              <a:extrusionClr>
                <a:srgbClr val="FF6600"/>
              </a:extrusionClr>
            </a:sp3d>
          </a:bodyPr>
          <a:lstStyle/>
          <a:p>
            <a:pPr algn="ctr"/>
            <a:r>
              <a:rPr lang="fa-IR" sz="3600" kern="10" dirty="0">
                <a:ln w="9525">
                  <a:round/>
                  <a:headEnd/>
                  <a:tailEnd/>
                </a:ln>
                <a:solidFill>
                  <a:srgbClr val="00FFFF">
                    <a:alpha val="66000"/>
                  </a:srgbClr>
                </a:solidFill>
                <a:latin typeface="Impact"/>
              </a:rPr>
              <a:t>سر وصدای محیط کار</a:t>
            </a:r>
            <a:endParaRPr lang="en-US" sz="3600" kern="10" dirty="0">
              <a:ln w="9525">
                <a:round/>
                <a:headEnd/>
                <a:tailEnd/>
              </a:ln>
              <a:solidFill>
                <a:srgbClr val="00FFFF">
                  <a:alpha val="66000"/>
                </a:srgbClr>
              </a:solidFill>
              <a:latin typeface="Impac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grpId="0" nodeType="clickEffect">
                                  <p:stCondLst>
                                    <p:cond delay="0"/>
                                  </p:stCondLst>
                                  <p:childTnLst>
                                    <p:animScale>
                                      <p:cBhvr>
                                        <p:cTn id="6" dur="5000" fill="hold"/>
                                        <p:tgtEl>
                                          <p:spTgt spid="16388"/>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8" grpId="0" animBg="1"/>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7813"/>
            <a:ext cx="8229600" cy="1722437"/>
          </a:xfrm>
        </p:spPr>
        <p:txBody>
          <a:bodyPr/>
          <a:lstStyle/>
          <a:p>
            <a:pPr eaLnBrk="1" hangingPunct="1">
              <a:defRPr/>
            </a:pPr>
            <a:r>
              <a:rPr lang="fa-IR" dirty="0" smtClean="0"/>
              <a:t>سروصدا</a:t>
            </a:r>
          </a:p>
        </p:txBody>
      </p:sp>
      <p:pic>
        <p:nvPicPr>
          <p:cNvPr id="7171" name="Content Placeholder 4" descr="cu97o1m2v10aa77zc1pb.gif"/>
          <p:cNvPicPr>
            <a:picLocks noGrp="1" noChangeAspect="1"/>
          </p:cNvPicPr>
          <p:nvPr>
            <p:ph idx="1"/>
          </p:nvPr>
        </p:nvPicPr>
        <p:blipFill>
          <a:blip r:embed="rId2"/>
          <a:srcRect/>
          <a:stretch>
            <a:fillRect/>
          </a:stretch>
        </p:blipFill>
        <p:spPr>
          <a:xfrm>
            <a:off x="857250" y="1500188"/>
            <a:ext cx="6858000" cy="4286250"/>
          </a:xfrm>
        </p:spPr>
      </p:pic>
    </p:spTree>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6" name="Rectangle 2"/>
          <p:cNvSpPr>
            <a:spLocks noGrp="1" noChangeArrowheads="1"/>
          </p:cNvSpPr>
          <p:nvPr>
            <p:ph type="body" idx="1"/>
          </p:nvPr>
        </p:nvSpPr>
        <p:spPr>
          <a:xfrm>
            <a:off x="0" y="1052513"/>
            <a:ext cx="8915400" cy="5500687"/>
          </a:xfrm>
        </p:spPr>
        <p:txBody>
          <a:bodyPr/>
          <a:lstStyle/>
          <a:p>
            <a:pPr eaLnBrk="1" hangingPunct="1">
              <a:lnSpc>
                <a:spcPct val="90000"/>
              </a:lnSpc>
              <a:defRPr/>
            </a:pPr>
            <a:r>
              <a:rPr lang="fa-IR" smtClean="0"/>
              <a:t>سروصدا یکی از معضلات دنیای صنعتی بوده و خیل کثیری از مردم چه در محیط کار و چه در محیط زندگی از عوارض ناشی از آن در مخاطره اند</a:t>
            </a:r>
          </a:p>
          <a:p>
            <a:pPr eaLnBrk="1" hangingPunct="1">
              <a:lnSpc>
                <a:spcPct val="90000"/>
              </a:lnSpc>
              <a:defRPr/>
            </a:pPr>
            <a:r>
              <a:rPr lang="fa-IR" smtClean="0"/>
              <a:t>سرو صدا شایعترین عامل زیان آور فیزیکی در محیط کار می باشد وکاهش شنوایی ناشی از سروصدا به عنوان یکی از ده بیماری عمده ناشی از کار  می باشد </a:t>
            </a:r>
          </a:p>
          <a:p>
            <a:pPr eaLnBrk="1" hangingPunct="1">
              <a:lnSpc>
                <a:spcPct val="90000"/>
              </a:lnSpc>
              <a:defRPr/>
            </a:pPr>
            <a:r>
              <a:rPr lang="fa-IR" smtClean="0"/>
              <a:t>سرو صدادر مکان های دیگر غیر از محیط کار نیز مشکلات زیادی را ایجاد کرده است تراکم وسایط نقلیه ،زندگی در مجاورت فرودگاهها ،ایستگاههای راه آهن و کارخانجات پرسروصدا و...باعث شده تا علاوه بر کارگران سایر افراد جامعه نیز در معرض تماس با سروصدا باشند </a:t>
            </a:r>
          </a:p>
          <a:p>
            <a:pPr eaLnBrk="1" hangingPunct="1">
              <a:lnSpc>
                <a:spcPct val="90000"/>
              </a:lnSpc>
              <a:defRPr/>
            </a:pPr>
            <a:endParaRPr lang="fa-IR" smtClean="0"/>
          </a:p>
          <a:p>
            <a:pPr eaLnBrk="1" hangingPunct="1">
              <a:lnSpc>
                <a:spcPct val="90000"/>
              </a:lnSpc>
              <a:defRPr/>
            </a:pPr>
            <a:endParaRPr lang="en-US" smtClean="0"/>
          </a:p>
        </p:txBody>
      </p:sp>
      <p:sp>
        <p:nvSpPr>
          <p:cNvPr id="139267" name="Rectangle 3"/>
          <p:cNvSpPr>
            <a:spLocks noGrp="1" noChangeArrowheads="1"/>
          </p:cNvSpPr>
          <p:nvPr>
            <p:ph type="title"/>
          </p:nvPr>
        </p:nvSpPr>
        <p:spPr>
          <a:xfrm>
            <a:off x="457200" y="0"/>
            <a:ext cx="8229600" cy="1196975"/>
          </a:xfrm>
        </p:spPr>
        <p:txBody>
          <a:bodyPr/>
          <a:lstStyle/>
          <a:p>
            <a:pPr eaLnBrk="1" hangingPunct="1">
              <a:defRPr/>
            </a:pPr>
            <a:r>
              <a:rPr lang="fa-IR" sz="5400" smtClean="0">
                <a:solidFill>
                  <a:srgbClr val="00CC00"/>
                </a:solidFill>
              </a:rPr>
              <a:t>مقدمه</a:t>
            </a:r>
            <a:endParaRPr lang="en-US" sz="5400" smtClean="0">
              <a:solidFill>
                <a:srgbClr val="00CC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39267"/>
                                        </p:tgtEl>
                                        <p:attrNameLst>
                                          <p:attrName>style.visibility</p:attrName>
                                        </p:attrNameLst>
                                      </p:cBhvr>
                                      <p:to>
                                        <p:strVal val="visible"/>
                                      </p:to>
                                    </p:set>
                                    <p:animEffect transition="in" filter="checkerboard(across)">
                                      <p:cBhvr>
                                        <p:cTn id="7" dur="500"/>
                                        <p:tgtEl>
                                          <p:spTgt spid="139267"/>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139266">
                                            <p:txEl>
                                              <p:pRg st="0" end="0"/>
                                            </p:txEl>
                                          </p:spTgt>
                                        </p:tgtEl>
                                        <p:attrNameLst>
                                          <p:attrName>style.visibility</p:attrName>
                                        </p:attrNameLst>
                                      </p:cBhvr>
                                      <p:to>
                                        <p:strVal val="visible"/>
                                      </p:to>
                                    </p:set>
                                    <p:animEffect transition="in" filter="checkerboard(across)">
                                      <p:cBhvr>
                                        <p:cTn id="12" dur="500"/>
                                        <p:tgtEl>
                                          <p:spTgt spid="139266">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139266">
                                            <p:txEl>
                                              <p:pRg st="1" end="1"/>
                                            </p:txEl>
                                          </p:spTgt>
                                        </p:tgtEl>
                                        <p:attrNameLst>
                                          <p:attrName>style.visibility</p:attrName>
                                        </p:attrNameLst>
                                      </p:cBhvr>
                                      <p:to>
                                        <p:strVal val="visible"/>
                                      </p:to>
                                    </p:set>
                                    <p:animEffect transition="in" filter="checkerboard(across)">
                                      <p:cBhvr>
                                        <p:cTn id="17" dur="500"/>
                                        <p:tgtEl>
                                          <p:spTgt spid="139266">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139266">
                                            <p:txEl>
                                              <p:pRg st="2" end="2"/>
                                            </p:txEl>
                                          </p:spTgt>
                                        </p:tgtEl>
                                        <p:attrNameLst>
                                          <p:attrName>style.visibility</p:attrName>
                                        </p:attrNameLst>
                                      </p:cBhvr>
                                      <p:to>
                                        <p:strVal val="visible"/>
                                      </p:to>
                                    </p:set>
                                    <p:animEffect transition="in" filter="checkerboard(across)">
                                      <p:cBhvr>
                                        <p:cTn id="22" dur="500"/>
                                        <p:tgtEl>
                                          <p:spTgt spid="139266">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9266" grpId="0" build="p"/>
      <p:bldP spid="139267" grpId="0"/>
    </p:bld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24" name="Rectangle 4"/>
          <p:cNvSpPr>
            <a:spLocks noGrp="1" noChangeArrowheads="1"/>
          </p:cNvSpPr>
          <p:nvPr>
            <p:ph type="title"/>
          </p:nvPr>
        </p:nvSpPr>
        <p:spPr>
          <a:xfrm>
            <a:off x="1066800" y="0"/>
            <a:ext cx="7772400" cy="1143000"/>
          </a:xfrm>
        </p:spPr>
        <p:txBody>
          <a:bodyPr/>
          <a:lstStyle/>
          <a:p>
            <a:pPr eaLnBrk="1" fontAlgn="auto" hangingPunct="1">
              <a:spcAft>
                <a:spcPts val="0"/>
              </a:spcAft>
              <a:defRPr/>
            </a:pPr>
            <a:r>
              <a:rPr lang="fa-IR" sz="5400" dirty="0">
                <a:solidFill>
                  <a:srgbClr val="00B050"/>
                </a:solidFill>
                <a:latin typeface="Arial" pitchFamily="34" charset="0"/>
              </a:rPr>
              <a:t>اهمیت موضوع</a:t>
            </a:r>
            <a:endParaRPr lang="en-US" sz="5400" dirty="0">
              <a:solidFill>
                <a:srgbClr val="00B050"/>
              </a:solidFill>
              <a:latin typeface="Arial" pitchFamily="34" charset="0"/>
            </a:endParaRPr>
          </a:p>
        </p:txBody>
      </p:sp>
      <p:sp>
        <p:nvSpPr>
          <p:cNvPr id="9219" name="Rectangle 5"/>
          <p:cNvSpPr>
            <a:spLocks noChangeArrowheads="1"/>
          </p:cNvSpPr>
          <p:nvPr/>
        </p:nvSpPr>
        <p:spPr bwMode="auto">
          <a:xfrm>
            <a:off x="142875" y="1500188"/>
            <a:ext cx="8750300" cy="5357812"/>
          </a:xfrm>
          <a:prstGeom prst="rect">
            <a:avLst/>
          </a:prstGeom>
          <a:noFill/>
          <a:ln w="9525">
            <a:noFill/>
            <a:miter lim="800000"/>
            <a:headEnd/>
            <a:tailEnd/>
          </a:ln>
        </p:spPr>
        <p:txBody>
          <a:bodyPr anchor="b"/>
          <a:lstStyle/>
          <a:p>
            <a:pPr algn="r"/>
            <a:r>
              <a:rPr lang="fa-IR" sz="3200" b="1">
                <a:solidFill>
                  <a:schemeClr val="tx2"/>
                </a:solidFill>
                <a:latin typeface="Arial" pitchFamily="34" charset="0"/>
              </a:rPr>
              <a:t>طبق آمارسال 1997، حدود 9 میلیون کارگر در امریکا در معرض صدای غیر مجاز (بالاتر از </a:t>
            </a:r>
            <a:r>
              <a:rPr lang="en-US" sz="3200">
                <a:solidFill>
                  <a:schemeClr val="tx2"/>
                </a:solidFill>
                <a:latin typeface="Arial" pitchFamily="34" charset="0"/>
              </a:rPr>
              <a:t>dBA</a:t>
            </a:r>
            <a:r>
              <a:rPr lang="fa-IR" sz="3200" b="1">
                <a:solidFill>
                  <a:schemeClr val="tx2"/>
                </a:solidFill>
                <a:latin typeface="Arial" pitchFamily="34" charset="0"/>
              </a:rPr>
              <a:t>90) قرار داشته اند. این تعداد حدود 14٪ از جمعیت کارگری امریکا است. طبق این آمار3-2٪  کارگران دچار افت شنوایی ناشی از صدای شغلی بوده اند.</a:t>
            </a:r>
            <a:br>
              <a:rPr lang="fa-IR" sz="3200" b="1">
                <a:solidFill>
                  <a:schemeClr val="tx2"/>
                </a:solidFill>
                <a:latin typeface="Arial" pitchFamily="34" charset="0"/>
              </a:rPr>
            </a:br>
            <a:r>
              <a:rPr lang="fa-IR" sz="3200" b="1">
                <a:solidFill>
                  <a:schemeClr val="tx2"/>
                </a:solidFill>
                <a:latin typeface="Arial" pitchFamily="34" charset="0"/>
              </a:rPr>
              <a:t>در آمار سال 2009 موسسه ملی  ایمنی و بهداشت حرفه ای امریکا </a:t>
            </a:r>
            <a:r>
              <a:rPr lang="en-US" sz="3200">
                <a:solidFill>
                  <a:schemeClr val="tx2"/>
                </a:solidFill>
                <a:latin typeface="Arial" pitchFamily="34" charset="0"/>
              </a:rPr>
              <a:t>(NIOSH)</a:t>
            </a:r>
            <a:r>
              <a:rPr lang="fa-IR" sz="3200" b="1">
                <a:solidFill>
                  <a:schemeClr val="tx2"/>
                </a:solidFill>
                <a:latin typeface="Arial" pitchFamily="34" charset="0"/>
              </a:rPr>
              <a:t> </a:t>
            </a:r>
            <a:r>
              <a:rPr lang="ar-SA" sz="3200" b="1">
                <a:solidFill>
                  <a:schemeClr val="tx2"/>
                </a:solidFill>
                <a:latin typeface="Arial" pitchFamily="34" charset="0"/>
              </a:rPr>
              <a:t>افراد در معرض مواجهه صدای بیشتر از حد مجاز شغلی </a:t>
            </a:r>
            <a:r>
              <a:rPr lang="fa-IR" sz="3200" b="1">
                <a:solidFill>
                  <a:schemeClr val="tx2"/>
                </a:solidFill>
                <a:latin typeface="Arial" pitchFamily="34" charset="0"/>
              </a:rPr>
              <a:t>(بالاتر از </a:t>
            </a:r>
            <a:r>
              <a:rPr lang="en-US" sz="3200">
                <a:solidFill>
                  <a:schemeClr val="tx2"/>
                </a:solidFill>
                <a:latin typeface="Arial" pitchFamily="34" charset="0"/>
              </a:rPr>
              <a:t>dBA</a:t>
            </a:r>
            <a:r>
              <a:rPr lang="fa-IR" sz="3200" b="1">
                <a:solidFill>
                  <a:schemeClr val="tx2"/>
                </a:solidFill>
                <a:latin typeface="Arial" pitchFamily="34" charset="0"/>
              </a:rPr>
              <a:t>85)</a:t>
            </a:r>
            <a:r>
              <a:rPr lang="ar-SA" sz="3200" b="1">
                <a:solidFill>
                  <a:schemeClr val="tx2"/>
                </a:solidFill>
                <a:latin typeface="Arial" pitchFamily="34" charset="0"/>
              </a:rPr>
              <a:t> </a:t>
            </a:r>
            <a:r>
              <a:rPr lang="fa-IR" sz="3200" b="1">
                <a:solidFill>
                  <a:schemeClr val="tx2"/>
                </a:solidFill>
                <a:latin typeface="Arial" pitchFamily="34" charset="0"/>
              </a:rPr>
              <a:t>در امریکا را</a:t>
            </a:r>
            <a:r>
              <a:rPr lang="ar-SA" sz="3200" b="1">
                <a:solidFill>
                  <a:schemeClr val="tx2"/>
                </a:solidFill>
                <a:latin typeface="Arial" pitchFamily="34" charset="0"/>
              </a:rPr>
              <a:t> 30 میلیون نفر اعلام کرده است</a:t>
            </a:r>
            <a:r>
              <a:rPr lang="en-US" sz="3200" b="1">
                <a:solidFill>
                  <a:schemeClr val="tx2"/>
                </a:solidFill>
                <a:latin typeface="Arial" pitchFamily="34" charset="0"/>
              </a:rPr>
              <a:t> </a:t>
            </a:r>
            <a:r>
              <a:rPr lang="fa-IR" sz="3200" b="1">
                <a:solidFill>
                  <a:schemeClr val="tx2"/>
                </a:solidFill>
                <a:latin typeface="Arial" pitchFamily="34" charset="0"/>
              </a:rPr>
              <a:t>و اعلام نموده که 14% از بیماریهای شغلی مربوط به افت شنوایی بوده است</a:t>
            </a:r>
            <a:r>
              <a:rPr lang="en-US" sz="3200" b="1">
                <a:solidFill>
                  <a:schemeClr val="tx2"/>
                </a:solidFill>
                <a:latin typeface="Arial" pitchFamily="34" charset="0"/>
              </a:rPr>
              <a:t>. </a:t>
            </a:r>
            <a:r>
              <a:rPr lang="fa-IR" sz="3200" b="1">
                <a:solidFill>
                  <a:schemeClr val="tx2"/>
                </a:solidFill>
                <a:latin typeface="Arial" pitchFamily="34" charset="0"/>
              </a:rPr>
              <a:t>این موسسه افت شنوايي را يكي از موضوعات مهم تحقيقاتي در قرن بيست و يكم و به عنوان يكي از 10 بيماري عمده مربوط به كار معرفي نموده اند</a:t>
            </a:r>
            <a:r>
              <a:rPr lang="en-US" sz="3200">
                <a:solidFill>
                  <a:schemeClr val="tx2"/>
                </a:solidFill>
                <a:latin typeface="Arial" pitchFamily="34" charset="0"/>
              </a:rPr>
              <a:t> </a:t>
            </a:r>
          </a:p>
        </p:txBody>
      </p:sp>
    </p:spTree>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4"/>
          <p:cNvSpPr>
            <a:spLocks noChangeArrowheads="1"/>
          </p:cNvSpPr>
          <p:nvPr/>
        </p:nvSpPr>
        <p:spPr bwMode="auto">
          <a:xfrm>
            <a:off x="1500188" y="0"/>
            <a:ext cx="5443537" cy="923925"/>
          </a:xfrm>
          <a:prstGeom prst="rect">
            <a:avLst/>
          </a:prstGeom>
          <a:noFill/>
          <a:ln w="9525">
            <a:noFill/>
            <a:miter lim="800000"/>
            <a:headEnd/>
            <a:tailEnd/>
          </a:ln>
        </p:spPr>
        <p:txBody>
          <a:bodyPr>
            <a:spAutoFit/>
          </a:bodyPr>
          <a:lstStyle/>
          <a:p>
            <a:r>
              <a:rPr lang="fa-IR" sz="5400" b="1">
                <a:solidFill>
                  <a:srgbClr val="00B050"/>
                </a:solidFill>
              </a:rPr>
              <a:t>اهمیت موضوع </a:t>
            </a:r>
            <a:r>
              <a:rPr lang="fa-IR" sz="2800" b="1">
                <a:solidFill>
                  <a:srgbClr val="00B050"/>
                </a:solidFill>
              </a:rPr>
              <a:t>( ادامه)</a:t>
            </a:r>
            <a:endParaRPr lang="en-US" sz="2800" b="1">
              <a:solidFill>
                <a:srgbClr val="00B050"/>
              </a:solidFill>
            </a:endParaRPr>
          </a:p>
        </p:txBody>
      </p:sp>
      <p:sp>
        <p:nvSpPr>
          <p:cNvPr id="216070" name="Rectangle 6"/>
          <p:cNvSpPr>
            <a:spLocks noGrp="1" noChangeArrowheads="1"/>
          </p:cNvSpPr>
          <p:nvPr>
            <p:ph type="title"/>
          </p:nvPr>
        </p:nvSpPr>
        <p:spPr>
          <a:xfrm>
            <a:off x="0" y="1143000"/>
            <a:ext cx="9144000" cy="5715000"/>
          </a:xfrm>
        </p:spPr>
        <p:txBody>
          <a:bodyPr>
            <a:normAutofit fontScale="90000"/>
          </a:bodyPr>
          <a:lstStyle/>
          <a:p>
            <a:pPr algn="r" eaLnBrk="1" fontAlgn="auto" hangingPunct="1">
              <a:spcAft>
                <a:spcPts val="0"/>
              </a:spcAft>
              <a:defRPr/>
            </a:pPr>
            <a:r>
              <a:rPr lang="fa-IR" sz="4000" dirty="0">
                <a:solidFill>
                  <a:schemeClr val="tx2">
                    <a:satMod val="130000"/>
                  </a:schemeClr>
                </a:solidFill>
                <a:latin typeface="Arial" pitchFamily="34" charset="0"/>
              </a:rPr>
              <a:t>آمار سال 1388 وزارت بهداشت نشان داده است که 20% کارگاهها دارای شرایط زیان آور صدا و 21% کارگران در معرض صدای زیان آور بوده اند. کمترین تعداد شاغلین در معرض طبق این آمار حدود 500 هزار نفر می باشند. ولی برآورد علمی با مقایسه آمارهای مشابه و در نظر گرفتن جمعیت کارگری کشور حاکی از آن است که طبق برآورد در ایران  حدود 2 میلیون نفر شاغل در معرض صدای زیان آور ( بیش از </a:t>
            </a:r>
            <a:r>
              <a:rPr lang="en-US" sz="3200" dirty="0" err="1">
                <a:solidFill>
                  <a:schemeClr val="tx2">
                    <a:satMod val="130000"/>
                  </a:schemeClr>
                </a:solidFill>
                <a:latin typeface="Arial" pitchFamily="34" charset="0"/>
              </a:rPr>
              <a:t>dBA</a:t>
            </a:r>
            <a:r>
              <a:rPr lang="fa-IR" sz="4000" dirty="0">
                <a:solidFill>
                  <a:schemeClr val="tx2">
                    <a:satMod val="130000"/>
                  </a:schemeClr>
                </a:solidFill>
                <a:latin typeface="Arial" pitchFamily="34" charset="0"/>
              </a:rPr>
              <a:t>85) قرار دارند.</a:t>
            </a:r>
            <a:r>
              <a:rPr lang="en-US" sz="4000" dirty="0">
                <a:solidFill>
                  <a:schemeClr val="tx2">
                    <a:satMod val="130000"/>
                  </a:schemeClr>
                </a:solidFill>
                <a:latin typeface="Arial" pitchFamily="34" charset="0"/>
              </a:rPr>
              <a:t/>
            </a:r>
            <a:br>
              <a:rPr lang="en-US" sz="4000" dirty="0">
                <a:solidFill>
                  <a:schemeClr val="tx2">
                    <a:satMod val="130000"/>
                  </a:schemeClr>
                </a:solidFill>
                <a:latin typeface="Arial" pitchFamily="34" charset="0"/>
              </a:rPr>
            </a:br>
            <a:endParaRPr lang="en-US" sz="4000" dirty="0">
              <a:solidFill>
                <a:schemeClr val="tx2">
                  <a:satMod val="130000"/>
                </a:schemeClr>
              </a:solidFill>
              <a:latin typeface="Arial" pitchFamily="34" charset="0"/>
            </a:endParaRPr>
          </a:p>
        </p:txBody>
      </p:sp>
    </p:spTree>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7813"/>
            <a:ext cx="8229600" cy="2008187"/>
          </a:xfrm>
        </p:spPr>
        <p:txBody>
          <a:bodyPr/>
          <a:lstStyle/>
          <a:p>
            <a:pPr>
              <a:defRPr/>
            </a:pPr>
            <a:r>
              <a:rPr lang="fa-IR" dirty="0" smtClean="0"/>
              <a:t>در شهرستان تاكستان در سال 89</a:t>
            </a:r>
            <a:br>
              <a:rPr lang="fa-IR" dirty="0" smtClean="0"/>
            </a:br>
            <a:endParaRPr lang="fa-IR" dirty="0"/>
          </a:p>
        </p:txBody>
      </p:sp>
      <p:graphicFrame>
        <p:nvGraphicFramePr>
          <p:cNvPr id="4" name="Table 3"/>
          <p:cNvGraphicFramePr>
            <a:graphicFrameLocks noGrp="1"/>
          </p:cNvGraphicFramePr>
          <p:nvPr/>
        </p:nvGraphicFramePr>
        <p:xfrm>
          <a:off x="0" y="1828800"/>
          <a:ext cx="8915400" cy="4594225"/>
        </p:xfrm>
        <a:graphic>
          <a:graphicData uri="http://schemas.openxmlformats.org/drawingml/2006/table">
            <a:tbl>
              <a:tblPr rtl="1"/>
              <a:tblGrid>
                <a:gridCol w="2457926"/>
                <a:gridCol w="2580203"/>
                <a:gridCol w="2094191"/>
                <a:gridCol w="1783080"/>
              </a:tblGrid>
              <a:tr h="1403528">
                <a:tc gridSpan="2">
                  <a:txBody>
                    <a:bodyPr/>
                    <a:lstStyle/>
                    <a:p>
                      <a:pPr marL="0" marR="0" lvl="0" indent="0" algn="ctr" defTabSz="914400" rtl="1" eaLnBrk="1" fontAlgn="base" latinLnBrk="0" hangingPunct="1">
                        <a:lnSpc>
                          <a:spcPct val="115000"/>
                        </a:lnSpc>
                        <a:spcBef>
                          <a:spcPct val="0"/>
                        </a:spcBef>
                        <a:spcAft>
                          <a:spcPct val="0"/>
                        </a:spcAft>
                        <a:buClrTx/>
                        <a:buSzTx/>
                        <a:buFontTx/>
                        <a:buNone/>
                        <a:tabLst/>
                      </a:pPr>
                      <a:r>
                        <a:rPr kumimoji="0" lang="fa-IR" sz="4800" b="1" i="0" u="none" strike="noStrike" cap="none" normalizeH="0" baseline="0" dirty="0" smtClean="0">
                          <a:ln>
                            <a:noFill/>
                          </a:ln>
                          <a:solidFill>
                            <a:srgbClr val="0000FF"/>
                          </a:solidFill>
                          <a:effectLst/>
                          <a:latin typeface="Calibri" pitchFamily="34" charset="0"/>
                          <a:cs typeface="Times New Roman" pitchFamily="18" charset="0"/>
                        </a:rPr>
                        <a:t>درصد در معرض صدا</a:t>
                      </a:r>
                      <a:endParaRPr kumimoji="0" lang="en-US" sz="6600" b="0" i="0" u="none" strike="noStrike" cap="none" normalizeH="0" baseline="0" dirty="0" smtClean="0">
                        <a:ln>
                          <a:noFill/>
                        </a:ln>
                        <a:solidFill>
                          <a:schemeClr val="tx1"/>
                        </a:solidFill>
                        <a:effectLst/>
                        <a:latin typeface="Calibri" pitchFamily="34" charset="0"/>
                        <a:cs typeface="Arial" pitchFamily="34" charset="0"/>
                      </a:endParaRPr>
                    </a:p>
                  </a:txBody>
                  <a:tcPr marL="68580" marR="68580" marT="0"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en-US"/>
                    </a:p>
                  </a:txBody>
                  <a:tcPr/>
                </a:tc>
                <a:tc gridSpan="2">
                  <a:txBody>
                    <a:bodyPr/>
                    <a:lstStyle/>
                    <a:p>
                      <a:pPr marL="0" marR="0" lvl="0" indent="0" algn="ctr" defTabSz="914400" rtl="1" eaLnBrk="1" fontAlgn="base" latinLnBrk="0" hangingPunct="1">
                        <a:lnSpc>
                          <a:spcPct val="115000"/>
                        </a:lnSpc>
                        <a:spcBef>
                          <a:spcPct val="0"/>
                        </a:spcBef>
                        <a:spcAft>
                          <a:spcPct val="0"/>
                        </a:spcAft>
                        <a:buClrTx/>
                        <a:buSzTx/>
                        <a:buFontTx/>
                        <a:buNone/>
                        <a:tabLst/>
                      </a:pPr>
                      <a:r>
                        <a:rPr kumimoji="0" lang="fa-IR" sz="4000" b="1" i="0" u="none" strike="noStrike" cap="none" normalizeH="0" baseline="0" smtClean="0">
                          <a:ln>
                            <a:noFill/>
                          </a:ln>
                          <a:solidFill>
                            <a:srgbClr val="0000FF"/>
                          </a:solidFill>
                          <a:effectLst/>
                          <a:latin typeface="Calibri" pitchFamily="34" charset="0"/>
                          <a:cs typeface="Times New Roman" pitchFamily="18" charset="0"/>
                        </a:rPr>
                        <a:t>تعداد در معرض صدا</a:t>
                      </a:r>
                      <a:endParaRPr kumimoji="0" lang="en-US" sz="5400" b="0" i="0" u="none" strike="noStrike" cap="none" normalizeH="0" baseline="0" smtClean="0">
                        <a:ln>
                          <a:noFill/>
                        </a:ln>
                        <a:solidFill>
                          <a:schemeClr val="tx1"/>
                        </a:solidFill>
                        <a:effectLst/>
                        <a:latin typeface="Calibri" pitchFamily="34" charset="0"/>
                        <a:cs typeface="Arial" pitchFamily="34" charset="0"/>
                      </a:endParaRPr>
                    </a:p>
                  </a:txBody>
                  <a:tcPr marL="68580" marR="68580" marT="0"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en-US"/>
                    </a:p>
                  </a:txBody>
                  <a:tcPr/>
                </a:tc>
              </a:tr>
              <a:tr h="1689285">
                <a:tc>
                  <a:txBody>
                    <a:bodyPr/>
                    <a:lstStyle/>
                    <a:p>
                      <a:pPr marL="0" marR="0" lvl="0" indent="0" algn="ctr" defTabSz="914400" rtl="1" eaLnBrk="1" fontAlgn="base" latinLnBrk="0" hangingPunct="1">
                        <a:lnSpc>
                          <a:spcPct val="115000"/>
                        </a:lnSpc>
                        <a:spcBef>
                          <a:spcPct val="0"/>
                        </a:spcBef>
                        <a:spcAft>
                          <a:spcPct val="0"/>
                        </a:spcAft>
                        <a:buClrTx/>
                        <a:buSzTx/>
                        <a:buFontTx/>
                        <a:buNone/>
                        <a:tabLst/>
                      </a:pPr>
                      <a:r>
                        <a:rPr kumimoji="0" lang="en-US" sz="4800" b="0" i="0" u="none" strike="noStrike" cap="none" normalizeH="0" baseline="0" dirty="0" smtClean="0">
                          <a:ln>
                            <a:noFill/>
                          </a:ln>
                          <a:solidFill>
                            <a:srgbClr val="FFFFFF"/>
                          </a:solidFill>
                          <a:effectLst/>
                          <a:latin typeface="Calibri" pitchFamily="34" charset="0"/>
                          <a:cs typeface="Arial" pitchFamily="34" charset="0"/>
                        </a:rPr>
                        <a:t> </a:t>
                      </a:r>
                      <a:r>
                        <a:rPr kumimoji="0" lang="fa-IR" sz="4800" b="1" i="0" u="none" strike="noStrike" cap="none" normalizeH="0" baseline="0" dirty="0" smtClean="0">
                          <a:ln>
                            <a:noFill/>
                          </a:ln>
                          <a:solidFill>
                            <a:schemeClr val="tx1"/>
                          </a:solidFill>
                          <a:effectLst/>
                          <a:latin typeface="Calibri" pitchFamily="34" charset="0"/>
                          <a:cs typeface="Times New Roman" pitchFamily="18" charset="0"/>
                        </a:rPr>
                        <a:t>کارگاه</a:t>
                      </a:r>
                      <a:endParaRPr kumimoji="0" lang="en-US" sz="6600" b="0" i="0" u="none" strike="noStrike" cap="none" normalizeH="0" baseline="0" dirty="0" smtClean="0">
                        <a:ln>
                          <a:noFill/>
                        </a:ln>
                        <a:solidFill>
                          <a:schemeClr val="tx1"/>
                        </a:solidFill>
                        <a:effectLst/>
                        <a:latin typeface="Calibri" pitchFamily="34" charset="0"/>
                        <a:cs typeface="Arial" pitchFamily="34" charset="0"/>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15000"/>
                        </a:lnSpc>
                        <a:spcBef>
                          <a:spcPct val="0"/>
                        </a:spcBef>
                        <a:spcAft>
                          <a:spcPct val="0"/>
                        </a:spcAft>
                        <a:buClrTx/>
                        <a:buSzTx/>
                        <a:buFontTx/>
                        <a:buNone/>
                        <a:tabLst/>
                      </a:pPr>
                      <a:r>
                        <a:rPr kumimoji="0" lang="fa-IR" sz="5400" b="0" i="0" u="none" strike="noStrike" cap="none" normalizeH="0" baseline="0" smtClean="0">
                          <a:ln>
                            <a:noFill/>
                          </a:ln>
                          <a:solidFill>
                            <a:schemeClr val="tx1"/>
                          </a:solidFill>
                          <a:effectLst/>
                          <a:latin typeface="Calibri" pitchFamily="34" charset="0"/>
                          <a:cs typeface="Arial" pitchFamily="34" charset="0"/>
                        </a:rPr>
                        <a:t>شاغلين</a:t>
                      </a:r>
                      <a:endParaRPr kumimoji="0" lang="en-US" sz="5400" b="0" i="0" u="none" strike="noStrike" cap="none" normalizeH="0" baseline="0" smtClean="0">
                        <a:ln>
                          <a:noFill/>
                        </a:ln>
                        <a:solidFill>
                          <a:schemeClr val="tx1"/>
                        </a:solidFill>
                        <a:effectLst/>
                        <a:latin typeface="Calibri" pitchFamily="34" charset="0"/>
                        <a:cs typeface="Arial" pitchFamily="34"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fa-IR" sz="6000" b="1" i="0" u="none" strike="noStrike" cap="none" normalizeH="0" baseline="0" dirty="0" smtClean="0">
                          <a:ln>
                            <a:noFill/>
                          </a:ln>
                          <a:solidFill>
                            <a:schemeClr val="tx1"/>
                          </a:solidFill>
                          <a:effectLst/>
                          <a:latin typeface="Calibri" pitchFamily="34" charset="0"/>
                          <a:cs typeface="Times New Roman" pitchFamily="18" charset="0"/>
                        </a:rPr>
                        <a:t>کارگاه</a:t>
                      </a:r>
                      <a:endParaRPr kumimoji="0" lang="fa-IR" sz="6000" b="0" i="0" u="none" strike="noStrike" cap="none" normalizeH="0" baseline="0" dirty="0" smtClean="0">
                        <a:ln>
                          <a:noFill/>
                        </a:ln>
                        <a:solidFill>
                          <a:schemeClr val="tx1"/>
                        </a:solidFill>
                        <a:effectLst/>
                        <a:latin typeface="Times New Roman" pitchFamily="18" charset="0"/>
                        <a:cs typeface="Arial" pitchFamily="34"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15000"/>
                        </a:lnSpc>
                        <a:spcBef>
                          <a:spcPct val="0"/>
                        </a:spcBef>
                        <a:spcAft>
                          <a:spcPct val="0"/>
                        </a:spcAft>
                        <a:buClrTx/>
                        <a:buSzTx/>
                        <a:buFontTx/>
                        <a:buNone/>
                        <a:tabLst/>
                      </a:pPr>
                      <a:r>
                        <a:rPr kumimoji="0" lang="en-US" sz="5400" b="0" i="0" u="none" strike="noStrike" cap="none" normalizeH="0" baseline="0" smtClean="0">
                          <a:ln>
                            <a:noFill/>
                          </a:ln>
                          <a:solidFill>
                            <a:schemeClr val="tx1"/>
                          </a:solidFill>
                          <a:effectLst/>
                          <a:latin typeface="Calibri" pitchFamily="34" charset="0"/>
                          <a:cs typeface="Arial" pitchFamily="34" charset="0"/>
                        </a:rPr>
                        <a:t> </a:t>
                      </a:r>
                      <a:r>
                        <a:rPr kumimoji="0" lang="fa-IR" sz="5400" b="0" i="0" u="none" strike="noStrike" cap="none" normalizeH="0" baseline="0" smtClean="0">
                          <a:ln>
                            <a:noFill/>
                          </a:ln>
                          <a:solidFill>
                            <a:schemeClr val="tx1"/>
                          </a:solidFill>
                          <a:effectLst/>
                          <a:latin typeface="Calibri" pitchFamily="34" charset="0"/>
                          <a:cs typeface="Arial" pitchFamily="34" charset="0"/>
                        </a:rPr>
                        <a:t>شاغلين</a:t>
                      </a:r>
                      <a:endParaRPr kumimoji="0" lang="en-US" sz="5400" b="0" i="0" u="none" strike="noStrike" cap="none" normalizeH="0" baseline="0" smtClean="0">
                        <a:ln>
                          <a:noFill/>
                        </a:ln>
                        <a:solidFill>
                          <a:schemeClr val="tx1"/>
                        </a:solidFill>
                        <a:effectLst/>
                        <a:latin typeface="Calibri" pitchFamily="34" charset="0"/>
                        <a:cs typeface="Arial" pitchFamily="34" charset="0"/>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1501412">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4800" b="0" i="0" u="none" strike="noStrike" cap="none" normalizeH="0" baseline="0" smtClean="0">
                          <a:ln>
                            <a:noFill/>
                          </a:ln>
                          <a:solidFill>
                            <a:schemeClr val="tx1"/>
                          </a:solidFill>
                          <a:effectLst/>
                          <a:latin typeface="Calibri" pitchFamily="34" charset="0"/>
                          <a:cs typeface="Arial" pitchFamily="34" charset="0"/>
                        </a:rPr>
                        <a:t> </a:t>
                      </a:r>
                      <a:r>
                        <a:rPr kumimoji="0" lang="en-US" sz="4800" b="1" i="0" u="none" strike="noStrike" cap="none" normalizeH="0" baseline="0" smtClean="0">
                          <a:ln>
                            <a:noFill/>
                          </a:ln>
                          <a:solidFill>
                            <a:schemeClr val="tx1"/>
                          </a:solidFill>
                          <a:effectLst/>
                          <a:latin typeface="Arial" pitchFamily="34" charset="0"/>
                          <a:cs typeface="Times New Roman" pitchFamily="18" charset="0"/>
                        </a:rPr>
                        <a:t>29/02</a:t>
                      </a:r>
                      <a:endParaRPr kumimoji="0" lang="en-US" sz="6600" b="0" i="0" u="none" strike="noStrike" cap="none" normalizeH="0" baseline="0" smtClean="0">
                        <a:ln>
                          <a:noFill/>
                        </a:ln>
                        <a:solidFill>
                          <a:schemeClr val="tx1"/>
                        </a:solidFill>
                        <a:effectLst/>
                        <a:latin typeface="Calibri" pitchFamily="34" charset="0"/>
                        <a:cs typeface="Arial" pitchFamily="34" charset="0"/>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6000" b="1" i="0" u="none" strike="noStrike" cap="none" normalizeH="0" baseline="0" smtClean="0">
                          <a:ln>
                            <a:noFill/>
                          </a:ln>
                          <a:solidFill>
                            <a:schemeClr val="tx1"/>
                          </a:solidFill>
                          <a:effectLst/>
                          <a:latin typeface="Times New Roman" pitchFamily="18" charset="0"/>
                          <a:cs typeface="Arial" pitchFamily="34" charset="0"/>
                        </a:rPr>
                        <a:t>31/06</a:t>
                      </a:r>
                      <a:endParaRPr kumimoji="0" lang="en-US" sz="4000" b="0" i="0" u="none" strike="noStrike" cap="none" normalizeH="0" baseline="0" smtClean="0">
                        <a:ln>
                          <a:noFill/>
                        </a:ln>
                        <a:solidFill>
                          <a:schemeClr val="tx1"/>
                        </a:solidFill>
                        <a:effectLst/>
                        <a:latin typeface="Calibri" pitchFamily="34" charset="0"/>
                        <a:cs typeface="Arial" pitchFamily="34" charset="0"/>
                      </a:endParaRPr>
                    </a:p>
                  </a:txBody>
                  <a:tcPr marL="68580" marR="68580" marT="0"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7200" b="1" i="0" u="none" strike="noStrike" cap="none" normalizeH="0" baseline="0" smtClean="0">
                          <a:ln>
                            <a:noFill/>
                          </a:ln>
                          <a:solidFill>
                            <a:schemeClr val="tx1"/>
                          </a:solidFill>
                          <a:effectLst/>
                          <a:latin typeface="Arial" pitchFamily="34" charset="0"/>
                          <a:cs typeface="Times New Roman" pitchFamily="18" charset="0"/>
                        </a:rPr>
                        <a:t>415</a:t>
                      </a:r>
                      <a:endParaRPr kumimoji="0" lang="en-US" sz="9600" b="0" i="0" u="none" strike="noStrike" cap="none" normalizeH="0" baseline="0" smtClean="0">
                        <a:ln>
                          <a:noFill/>
                        </a:ln>
                        <a:solidFill>
                          <a:schemeClr val="tx1"/>
                        </a:solidFill>
                        <a:effectLst/>
                        <a:latin typeface="Calibri" pitchFamily="34" charset="0"/>
                        <a:cs typeface="Arial" pitchFamily="34" charset="0"/>
                      </a:endParaRPr>
                    </a:p>
                  </a:txBody>
                  <a:tcPr marL="68580" marR="68580" marT="0"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15000"/>
                        </a:lnSpc>
                        <a:spcBef>
                          <a:spcPct val="0"/>
                        </a:spcBef>
                        <a:spcAft>
                          <a:spcPts val="1000"/>
                        </a:spcAft>
                        <a:buClrTx/>
                        <a:buSzTx/>
                        <a:buFontTx/>
                        <a:buNone/>
                        <a:tabLst/>
                      </a:pPr>
                      <a:r>
                        <a:rPr kumimoji="0" lang="en-US" sz="1100" b="0" i="0" u="none" strike="noStrike" cap="none" normalizeH="0" baseline="0" dirty="0" smtClean="0">
                          <a:ln>
                            <a:noFill/>
                          </a:ln>
                          <a:solidFill>
                            <a:schemeClr val="tx1"/>
                          </a:solidFill>
                          <a:effectLst/>
                          <a:latin typeface="Calibri" pitchFamily="34" charset="0"/>
                          <a:cs typeface="Arial" pitchFamily="34" charset="0"/>
                        </a:rPr>
                        <a:t> </a:t>
                      </a:r>
                      <a:r>
                        <a:rPr kumimoji="0" lang="fa-IR" sz="5400" b="0" i="0" u="none" strike="noStrike" cap="none" normalizeH="0" baseline="0" dirty="0" smtClean="0">
                          <a:ln>
                            <a:noFill/>
                          </a:ln>
                          <a:solidFill>
                            <a:schemeClr val="tx1"/>
                          </a:solidFill>
                          <a:effectLst/>
                          <a:latin typeface="Calibri" pitchFamily="34" charset="0"/>
                          <a:cs typeface="Arial" pitchFamily="34" charset="0"/>
                        </a:rPr>
                        <a:t>4058</a:t>
                      </a:r>
                      <a:endParaRPr kumimoji="0" lang="en-US" sz="1100" b="0" i="0" u="none" strike="noStrike" cap="none" normalizeH="0" baseline="0" dirty="0" smtClean="0">
                        <a:ln>
                          <a:noFill/>
                        </a:ln>
                        <a:solidFill>
                          <a:schemeClr val="tx1"/>
                        </a:solidFill>
                        <a:effectLst/>
                        <a:latin typeface="Calibri" pitchFamily="34" charset="0"/>
                        <a:cs typeface="Arial" pitchFamily="34" charset="0"/>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nvGraphicFramePr>
        <p:xfrm>
          <a:off x="457200" y="277813"/>
          <a:ext cx="8229600" cy="58531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AsOne/>
      </p:bldGraphic>
    </p:bld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Rectangle 2"/>
          <p:cNvSpPr>
            <a:spLocks noGrp="1" noChangeArrowheads="1"/>
          </p:cNvSpPr>
          <p:nvPr>
            <p:ph type="title" sz="quarter"/>
          </p:nvPr>
        </p:nvSpPr>
        <p:spPr/>
        <p:txBody>
          <a:bodyPr/>
          <a:lstStyle/>
          <a:p>
            <a:pPr algn="r"/>
            <a:r>
              <a:rPr lang="fa-IR" sz="4000" b="1">
                <a:solidFill>
                  <a:schemeClr val="tx1"/>
                </a:solidFill>
              </a:rPr>
              <a:t>صدمه به دستگاه شنوايي:</a:t>
            </a:r>
            <a:br>
              <a:rPr lang="fa-IR" sz="4000" b="1">
                <a:solidFill>
                  <a:schemeClr val="tx1"/>
                </a:solidFill>
              </a:rPr>
            </a:br>
            <a:endParaRPr lang="en-US" sz="4000" b="1">
              <a:solidFill>
                <a:schemeClr val="tx1"/>
              </a:solidFill>
            </a:endParaRPr>
          </a:p>
        </p:txBody>
      </p:sp>
      <p:pic>
        <p:nvPicPr>
          <p:cNvPr id="196619" name="Picture 11" descr="ear_anatomy"/>
          <p:cNvPicPr>
            <a:picLocks noGrp="1" noChangeAspect="1" noChangeArrowheads="1"/>
          </p:cNvPicPr>
          <p:nvPr>
            <p:ph sz="quarter" idx="1"/>
          </p:nvPr>
        </p:nvPicPr>
        <p:blipFill>
          <a:blip r:embed="rId2"/>
          <a:srcRect/>
          <a:stretch>
            <a:fillRect/>
          </a:stretch>
        </p:blipFill>
        <p:spPr>
          <a:xfrm>
            <a:off x="228600" y="1096963"/>
            <a:ext cx="5715000" cy="5399087"/>
          </a:xfrm>
          <a:noFill/>
          <a:ln/>
        </p:spPr>
      </p:pic>
      <p:sp>
        <p:nvSpPr>
          <p:cNvPr id="196624" name="Oval 16"/>
          <p:cNvSpPr>
            <a:spLocks noChangeArrowheads="1"/>
          </p:cNvSpPr>
          <p:nvPr/>
        </p:nvSpPr>
        <p:spPr bwMode="auto">
          <a:xfrm>
            <a:off x="6096000" y="1447800"/>
            <a:ext cx="3048000" cy="2209800"/>
          </a:xfrm>
          <a:prstGeom prst="ellipse">
            <a:avLst/>
          </a:prstGeom>
          <a:solidFill>
            <a:srgbClr val="00FFFF">
              <a:alpha val="66000"/>
            </a:srgbClr>
          </a:solidFill>
          <a:ln w="9525">
            <a:solidFill>
              <a:schemeClr val="tx1"/>
            </a:solidFill>
            <a:round/>
            <a:headEnd/>
            <a:tailEnd/>
          </a:ln>
          <a:effectLst/>
        </p:spPr>
        <p:txBody>
          <a:bodyPr wrap="none" anchor="ctr"/>
          <a:lstStyle/>
          <a:p>
            <a:pPr algn="ctr"/>
            <a:r>
              <a:rPr lang="fa-IR" sz="2400" b="1"/>
              <a:t>افت شنوايي </a:t>
            </a:r>
          </a:p>
          <a:p>
            <a:pPr algn="ctr"/>
            <a:r>
              <a:rPr lang="fa-IR" sz="2400" b="1"/>
              <a:t>(افت موقت ودائم ) </a:t>
            </a:r>
            <a:br>
              <a:rPr lang="fa-IR" sz="2400" b="1"/>
            </a:br>
            <a:r>
              <a:rPr lang="fa-IR" sz="2400" b="1"/>
              <a:t>– وزوز گوش</a:t>
            </a:r>
            <a:br>
              <a:rPr lang="fa-IR" sz="2400" b="1"/>
            </a:br>
            <a:endParaRPr lang="en-US" sz="2400" b="1"/>
          </a:p>
        </p:txBody>
      </p:sp>
      <p:sp>
        <p:nvSpPr>
          <p:cNvPr id="196625" name="Oval 17"/>
          <p:cNvSpPr>
            <a:spLocks noChangeArrowheads="1"/>
          </p:cNvSpPr>
          <p:nvPr/>
        </p:nvSpPr>
        <p:spPr bwMode="auto">
          <a:xfrm>
            <a:off x="6477000" y="4114800"/>
            <a:ext cx="2209800" cy="2133600"/>
          </a:xfrm>
          <a:prstGeom prst="ellipse">
            <a:avLst/>
          </a:prstGeom>
          <a:solidFill>
            <a:srgbClr val="00FFFF">
              <a:alpha val="66000"/>
            </a:srgbClr>
          </a:solidFill>
          <a:ln w="9525">
            <a:solidFill>
              <a:schemeClr val="tx1"/>
            </a:solidFill>
            <a:round/>
            <a:headEnd/>
            <a:tailEnd/>
          </a:ln>
          <a:effectLst/>
        </p:spPr>
        <p:txBody>
          <a:bodyPr wrap="none" anchor="ctr"/>
          <a:lstStyle/>
          <a:p>
            <a:pPr algn="ctr"/>
            <a:r>
              <a:rPr lang="fa-IR" sz="2400" b="1"/>
              <a:t>ضربه صوتي</a:t>
            </a:r>
            <a:endParaRPr lang="en-US" sz="2400" b="1"/>
          </a:p>
          <a:p>
            <a:pPr algn="ctr"/>
            <a:r>
              <a:rPr lang="en-US" sz="2400" b="1"/>
              <a:t>)</a:t>
            </a:r>
            <a:r>
              <a:rPr lang="fa-IR" sz="2400" b="1"/>
              <a:t>جز اثرات حاد)</a:t>
            </a:r>
            <a:endParaRPr lang="en-US" sz="2400" b="1"/>
          </a:p>
        </p:txBody>
      </p:sp>
    </p:spTree>
  </p:cSld>
  <p:clrMapOvr>
    <a:masterClrMapping/>
  </p:clrMapOvr>
  <p:transition>
    <p:zoom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ntr" presetSubtype="0" fill="hold" grpId="0" nodeType="clickEffect">
                                  <p:stCondLst>
                                    <p:cond delay="0"/>
                                  </p:stCondLst>
                                  <p:childTnLst>
                                    <p:set>
                                      <p:cBhvr>
                                        <p:cTn id="6" dur="1" fill="hold">
                                          <p:stCondLst>
                                            <p:cond delay="0"/>
                                          </p:stCondLst>
                                        </p:cTn>
                                        <p:tgtEl>
                                          <p:spTgt spid="196610"/>
                                        </p:tgtEl>
                                        <p:attrNameLst>
                                          <p:attrName>style.visibility</p:attrName>
                                        </p:attrNameLst>
                                      </p:cBhvr>
                                      <p:to>
                                        <p:strVal val="visible"/>
                                      </p:to>
                                    </p:set>
                                    <p:animEffect transition="in" filter="wedge">
                                      <p:cBhvr>
                                        <p:cTn id="7" dur="2000"/>
                                        <p:tgtEl>
                                          <p:spTgt spid="196610"/>
                                        </p:tgtEl>
                                      </p:cBhvr>
                                    </p:animEffect>
                                  </p:childTnLst>
                                </p:cTn>
                              </p:par>
                            </p:childTnLst>
                          </p:cTn>
                        </p:par>
                      </p:childTnLst>
                    </p:cTn>
                  </p:par>
                  <p:par>
                    <p:cTn id="8" fill="hold">
                      <p:stCondLst>
                        <p:cond delay="indefinite"/>
                      </p:stCondLst>
                      <p:childTnLst>
                        <p:par>
                          <p:cTn id="9" fill="hold">
                            <p:stCondLst>
                              <p:cond delay="0"/>
                            </p:stCondLst>
                            <p:childTnLst>
                              <p:par>
                                <p:cTn id="10" presetID="20" presetClass="entr" presetSubtype="0" fill="hold" nodeType="clickEffect">
                                  <p:stCondLst>
                                    <p:cond delay="0"/>
                                  </p:stCondLst>
                                  <p:childTnLst>
                                    <p:set>
                                      <p:cBhvr>
                                        <p:cTn id="11" dur="1" fill="hold">
                                          <p:stCondLst>
                                            <p:cond delay="0"/>
                                          </p:stCondLst>
                                        </p:cTn>
                                        <p:tgtEl>
                                          <p:spTgt spid="196619"/>
                                        </p:tgtEl>
                                        <p:attrNameLst>
                                          <p:attrName>style.visibility</p:attrName>
                                        </p:attrNameLst>
                                      </p:cBhvr>
                                      <p:to>
                                        <p:strVal val="visible"/>
                                      </p:to>
                                    </p:set>
                                    <p:animEffect transition="in" filter="wedge">
                                      <p:cBhvr>
                                        <p:cTn id="12" dur="2000"/>
                                        <p:tgtEl>
                                          <p:spTgt spid="196619"/>
                                        </p:tgtEl>
                                      </p:cBhvr>
                                    </p:animEffect>
                                  </p:childTnLst>
                                </p:cTn>
                              </p:par>
                            </p:childTnLst>
                          </p:cTn>
                        </p:par>
                      </p:childTnLst>
                    </p:cTn>
                  </p:par>
                  <p:par>
                    <p:cTn id="13" fill="hold">
                      <p:stCondLst>
                        <p:cond delay="indefinite"/>
                      </p:stCondLst>
                      <p:childTnLst>
                        <p:par>
                          <p:cTn id="14" fill="hold">
                            <p:stCondLst>
                              <p:cond delay="0"/>
                            </p:stCondLst>
                            <p:childTnLst>
                              <p:par>
                                <p:cTn id="15" presetID="49" presetClass="entr" presetSubtype="0" decel="100000" fill="hold" grpId="0" nodeType="clickEffect">
                                  <p:stCondLst>
                                    <p:cond delay="0"/>
                                  </p:stCondLst>
                                  <p:childTnLst>
                                    <p:set>
                                      <p:cBhvr>
                                        <p:cTn id="16" dur="1" fill="hold">
                                          <p:stCondLst>
                                            <p:cond delay="0"/>
                                          </p:stCondLst>
                                        </p:cTn>
                                        <p:tgtEl>
                                          <p:spTgt spid="196624"/>
                                        </p:tgtEl>
                                        <p:attrNameLst>
                                          <p:attrName>style.visibility</p:attrName>
                                        </p:attrNameLst>
                                      </p:cBhvr>
                                      <p:to>
                                        <p:strVal val="visible"/>
                                      </p:to>
                                    </p:set>
                                    <p:anim calcmode="lin" valueType="num">
                                      <p:cBhvr>
                                        <p:cTn id="17" dur="500" fill="hold"/>
                                        <p:tgtEl>
                                          <p:spTgt spid="196624"/>
                                        </p:tgtEl>
                                        <p:attrNameLst>
                                          <p:attrName>ppt_w</p:attrName>
                                        </p:attrNameLst>
                                      </p:cBhvr>
                                      <p:tavLst>
                                        <p:tav tm="0">
                                          <p:val>
                                            <p:fltVal val="0"/>
                                          </p:val>
                                        </p:tav>
                                        <p:tav tm="100000">
                                          <p:val>
                                            <p:strVal val="#ppt_w"/>
                                          </p:val>
                                        </p:tav>
                                      </p:tavLst>
                                    </p:anim>
                                    <p:anim calcmode="lin" valueType="num">
                                      <p:cBhvr>
                                        <p:cTn id="18" dur="500" fill="hold"/>
                                        <p:tgtEl>
                                          <p:spTgt spid="196624"/>
                                        </p:tgtEl>
                                        <p:attrNameLst>
                                          <p:attrName>ppt_h</p:attrName>
                                        </p:attrNameLst>
                                      </p:cBhvr>
                                      <p:tavLst>
                                        <p:tav tm="0">
                                          <p:val>
                                            <p:fltVal val="0"/>
                                          </p:val>
                                        </p:tav>
                                        <p:tav tm="100000">
                                          <p:val>
                                            <p:strVal val="#ppt_h"/>
                                          </p:val>
                                        </p:tav>
                                      </p:tavLst>
                                    </p:anim>
                                    <p:anim calcmode="lin" valueType="num">
                                      <p:cBhvr>
                                        <p:cTn id="19" dur="500" fill="hold"/>
                                        <p:tgtEl>
                                          <p:spTgt spid="196624"/>
                                        </p:tgtEl>
                                        <p:attrNameLst>
                                          <p:attrName>style.rotation</p:attrName>
                                        </p:attrNameLst>
                                      </p:cBhvr>
                                      <p:tavLst>
                                        <p:tav tm="0">
                                          <p:val>
                                            <p:fltVal val="360"/>
                                          </p:val>
                                        </p:tav>
                                        <p:tav tm="100000">
                                          <p:val>
                                            <p:fltVal val="0"/>
                                          </p:val>
                                        </p:tav>
                                      </p:tavLst>
                                    </p:anim>
                                    <p:animEffect transition="in" filter="fade">
                                      <p:cBhvr>
                                        <p:cTn id="20" dur="500"/>
                                        <p:tgtEl>
                                          <p:spTgt spid="196624"/>
                                        </p:tgtEl>
                                      </p:cBhvr>
                                    </p:animEffect>
                                  </p:childTnLst>
                                </p:cTn>
                              </p:par>
                            </p:childTnLst>
                          </p:cTn>
                        </p:par>
                      </p:childTnLst>
                    </p:cTn>
                  </p:par>
                  <p:par>
                    <p:cTn id="21" fill="hold">
                      <p:stCondLst>
                        <p:cond delay="indefinite"/>
                      </p:stCondLst>
                      <p:childTnLst>
                        <p:par>
                          <p:cTn id="22" fill="hold">
                            <p:stCondLst>
                              <p:cond delay="0"/>
                            </p:stCondLst>
                            <p:childTnLst>
                              <p:par>
                                <p:cTn id="23" presetID="9" presetClass="entr" presetSubtype="0" fill="hold" grpId="0" nodeType="clickEffect">
                                  <p:stCondLst>
                                    <p:cond delay="0"/>
                                  </p:stCondLst>
                                  <p:childTnLst>
                                    <p:set>
                                      <p:cBhvr>
                                        <p:cTn id="24" dur="1" fill="hold">
                                          <p:stCondLst>
                                            <p:cond delay="0"/>
                                          </p:stCondLst>
                                        </p:cTn>
                                        <p:tgtEl>
                                          <p:spTgt spid="196625"/>
                                        </p:tgtEl>
                                        <p:attrNameLst>
                                          <p:attrName>style.visibility</p:attrName>
                                        </p:attrNameLst>
                                      </p:cBhvr>
                                      <p:to>
                                        <p:strVal val="visible"/>
                                      </p:to>
                                    </p:set>
                                    <p:animEffect transition="in" filter="dissolve">
                                      <p:cBhvr>
                                        <p:cTn id="25" dur="500"/>
                                        <p:tgtEl>
                                          <p:spTgt spid="1966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6610" grpId="0"/>
      <p:bldP spid="196624" grpId="0" animBg="1"/>
      <p:bldP spid="196625" grpId="0" animBg="1"/>
    </p:bld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6143" name="Oval 15"/>
          <p:cNvSpPr>
            <a:spLocks noChangeArrowheads="1"/>
          </p:cNvSpPr>
          <p:nvPr/>
        </p:nvSpPr>
        <p:spPr bwMode="auto">
          <a:xfrm>
            <a:off x="3276600" y="2362200"/>
            <a:ext cx="2133600" cy="2438400"/>
          </a:xfrm>
          <a:prstGeom prst="ellipse">
            <a:avLst/>
          </a:prstGeom>
          <a:solidFill>
            <a:srgbClr val="66FF66">
              <a:alpha val="66000"/>
            </a:srgbClr>
          </a:solidFill>
          <a:ln w="9525">
            <a:solidFill>
              <a:schemeClr val="tx1"/>
            </a:solidFill>
            <a:round/>
            <a:headEnd/>
            <a:tailEnd/>
          </a:ln>
          <a:effectLst/>
        </p:spPr>
        <p:txBody>
          <a:bodyPr wrap="none" anchor="ctr"/>
          <a:lstStyle/>
          <a:p>
            <a:endParaRPr lang="en-US"/>
          </a:p>
        </p:txBody>
      </p:sp>
      <p:sp>
        <p:nvSpPr>
          <p:cNvPr id="176144" name="Rectangle 16"/>
          <p:cNvSpPr>
            <a:spLocks noChangeArrowheads="1"/>
          </p:cNvSpPr>
          <p:nvPr/>
        </p:nvSpPr>
        <p:spPr bwMode="auto">
          <a:xfrm>
            <a:off x="3429000" y="2895600"/>
            <a:ext cx="1905000" cy="1552575"/>
          </a:xfrm>
          <a:prstGeom prst="rect">
            <a:avLst/>
          </a:prstGeom>
          <a:noFill/>
          <a:ln w="9525">
            <a:noFill/>
            <a:miter lim="800000"/>
            <a:headEnd/>
            <a:tailEnd/>
          </a:ln>
          <a:effectLst/>
        </p:spPr>
        <p:txBody>
          <a:bodyPr>
            <a:spAutoFit/>
          </a:bodyPr>
          <a:lstStyle/>
          <a:p>
            <a:pPr algn="ctr"/>
            <a:r>
              <a:rPr lang="fa-IR" sz="2400" b="1"/>
              <a:t>اثرات غیر</a:t>
            </a:r>
          </a:p>
          <a:p>
            <a:pPr algn="ctr"/>
            <a:r>
              <a:rPr lang="fa-IR" sz="2400" b="1"/>
              <a:t>شنوایی</a:t>
            </a:r>
          </a:p>
          <a:p>
            <a:pPr algn="ctr"/>
            <a:r>
              <a:rPr lang="fa-IR" sz="2400" b="1"/>
              <a:t> سروصدادر</a:t>
            </a:r>
          </a:p>
          <a:p>
            <a:pPr algn="ctr"/>
            <a:r>
              <a:rPr lang="fa-IR" sz="2400" b="1"/>
              <a:t> انسان</a:t>
            </a:r>
            <a:endParaRPr lang="en-US" sz="2400" b="1"/>
          </a:p>
        </p:txBody>
      </p:sp>
      <p:sp>
        <p:nvSpPr>
          <p:cNvPr id="176147" name="Oval 19"/>
          <p:cNvSpPr>
            <a:spLocks noChangeArrowheads="1"/>
          </p:cNvSpPr>
          <p:nvPr/>
        </p:nvSpPr>
        <p:spPr bwMode="auto">
          <a:xfrm>
            <a:off x="1676400" y="0"/>
            <a:ext cx="1905000" cy="1676400"/>
          </a:xfrm>
          <a:prstGeom prst="ellipse">
            <a:avLst/>
          </a:prstGeom>
          <a:solidFill>
            <a:srgbClr val="00FFFF">
              <a:alpha val="66000"/>
            </a:srgbClr>
          </a:solidFill>
          <a:ln w="9525">
            <a:solidFill>
              <a:schemeClr val="tx1"/>
            </a:solidFill>
            <a:round/>
            <a:headEnd/>
            <a:tailEnd/>
          </a:ln>
          <a:effectLst/>
        </p:spPr>
        <p:txBody>
          <a:bodyPr wrap="none" anchor="ctr"/>
          <a:lstStyle/>
          <a:p>
            <a:pPr marL="342900" indent="-342900" algn="ctr">
              <a:lnSpc>
                <a:spcPct val="90000"/>
              </a:lnSpc>
              <a:spcBef>
                <a:spcPct val="20000"/>
              </a:spcBef>
              <a:buFont typeface="Wingdings" pitchFamily="2" charset="2"/>
              <a:buNone/>
            </a:pPr>
            <a:r>
              <a:rPr lang="fa-IR" sz="2400" b="1"/>
              <a:t>تداخل در</a:t>
            </a:r>
          </a:p>
          <a:p>
            <a:pPr marL="342900" indent="-342900" algn="ctr">
              <a:lnSpc>
                <a:spcPct val="90000"/>
              </a:lnSpc>
              <a:spcBef>
                <a:spcPct val="20000"/>
              </a:spcBef>
              <a:buFont typeface="Wingdings" pitchFamily="2" charset="2"/>
              <a:buNone/>
            </a:pPr>
            <a:r>
              <a:rPr lang="fa-IR" sz="2400" b="1"/>
              <a:t> مکالمات </a:t>
            </a:r>
          </a:p>
          <a:p>
            <a:pPr marL="342900" indent="-342900" algn="ctr"/>
            <a:endParaRPr lang="en-US" sz="2400" b="1"/>
          </a:p>
        </p:txBody>
      </p:sp>
      <p:sp>
        <p:nvSpPr>
          <p:cNvPr id="176148" name="Oval 20"/>
          <p:cNvSpPr>
            <a:spLocks noChangeArrowheads="1"/>
          </p:cNvSpPr>
          <p:nvPr/>
        </p:nvSpPr>
        <p:spPr bwMode="auto">
          <a:xfrm>
            <a:off x="0" y="1905000"/>
            <a:ext cx="1905000" cy="2209800"/>
          </a:xfrm>
          <a:prstGeom prst="ellipse">
            <a:avLst/>
          </a:prstGeom>
          <a:solidFill>
            <a:srgbClr val="00FFFF">
              <a:alpha val="66000"/>
            </a:srgbClr>
          </a:solidFill>
          <a:ln w="9525">
            <a:solidFill>
              <a:schemeClr val="tx1"/>
            </a:solidFill>
            <a:round/>
            <a:headEnd/>
            <a:tailEnd/>
          </a:ln>
          <a:effectLst/>
        </p:spPr>
        <p:txBody>
          <a:bodyPr wrap="none" anchor="ctr"/>
          <a:lstStyle/>
          <a:p>
            <a:pPr algn="ctr"/>
            <a:r>
              <a:rPr lang="fa-IR" sz="2400" b="1"/>
              <a:t>تحریک </a:t>
            </a:r>
          </a:p>
          <a:p>
            <a:pPr algn="ctr"/>
            <a:r>
              <a:rPr lang="fa-IR" sz="2400" b="1"/>
              <a:t>اعصاب</a:t>
            </a:r>
            <a:endParaRPr lang="en-US" sz="2400" b="1"/>
          </a:p>
        </p:txBody>
      </p:sp>
      <p:sp>
        <p:nvSpPr>
          <p:cNvPr id="176149" name="Oval 21"/>
          <p:cNvSpPr>
            <a:spLocks noChangeArrowheads="1"/>
          </p:cNvSpPr>
          <p:nvPr/>
        </p:nvSpPr>
        <p:spPr bwMode="auto">
          <a:xfrm>
            <a:off x="304800" y="4724400"/>
            <a:ext cx="1905000" cy="2133600"/>
          </a:xfrm>
          <a:prstGeom prst="ellipse">
            <a:avLst/>
          </a:prstGeom>
          <a:solidFill>
            <a:srgbClr val="00FFFF">
              <a:alpha val="66000"/>
            </a:srgbClr>
          </a:solidFill>
          <a:ln w="9525">
            <a:solidFill>
              <a:schemeClr val="tx1"/>
            </a:solidFill>
            <a:round/>
            <a:headEnd/>
            <a:tailEnd/>
          </a:ln>
          <a:effectLst/>
        </p:spPr>
        <p:txBody>
          <a:bodyPr wrap="none" anchor="ctr"/>
          <a:lstStyle/>
          <a:p>
            <a:pPr algn="ctr"/>
            <a:r>
              <a:rPr lang="fa-IR" sz="2400" b="1"/>
              <a:t>اثرات رواني</a:t>
            </a:r>
            <a:endParaRPr lang="en-US" sz="2400" b="1"/>
          </a:p>
        </p:txBody>
      </p:sp>
      <p:sp>
        <p:nvSpPr>
          <p:cNvPr id="176150" name="Oval 22"/>
          <p:cNvSpPr>
            <a:spLocks noChangeArrowheads="1"/>
          </p:cNvSpPr>
          <p:nvPr/>
        </p:nvSpPr>
        <p:spPr bwMode="auto">
          <a:xfrm>
            <a:off x="3124200" y="5486400"/>
            <a:ext cx="2362200" cy="1371600"/>
          </a:xfrm>
          <a:prstGeom prst="ellipse">
            <a:avLst/>
          </a:prstGeom>
          <a:solidFill>
            <a:srgbClr val="00FFFF">
              <a:alpha val="66000"/>
            </a:srgbClr>
          </a:solidFill>
          <a:ln w="9525">
            <a:solidFill>
              <a:schemeClr val="tx1"/>
            </a:solidFill>
            <a:round/>
            <a:headEnd/>
            <a:tailEnd/>
          </a:ln>
          <a:effectLst/>
        </p:spPr>
        <p:txBody>
          <a:bodyPr wrap="none" anchor="ctr"/>
          <a:lstStyle/>
          <a:p>
            <a:pPr algn="ctr"/>
            <a:r>
              <a:rPr lang="fa-IR" sz="2800" b="1"/>
              <a:t>افزایش </a:t>
            </a:r>
          </a:p>
          <a:p>
            <a:pPr algn="ctr"/>
            <a:r>
              <a:rPr lang="fa-IR" sz="2800" b="1"/>
              <a:t>ضربان قلب</a:t>
            </a:r>
            <a:endParaRPr lang="en-US" sz="2800" b="1"/>
          </a:p>
        </p:txBody>
      </p:sp>
      <p:sp>
        <p:nvSpPr>
          <p:cNvPr id="176151" name="Oval 23"/>
          <p:cNvSpPr>
            <a:spLocks noChangeArrowheads="1"/>
          </p:cNvSpPr>
          <p:nvPr/>
        </p:nvSpPr>
        <p:spPr bwMode="auto">
          <a:xfrm>
            <a:off x="6248400" y="5181600"/>
            <a:ext cx="2362200" cy="1676400"/>
          </a:xfrm>
          <a:prstGeom prst="ellipse">
            <a:avLst/>
          </a:prstGeom>
          <a:solidFill>
            <a:srgbClr val="00FFFF">
              <a:alpha val="66000"/>
            </a:srgbClr>
          </a:solidFill>
          <a:ln w="9525">
            <a:solidFill>
              <a:schemeClr val="tx1"/>
            </a:solidFill>
            <a:round/>
            <a:headEnd/>
            <a:tailEnd/>
          </a:ln>
          <a:effectLst/>
        </p:spPr>
        <p:txBody>
          <a:bodyPr wrap="none" anchor="ctr"/>
          <a:lstStyle/>
          <a:p>
            <a:pPr algn="ctr"/>
            <a:r>
              <a:rPr lang="fa-IR" sz="2800" b="1"/>
              <a:t>افزایش </a:t>
            </a:r>
          </a:p>
          <a:p>
            <a:pPr algn="ctr"/>
            <a:r>
              <a:rPr lang="fa-IR" sz="2800" b="1"/>
              <a:t>فشار خون</a:t>
            </a:r>
            <a:endParaRPr lang="en-US" sz="2800" b="1"/>
          </a:p>
        </p:txBody>
      </p:sp>
      <p:sp>
        <p:nvSpPr>
          <p:cNvPr id="176152" name="Oval 24"/>
          <p:cNvSpPr>
            <a:spLocks noChangeArrowheads="1"/>
          </p:cNvSpPr>
          <p:nvPr/>
        </p:nvSpPr>
        <p:spPr bwMode="auto">
          <a:xfrm>
            <a:off x="7315200" y="1905000"/>
            <a:ext cx="1828800" cy="2286000"/>
          </a:xfrm>
          <a:prstGeom prst="ellipse">
            <a:avLst/>
          </a:prstGeom>
          <a:solidFill>
            <a:srgbClr val="00FFFF">
              <a:alpha val="66000"/>
            </a:srgbClr>
          </a:solidFill>
          <a:ln w="9525">
            <a:solidFill>
              <a:schemeClr val="tx1"/>
            </a:solidFill>
            <a:round/>
            <a:headEnd/>
            <a:tailEnd/>
          </a:ln>
          <a:effectLst/>
        </p:spPr>
        <p:txBody>
          <a:bodyPr wrap="none" anchor="ctr"/>
          <a:lstStyle/>
          <a:p>
            <a:pPr algn="ctr"/>
            <a:r>
              <a:rPr lang="fa-IR" sz="2800" b="1"/>
              <a:t>اثر ذهني </a:t>
            </a:r>
          </a:p>
          <a:p>
            <a:pPr algn="ctr"/>
            <a:r>
              <a:rPr lang="fa-IR" sz="2800" b="1"/>
              <a:t>صدا</a:t>
            </a:r>
            <a:endParaRPr lang="en-US" sz="2800" b="1"/>
          </a:p>
        </p:txBody>
      </p:sp>
      <p:sp>
        <p:nvSpPr>
          <p:cNvPr id="176153" name="Oval 25"/>
          <p:cNvSpPr>
            <a:spLocks noChangeArrowheads="1"/>
          </p:cNvSpPr>
          <p:nvPr/>
        </p:nvSpPr>
        <p:spPr bwMode="auto">
          <a:xfrm>
            <a:off x="5562600" y="228600"/>
            <a:ext cx="2057400" cy="1676400"/>
          </a:xfrm>
          <a:prstGeom prst="ellipse">
            <a:avLst/>
          </a:prstGeom>
          <a:solidFill>
            <a:srgbClr val="00FFFF">
              <a:alpha val="66000"/>
            </a:srgbClr>
          </a:solidFill>
          <a:ln w="9525">
            <a:solidFill>
              <a:schemeClr val="tx1"/>
            </a:solidFill>
            <a:round/>
            <a:headEnd/>
            <a:tailEnd/>
          </a:ln>
          <a:effectLst/>
        </p:spPr>
        <p:txBody>
          <a:bodyPr wrap="none" anchor="ctr"/>
          <a:lstStyle/>
          <a:p>
            <a:pPr algn="ctr"/>
            <a:r>
              <a:rPr lang="fa-IR" sz="2800" b="1"/>
              <a:t>ناراحتی های</a:t>
            </a:r>
          </a:p>
          <a:p>
            <a:pPr algn="ctr"/>
            <a:r>
              <a:rPr lang="fa-IR" sz="2800" b="1"/>
              <a:t>گوارشی </a:t>
            </a:r>
            <a:endParaRPr lang="en-US" sz="2800" b="1"/>
          </a:p>
        </p:txBody>
      </p:sp>
      <p:sp>
        <p:nvSpPr>
          <p:cNvPr id="176156" name="AutoShape 28"/>
          <p:cNvSpPr>
            <a:spLocks noChangeArrowheads="1"/>
          </p:cNvSpPr>
          <p:nvPr/>
        </p:nvSpPr>
        <p:spPr bwMode="auto">
          <a:xfrm>
            <a:off x="2133600" y="3048000"/>
            <a:ext cx="1219200" cy="457200"/>
          </a:xfrm>
          <a:prstGeom prst="leftArrow">
            <a:avLst>
              <a:gd name="adj1" fmla="val 50000"/>
              <a:gd name="adj2" fmla="val 66667"/>
            </a:avLst>
          </a:prstGeom>
          <a:solidFill>
            <a:srgbClr val="00FFFF">
              <a:alpha val="66000"/>
            </a:srgbClr>
          </a:solidFill>
          <a:ln w="9525">
            <a:solidFill>
              <a:schemeClr val="tx1"/>
            </a:solidFill>
            <a:miter lim="800000"/>
            <a:headEnd/>
            <a:tailEnd/>
          </a:ln>
          <a:effectLst/>
        </p:spPr>
        <p:txBody>
          <a:bodyPr wrap="none" anchor="ctr"/>
          <a:lstStyle/>
          <a:p>
            <a:endParaRPr lang="en-US"/>
          </a:p>
        </p:txBody>
      </p:sp>
      <p:sp>
        <p:nvSpPr>
          <p:cNvPr id="176157" name="AutoShape 29"/>
          <p:cNvSpPr>
            <a:spLocks noChangeArrowheads="1"/>
          </p:cNvSpPr>
          <p:nvPr/>
        </p:nvSpPr>
        <p:spPr bwMode="auto">
          <a:xfrm>
            <a:off x="5410200" y="3048000"/>
            <a:ext cx="1752600" cy="609600"/>
          </a:xfrm>
          <a:prstGeom prst="rightArrow">
            <a:avLst>
              <a:gd name="adj1" fmla="val 50000"/>
              <a:gd name="adj2" fmla="val 71875"/>
            </a:avLst>
          </a:prstGeom>
          <a:solidFill>
            <a:srgbClr val="00FFFF">
              <a:alpha val="66000"/>
            </a:srgbClr>
          </a:solidFill>
          <a:ln w="9525">
            <a:solidFill>
              <a:schemeClr val="tx1"/>
            </a:solidFill>
            <a:miter lim="800000"/>
            <a:headEnd/>
            <a:tailEnd/>
          </a:ln>
          <a:effectLst/>
        </p:spPr>
        <p:txBody>
          <a:bodyPr wrap="none" anchor="ctr"/>
          <a:lstStyle/>
          <a:p>
            <a:endParaRPr lang="en-US"/>
          </a:p>
        </p:txBody>
      </p:sp>
      <p:sp>
        <p:nvSpPr>
          <p:cNvPr id="176158" name="AutoShape 30"/>
          <p:cNvSpPr>
            <a:spLocks noChangeArrowheads="1"/>
          </p:cNvSpPr>
          <p:nvPr/>
        </p:nvSpPr>
        <p:spPr bwMode="auto">
          <a:xfrm>
            <a:off x="4191000" y="4800600"/>
            <a:ext cx="381000" cy="685800"/>
          </a:xfrm>
          <a:prstGeom prst="downArrow">
            <a:avLst>
              <a:gd name="adj1" fmla="val 50000"/>
              <a:gd name="adj2" fmla="val 45000"/>
            </a:avLst>
          </a:prstGeom>
          <a:solidFill>
            <a:srgbClr val="00FFFF">
              <a:alpha val="66000"/>
            </a:srgbClr>
          </a:solidFill>
          <a:ln w="9525">
            <a:solidFill>
              <a:schemeClr val="tx1"/>
            </a:solidFill>
            <a:miter lim="800000"/>
            <a:headEnd/>
            <a:tailEnd/>
          </a:ln>
          <a:effectLst/>
        </p:spPr>
        <p:txBody>
          <a:bodyPr vert="eaVert" wrap="none" anchor="ctr"/>
          <a:lstStyle/>
          <a:p>
            <a:endParaRPr lang="en-US"/>
          </a:p>
        </p:txBody>
      </p:sp>
      <p:sp>
        <p:nvSpPr>
          <p:cNvPr id="176159" name="Line 31"/>
          <p:cNvSpPr>
            <a:spLocks noChangeShapeType="1"/>
          </p:cNvSpPr>
          <p:nvPr/>
        </p:nvSpPr>
        <p:spPr bwMode="auto">
          <a:xfrm flipH="1" flipV="1">
            <a:off x="3276600" y="1600200"/>
            <a:ext cx="609600" cy="914400"/>
          </a:xfrm>
          <a:prstGeom prst="line">
            <a:avLst/>
          </a:prstGeom>
          <a:noFill/>
          <a:ln w="190500">
            <a:solidFill>
              <a:srgbClr val="00FFFF"/>
            </a:solidFill>
            <a:round/>
            <a:headEnd/>
            <a:tailEnd type="triangle" w="med" len="med"/>
          </a:ln>
          <a:effectLst/>
        </p:spPr>
        <p:txBody>
          <a:bodyPr/>
          <a:lstStyle/>
          <a:p>
            <a:endParaRPr lang="en-US"/>
          </a:p>
        </p:txBody>
      </p:sp>
      <p:sp>
        <p:nvSpPr>
          <p:cNvPr id="176160" name="Line 32"/>
          <p:cNvSpPr>
            <a:spLocks noChangeShapeType="1"/>
          </p:cNvSpPr>
          <p:nvPr/>
        </p:nvSpPr>
        <p:spPr bwMode="auto">
          <a:xfrm flipH="1">
            <a:off x="2286000" y="4419600"/>
            <a:ext cx="1371600" cy="838200"/>
          </a:xfrm>
          <a:prstGeom prst="line">
            <a:avLst/>
          </a:prstGeom>
          <a:noFill/>
          <a:ln w="196850">
            <a:solidFill>
              <a:srgbClr val="00FFFF"/>
            </a:solidFill>
            <a:round/>
            <a:headEnd/>
            <a:tailEnd type="triangle" w="med" len="med"/>
          </a:ln>
          <a:effectLst/>
        </p:spPr>
        <p:txBody>
          <a:bodyPr/>
          <a:lstStyle/>
          <a:p>
            <a:endParaRPr lang="en-US"/>
          </a:p>
        </p:txBody>
      </p:sp>
      <p:sp>
        <p:nvSpPr>
          <p:cNvPr id="176161" name="Line 33"/>
          <p:cNvSpPr>
            <a:spLocks noChangeShapeType="1"/>
          </p:cNvSpPr>
          <p:nvPr/>
        </p:nvSpPr>
        <p:spPr bwMode="auto">
          <a:xfrm>
            <a:off x="5181600" y="4343400"/>
            <a:ext cx="1295400" cy="1219200"/>
          </a:xfrm>
          <a:prstGeom prst="line">
            <a:avLst/>
          </a:prstGeom>
          <a:noFill/>
          <a:ln w="190500">
            <a:solidFill>
              <a:srgbClr val="00FFFF"/>
            </a:solidFill>
            <a:round/>
            <a:headEnd/>
            <a:tailEnd type="triangle" w="med" len="med"/>
          </a:ln>
          <a:effectLst/>
        </p:spPr>
        <p:txBody>
          <a:bodyPr/>
          <a:lstStyle/>
          <a:p>
            <a:endParaRPr lang="en-US"/>
          </a:p>
        </p:txBody>
      </p:sp>
      <p:sp>
        <p:nvSpPr>
          <p:cNvPr id="176162" name="Line 34"/>
          <p:cNvSpPr>
            <a:spLocks noChangeShapeType="1"/>
          </p:cNvSpPr>
          <p:nvPr/>
        </p:nvSpPr>
        <p:spPr bwMode="auto">
          <a:xfrm flipV="1">
            <a:off x="4953000" y="1676400"/>
            <a:ext cx="762000" cy="838200"/>
          </a:xfrm>
          <a:prstGeom prst="line">
            <a:avLst/>
          </a:prstGeom>
          <a:noFill/>
          <a:ln w="190500">
            <a:solidFill>
              <a:srgbClr val="00FFFF"/>
            </a:solidFill>
            <a:round/>
            <a:headEnd/>
            <a:tailEnd type="triangle" w="med" len="med"/>
          </a:ln>
          <a:effectLst/>
        </p:spPr>
        <p:txBody>
          <a:bodyPr/>
          <a:lstStyle/>
          <a:p>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76143"/>
                                        </p:tgtEl>
                                        <p:attrNameLst>
                                          <p:attrName>style.visibility</p:attrName>
                                        </p:attrNameLst>
                                      </p:cBhvr>
                                      <p:to>
                                        <p:strVal val="visible"/>
                                      </p:to>
                                    </p:set>
                                    <p:animEffect transition="in" filter="blinds(horizontal)">
                                      <p:cBhvr>
                                        <p:cTn id="7" dur="500"/>
                                        <p:tgtEl>
                                          <p:spTgt spid="176143"/>
                                        </p:tgtEl>
                                      </p:cBhvr>
                                    </p:animEffect>
                                  </p:childTnLst>
                                </p:cTn>
                              </p:par>
                            </p:childTnLst>
                          </p:cTn>
                        </p:par>
                      </p:childTnLst>
                    </p:cTn>
                  </p:par>
                  <p:par>
                    <p:cTn id="8" fill="hold">
                      <p:stCondLst>
                        <p:cond delay="indefinite"/>
                      </p:stCondLst>
                      <p:childTnLst>
                        <p:par>
                          <p:cTn id="9" fill="hold">
                            <p:stCondLst>
                              <p:cond delay="0"/>
                            </p:stCondLst>
                            <p:childTnLst>
                              <p:par>
                                <p:cTn id="10" presetID="43" presetClass="entr" presetSubtype="0" fill="hold" grpId="0" nodeType="clickEffect">
                                  <p:stCondLst>
                                    <p:cond delay="0"/>
                                  </p:stCondLst>
                                  <p:childTnLst>
                                    <p:set>
                                      <p:cBhvr>
                                        <p:cTn id="11" dur="1" fill="hold">
                                          <p:stCondLst>
                                            <p:cond delay="0"/>
                                          </p:stCondLst>
                                        </p:cTn>
                                        <p:tgtEl>
                                          <p:spTgt spid="176157"/>
                                        </p:tgtEl>
                                        <p:attrNameLst>
                                          <p:attrName>style.visibility</p:attrName>
                                        </p:attrNameLst>
                                      </p:cBhvr>
                                      <p:to>
                                        <p:strVal val="visible"/>
                                      </p:to>
                                    </p:set>
                                    <p:animEffect transition="in" filter="fade">
                                      <p:cBhvr>
                                        <p:cTn id="12" dur="100"/>
                                        <p:tgtEl>
                                          <p:spTgt spid="176157"/>
                                        </p:tgtEl>
                                      </p:cBhvr>
                                    </p:animEffect>
                                    <p:anim calcmode="lin" valueType="num">
                                      <p:cBhvr>
                                        <p:cTn id="13" dur="400" fill="hold"/>
                                        <p:tgtEl>
                                          <p:spTgt spid="176157"/>
                                        </p:tgtEl>
                                        <p:attrNameLst>
                                          <p:attrName>ppt_x</p:attrName>
                                        </p:attrNameLst>
                                      </p:cBhvr>
                                      <p:tavLst>
                                        <p:tav tm="0">
                                          <p:val>
                                            <p:strVal val="#ppt_x"/>
                                          </p:val>
                                        </p:tav>
                                        <p:tav tm="100000">
                                          <p:val>
                                            <p:strVal val="#ppt_x"/>
                                          </p:val>
                                        </p:tav>
                                      </p:tavLst>
                                    </p:anim>
                                    <p:anim calcmode="lin" valueType="num">
                                      <p:cBhvr>
                                        <p:cTn id="14" dur="400" fill="hold"/>
                                        <p:tgtEl>
                                          <p:spTgt spid="176157"/>
                                        </p:tgtEl>
                                        <p:attrNameLst>
                                          <p:attrName>ppt_y</p:attrName>
                                        </p:attrNameLst>
                                      </p:cBhvr>
                                      <p:tavLst>
                                        <p:tav tm="0">
                                          <p:val>
                                            <p:strVal val="#ppt_y+0.31"/>
                                          </p:val>
                                        </p:tav>
                                        <p:tav tm="100000">
                                          <p:val>
                                            <p:strVal val="#ppt_y+0.31"/>
                                          </p:val>
                                        </p:tav>
                                      </p:tavLst>
                                    </p:anim>
                                    <p:anim calcmode="lin" valueType="num">
                                      <p:cBhvr>
                                        <p:cTn id="15" dur="600" decel="50000" fill="hold">
                                          <p:stCondLst>
                                            <p:cond delay="400"/>
                                          </p:stCondLst>
                                        </p:cTn>
                                        <p:tgtEl>
                                          <p:spTgt spid="176157"/>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6" dur="600" decel="50000" fill="hold">
                                          <p:stCondLst>
                                            <p:cond delay="400"/>
                                          </p:stCondLst>
                                        </p:cTn>
                                        <p:tgtEl>
                                          <p:spTgt spid="176157"/>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8" presetClass="entr" presetSubtype="0" accel="50000" fill="hold" grpId="0" nodeType="clickEffect">
                                  <p:stCondLst>
                                    <p:cond delay="0"/>
                                  </p:stCondLst>
                                  <p:childTnLst>
                                    <p:set>
                                      <p:cBhvr>
                                        <p:cTn id="20" dur="1" fill="hold">
                                          <p:stCondLst>
                                            <p:cond delay="0"/>
                                          </p:stCondLst>
                                        </p:cTn>
                                        <p:tgtEl>
                                          <p:spTgt spid="176152"/>
                                        </p:tgtEl>
                                        <p:attrNameLst>
                                          <p:attrName>style.visibility</p:attrName>
                                        </p:attrNameLst>
                                      </p:cBhvr>
                                      <p:to>
                                        <p:strVal val="visible"/>
                                      </p:to>
                                    </p:set>
                                    <p:anim calcmode="lin" valueType="num">
                                      <p:cBhvr>
                                        <p:cTn id="21" dur="3000" fill="hold"/>
                                        <p:tgtEl>
                                          <p:spTgt spid="176152"/>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22" dur="3000" fill="hold"/>
                                        <p:tgtEl>
                                          <p:spTgt spid="176152"/>
                                        </p:tgtEl>
                                        <p:attrNameLst>
                                          <p:attrName>ppt_x</p:attrName>
                                        </p:attrNameLst>
                                      </p:cBhvr>
                                      <p:tavLst>
                                        <p:tav tm="0">
                                          <p:val>
                                            <p:fltVal val="-1"/>
                                          </p:val>
                                        </p:tav>
                                        <p:tav tm="50000">
                                          <p:val>
                                            <p:fltVal val="0.95"/>
                                          </p:val>
                                        </p:tav>
                                        <p:tav tm="100000">
                                          <p:val>
                                            <p:strVal val="#ppt_x"/>
                                          </p:val>
                                        </p:tav>
                                      </p:tavLst>
                                    </p:anim>
                                    <p:anim calcmode="lin" valueType="num">
                                      <p:cBhvr>
                                        <p:cTn id="23" dur="3000" fill="hold"/>
                                        <p:tgtEl>
                                          <p:spTgt spid="176152"/>
                                        </p:tgtEl>
                                        <p:attrNameLst>
                                          <p:attrName>ppt_y</p:attrName>
                                        </p:attrNameLst>
                                      </p:cBhvr>
                                      <p:tavLst>
                                        <p:tav tm="0">
                                          <p:val>
                                            <p:strVal val="#ppt_y"/>
                                          </p:val>
                                        </p:tav>
                                        <p:tav tm="100000">
                                          <p:val>
                                            <p:strVal val="#ppt_y"/>
                                          </p:val>
                                        </p:tav>
                                      </p:tavLst>
                                    </p:anim>
                                    <p:animEffect transition="in" filter="fade">
                                      <p:cBhvr>
                                        <p:cTn id="24" dur="3000"/>
                                        <p:tgtEl>
                                          <p:spTgt spid="176152"/>
                                        </p:tgtEl>
                                      </p:cBhvr>
                                    </p:animEffect>
                                  </p:childTnLst>
                                </p:cTn>
                              </p:par>
                            </p:childTnLst>
                          </p:cTn>
                        </p:par>
                      </p:childTnLst>
                    </p:cTn>
                  </p:par>
                  <p:par>
                    <p:cTn id="25" fill="hold">
                      <p:stCondLst>
                        <p:cond delay="indefinite"/>
                      </p:stCondLst>
                      <p:childTnLst>
                        <p:par>
                          <p:cTn id="26" fill="hold">
                            <p:stCondLst>
                              <p:cond delay="0"/>
                            </p:stCondLst>
                            <p:childTnLst>
                              <p:par>
                                <p:cTn id="27" presetID="43" presetClass="entr" presetSubtype="0" fill="hold" grpId="0" nodeType="clickEffect">
                                  <p:stCondLst>
                                    <p:cond delay="0"/>
                                  </p:stCondLst>
                                  <p:childTnLst>
                                    <p:set>
                                      <p:cBhvr>
                                        <p:cTn id="28" dur="1" fill="hold">
                                          <p:stCondLst>
                                            <p:cond delay="0"/>
                                          </p:stCondLst>
                                        </p:cTn>
                                        <p:tgtEl>
                                          <p:spTgt spid="176158"/>
                                        </p:tgtEl>
                                        <p:attrNameLst>
                                          <p:attrName>style.visibility</p:attrName>
                                        </p:attrNameLst>
                                      </p:cBhvr>
                                      <p:to>
                                        <p:strVal val="visible"/>
                                      </p:to>
                                    </p:set>
                                    <p:animEffect transition="in" filter="fade">
                                      <p:cBhvr>
                                        <p:cTn id="29" dur="100"/>
                                        <p:tgtEl>
                                          <p:spTgt spid="176158"/>
                                        </p:tgtEl>
                                      </p:cBhvr>
                                    </p:animEffect>
                                    <p:anim calcmode="lin" valueType="num">
                                      <p:cBhvr>
                                        <p:cTn id="30" dur="400" fill="hold"/>
                                        <p:tgtEl>
                                          <p:spTgt spid="176158"/>
                                        </p:tgtEl>
                                        <p:attrNameLst>
                                          <p:attrName>ppt_x</p:attrName>
                                        </p:attrNameLst>
                                      </p:cBhvr>
                                      <p:tavLst>
                                        <p:tav tm="0">
                                          <p:val>
                                            <p:strVal val="#ppt_x"/>
                                          </p:val>
                                        </p:tav>
                                        <p:tav tm="100000">
                                          <p:val>
                                            <p:strVal val="#ppt_x"/>
                                          </p:val>
                                        </p:tav>
                                      </p:tavLst>
                                    </p:anim>
                                    <p:anim calcmode="lin" valueType="num">
                                      <p:cBhvr>
                                        <p:cTn id="31" dur="400" fill="hold"/>
                                        <p:tgtEl>
                                          <p:spTgt spid="176158"/>
                                        </p:tgtEl>
                                        <p:attrNameLst>
                                          <p:attrName>ppt_y</p:attrName>
                                        </p:attrNameLst>
                                      </p:cBhvr>
                                      <p:tavLst>
                                        <p:tav tm="0">
                                          <p:val>
                                            <p:strVal val="#ppt_y+0.31"/>
                                          </p:val>
                                        </p:tav>
                                        <p:tav tm="100000">
                                          <p:val>
                                            <p:strVal val="#ppt_y+0.31"/>
                                          </p:val>
                                        </p:tav>
                                      </p:tavLst>
                                    </p:anim>
                                    <p:anim calcmode="lin" valueType="num">
                                      <p:cBhvr>
                                        <p:cTn id="32" dur="600" decel="50000" fill="hold">
                                          <p:stCondLst>
                                            <p:cond delay="400"/>
                                          </p:stCondLst>
                                        </p:cTn>
                                        <p:tgtEl>
                                          <p:spTgt spid="176158"/>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3" dur="600" decel="50000" fill="hold">
                                          <p:stCondLst>
                                            <p:cond delay="400"/>
                                          </p:stCondLst>
                                        </p:cTn>
                                        <p:tgtEl>
                                          <p:spTgt spid="176158"/>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17" presetClass="entr" presetSubtype="10" fill="hold" grpId="0" nodeType="clickEffect">
                                  <p:stCondLst>
                                    <p:cond delay="0"/>
                                  </p:stCondLst>
                                  <p:childTnLst>
                                    <p:set>
                                      <p:cBhvr>
                                        <p:cTn id="37" dur="1" fill="hold">
                                          <p:stCondLst>
                                            <p:cond delay="0"/>
                                          </p:stCondLst>
                                        </p:cTn>
                                        <p:tgtEl>
                                          <p:spTgt spid="176150"/>
                                        </p:tgtEl>
                                        <p:attrNameLst>
                                          <p:attrName>style.visibility</p:attrName>
                                        </p:attrNameLst>
                                      </p:cBhvr>
                                      <p:to>
                                        <p:strVal val="visible"/>
                                      </p:to>
                                    </p:set>
                                    <p:anim calcmode="lin" valueType="num">
                                      <p:cBhvr>
                                        <p:cTn id="38" dur="500" fill="hold"/>
                                        <p:tgtEl>
                                          <p:spTgt spid="176150"/>
                                        </p:tgtEl>
                                        <p:attrNameLst>
                                          <p:attrName>ppt_w</p:attrName>
                                        </p:attrNameLst>
                                      </p:cBhvr>
                                      <p:tavLst>
                                        <p:tav tm="0">
                                          <p:val>
                                            <p:fltVal val="0"/>
                                          </p:val>
                                        </p:tav>
                                        <p:tav tm="100000">
                                          <p:val>
                                            <p:strVal val="#ppt_w"/>
                                          </p:val>
                                        </p:tav>
                                      </p:tavLst>
                                    </p:anim>
                                    <p:anim calcmode="lin" valueType="num">
                                      <p:cBhvr>
                                        <p:cTn id="39" dur="500" fill="hold"/>
                                        <p:tgtEl>
                                          <p:spTgt spid="176150"/>
                                        </p:tgtEl>
                                        <p:attrNameLst>
                                          <p:attrName>ppt_h</p:attrName>
                                        </p:attrNameLst>
                                      </p:cBhvr>
                                      <p:tavLst>
                                        <p:tav tm="0">
                                          <p:val>
                                            <p:strVal val="#ppt_h"/>
                                          </p:val>
                                        </p:tav>
                                        <p:tav tm="100000">
                                          <p:val>
                                            <p:strVal val="#ppt_h"/>
                                          </p:val>
                                        </p:tav>
                                      </p:tavLst>
                                    </p:anim>
                                  </p:childTnLst>
                                </p:cTn>
                              </p:par>
                            </p:childTnLst>
                          </p:cTn>
                        </p:par>
                      </p:childTnLst>
                    </p:cTn>
                  </p:par>
                  <p:par>
                    <p:cTn id="40" fill="hold">
                      <p:stCondLst>
                        <p:cond delay="indefinite"/>
                      </p:stCondLst>
                      <p:childTnLst>
                        <p:par>
                          <p:cTn id="41" fill="hold">
                            <p:stCondLst>
                              <p:cond delay="0"/>
                            </p:stCondLst>
                            <p:childTnLst>
                              <p:par>
                                <p:cTn id="42" presetID="43" presetClass="entr" presetSubtype="0" fill="hold" grpId="0" nodeType="clickEffect">
                                  <p:stCondLst>
                                    <p:cond delay="0"/>
                                  </p:stCondLst>
                                  <p:childTnLst>
                                    <p:set>
                                      <p:cBhvr>
                                        <p:cTn id="43" dur="1" fill="hold">
                                          <p:stCondLst>
                                            <p:cond delay="0"/>
                                          </p:stCondLst>
                                        </p:cTn>
                                        <p:tgtEl>
                                          <p:spTgt spid="176156"/>
                                        </p:tgtEl>
                                        <p:attrNameLst>
                                          <p:attrName>style.visibility</p:attrName>
                                        </p:attrNameLst>
                                      </p:cBhvr>
                                      <p:to>
                                        <p:strVal val="visible"/>
                                      </p:to>
                                    </p:set>
                                    <p:animEffect transition="in" filter="fade">
                                      <p:cBhvr>
                                        <p:cTn id="44" dur="100"/>
                                        <p:tgtEl>
                                          <p:spTgt spid="176156"/>
                                        </p:tgtEl>
                                      </p:cBhvr>
                                    </p:animEffect>
                                    <p:anim calcmode="lin" valueType="num">
                                      <p:cBhvr>
                                        <p:cTn id="45" dur="400" fill="hold"/>
                                        <p:tgtEl>
                                          <p:spTgt spid="176156"/>
                                        </p:tgtEl>
                                        <p:attrNameLst>
                                          <p:attrName>ppt_x</p:attrName>
                                        </p:attrNameLst>
                                      </p:cBhvr>
                                      <p:tavLst>
                                        <p:tav tm="0">
                                          <p:val>
                                            <p:strVal val="#ppt_x"/>
                                          </p:val>
                                        </p:tav>
                                        <p:tav tm="100000">
                                          <p:val>
                                            <p:strVal val="#ppt_x"/>
                                          </p:val>
                                        </p:tav>
                                      </p:tavLst>
                                    </p:anim>
                                    <p:anim calcmode="lin" valueType="num">
                                      <p:cBhvr>
                                        <p:cTn id="46" dur="400" fill="hold"/>
                                        <p:tgtEl>
                                          <p:spTgt spid="176156"/>
                                        </p:tgtEl>
                                        <p:attrNameLst>
                                          <p:attrName>ppt_y</p:attrName>
                                        </p:attrNameLst>
                                      </p:cBhvr>
                                      <p:tavLst>
                                        <p:tav tm="0">
                                          <p:val>
                                            <p:strVal val="#ppt_y+0.31"/>
                                          </p:val>
                                        </p:tav>
                                        <p:tav tm="100000">
                                          <p:val>
                                            <p:strVal val="#ppt_y+0.31"/>
                                          </p:val>
                                        </p:tav>
                                      </p:tavLst>
                                    </p:anim>
                                    <p:anim calcmode="lin" valueType="num">
                                      <p:cBhvr>
                                        <p:cTn id="47" dur="600" decel="50000" fill="hold">
                                          <p:stCondLst>
                                            <p:cond delay="400"/>
                                          </p:stCondLst>
                                        </p:cTn>
                                        <p:tgtEl>
                                          <p:spTgt spid="176156"/>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48" dur="600" decel="50000" fill="hold">
                                          <p:stCondLst>
                                            <p:cond delay="400"/>
                                          </p:stCondLst>
                                        </p:cTn>
                                        <p:tgtEl>
                                          <p:spTgt spid="176156"/>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0" presetClass="entr" presetSubtype="0" fill="hold" grpId="0" nodeType="clickEffect">
                                  <p:stCondLst>
                                    <p:cond delay="0"/>
                                  </p:stCondLst>
                                  <p:childTnLst>
                                    <p:set>
                                      <p:cBhvr>
                                        <p:cTn id="52" dur="1" fill="hold">
                                          <p:stCondLst>
                                            <p:cond delay="0"/>
                                          </p:stCondLst>
                                        </p:cTn>
                                        <p:tgtEl>
                                          <p:spTgt spid="176148"/>
                                        </p:tgtEl>
                                        <p:attrNameLst>
                                          <p:attrName>style.visibility</p:attrName>
                                        </p:attrNameLst>
                                      </p:cBhvr>
                                      <p:to>
                                        <p:strVal val="visible"/>
                                      </p:to>
                                    </p:set>
                                    <p:animEffect transition="in" filter="wedge">
                                      <p:cBhvr>
                                        <p:cTn id="53" dur="2000"/>
                                        <p:tgtEl>
                                          <p:spTgt spid="176148"/>
                                        </p:tgtEl>
                                      </p:cBhvr>
                                    </p:animEffect>
                                  </p:childTnLst>
                                </p:cTn>
                              </p:par>
                            </p:childTnLst>
                          </p:cTn>
                        </p:par>
                      </p:childTnLst>
                    </p:cTn>
                  </p:par>
                  <p:par>
                    <p:cTn id="54" fill="hold">
                      <p:stCondLst>
                        <p:cond delay="indefinite"/>
                      </p:stCondLst>
                      <p:childTnLst>
                        <p:par>
                          <p:cTn id="55" fill="hold">
                            <p:stCondLst>
                              <p:cond delay="0"/>
                            </p:stCondLst>
                            <p:childTnLst>
                              <p:par>
                                <p:cTn id="56" presetID="43" presetClass="entr" presetSubtype="0" fill="hold" grpId="0" nodeType="clickEffect">
                                  <p:stCondLst>
                                    <p:cond delay="0"/>
                                  </p:stCondLst>
                                  <p:childTnLst>
                                    <p:set>
                                      <p:cBhvr>
                                        <p:cTn id="57" dur="1" fill="hold">
                                          <p:stCondLst>
                                            <p:cond delay="0"/>
                                          </p:stCondLst>
                                        </p:cTn>
                                        <p:tgtEl>
                                          <p:spTgt spid="176161"/>
                                        </p:tgtEl>
                                        <p:attrNameLst>
                                          <p:attrName>style.visibility</p:attrName>
                                        </p:attrNameLst>
                                      </p:cBhvr>
                                      <p:to>
                                        <p:strVal val="visible"/>
                                      </p:to>
                                    </p:set>
                                    <p:animEffect transition="in" filter="fade">
                                      <p:cBhvr>
                                        <p:cTn id="58" dur="100"/>
                                        <p:tgtEl>
                                          <p:spTgt spid="176161"/>
                                        </p:tgtEl>
                                      </p:cBhvr>
                                    </p:animEffect>
                                    <p:anim calcmode="lin" valueType="num">
                                      <p:cBhvr>
                                        <p:cTn id="59" dur="400" fill="hold"/>
                                        <p:tgtEl>
                                          <p:spTgt spid="176161"/>
                                        </p:tgtEl>
                                        <p:attrNameLst>
                                          <p:attrName>ppt_x</p:attrName>
                                        </p:attrNameLst>
                                      </p:cBhvr>
                                      <p:tavLst>
                                        <p:tav tm="0">
                                          <p:val>
                                            <p:strVal val="#ppt_x"/>
                                          </p:val>
                                        </p:tav>
                                        <p:tav tm="100000">
                                          <p:val>
                                            <p:strVal val="#ppt_x"/>
                                          </p:val>
                                        </p:tav>
                                      </p:tavLst>
                                    </p:anim>
                                    <p:anim calcmode="lin" valueType="num">
                                      <p:cBhvr>
                                        <p:cTn id="60" dur="400" fill="hold"/>
                                        <p:tgtEl>
                                          <p:spTgt spid="176161"/>
                                        </p:tgtEl>
                                        <p:attrNameLst>
                                          <p:attrName>ppt_y</p:attrName>
                                        </p:attrNameLst>
                                      </p:cBhvr>
                                      <p:tavLst>
                                        <p:tav tm="0">
                                          <p:val>
                                            <p:strVal val="#ppt_y+0.31"/>
                                          </p:val>
                                        </p:tav>
                                        <p:tav tm="100000">
                                          <p:val>
                                            <p:strVal val="#ppt_y+0.31"/>
                                          </p:val>
                                        </p:tav>
                                      </p:tavLst>
                                    </p:anim>
                                    <p:anim calcmode="lin" valueType="num">
                                      <p:cBhvr>
                                        <p:cTn id="61" dur="600" decel="50000" fill="hold">
                                          <p:stCondLst>
                                            <p:cond delay="400"/>
                                          </p:stCondLst>
                                        </p:cTn>
                                        <p:tgtEl>
                                          <p:spTgt spid="176161"/>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62" dur="600" decel="50000" fill="hold">
                                          <p:stCondLst>
                                            <p:cond delay="400"/>
                                          </p:stCondLst>
                                        </p:cTn>
                                        <p:tgtEl>
                                          <p:spTgt spid="176161"/>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41" presetClass="entr" presetSubtype="0" fill="hold" grpId="0" nodeType="clickEffect">
                                  <p:stCondLst>
                                    <p:cond delay="0"/>
                                  </p:stCondLst>
                                  <p:iterate type="lt">
                                    <p:tmPct val="10000"/>
                                  </p:iterate>
                                  <p:childTnLst>
                                    <p:set>
                                      <p:cBhvr>
                                        <p:cTn id="66" dur="1" fill="hold">
                                          <p:stCondLst>
                                            <p:cond delay="0"/>
                                          </p:stCondLst>
                                        </p:cTn>
                                        <p:tgtEl>
                                          <p:spTgt spid="176151"/>
                                        </p:tgtEl>
                                        <p:attrNameLst>
                                          <p:attrName>style.visibility</p:attrName>
                                        </p:attrNameLst>
                                      </p:cBhvr>
                                      <p:to>
                                        <p:strVal val="visible"/>
                                      </p:to>
                                    </p:set>
                                    <p:anim calcmode="lin" valueType="num">
                                      <p:cBhvr>
                                        <p:cTn id="67" dur="500" fill="hold"/>
                                        <p:tgtEl>
                                          <p:spTgt spid="176151"/>
                                        </p:tgtEl>
                                        <p:attrNameLst>
                                          <p:attrName>ppt_x</p:attrName>
                                        </p:attrNameLst>
                                      </p:cBhvr>
                                      <p:tavLst>
                                        <p:tav tm="0">
                                          <p:val>
                                            <p:strVal val="#ppt_x"/>
                                          </p:val>
                                        </p:tav>
                                        <p:tav tm="50000">
                                          <p:val>
                                            <p:strVal val="#ppt_x+.1"/>
                                          </p:val>
                                        </p:tav>
                                        <p:tav tm="100000">
                                          <p:val>
                                            <p:strVal val="#ppt_x"/>
                                          </p:val>
                                        </p:tav>
                                      </p:tavLst>
                                    </p:anim>
                                    <p:anim calcmode="lin" valueType="num">
                                      <p:cBhvr>
                                        <p:cTn id="68" dur="500" fill="hold"/>
                                        <p:tgtEl>
                                          <p:spTgt spid="176151"/>
                                        </p:tgtEl>
                                        <p:attrNameLst>
                                          <p:attrName>ppt_y</p:attrName>
                                        </p:attrNameLst>
                                      </p:cBhvr>
                                      <p:tavLst>
                                        <p:tav tm="0">
                                          <p:val>
                                            <p:strVal val="#ppt_y"/>
                                          </p:val>
                                        </p:tav>
                                        <p:tav tm="100000">
                                          <p:val>
                                            <p:strVal val="#ppt_y"/>
                                          </p:val>
                                        </p:tav>
                                      </p:tavLst>
                                    </p:anim>
                                    <p:anim calcmode="lin" valueType="num">
                                      <p:cBhvr>
                                        <p:cTn id="69" dur="500" fill="hold"/>
                                        <p:tgtEl>
                                          <p:spTgt spid="176151"/>
                                        </p:tgtEl>
                                        <p:attrNameLst>
                                          <p:attrName>ppt_h</p:attrName>
                                        </p:attrNameLst>
                                      </p:cBhvr>
                                      <p:tavLst>
                                        <p:tav tm="0">
                                          <p:val>
                                            <p:strVal val="#ppt_h/10"/>
                                          </p:val>
                                        </p:tav>
                                        <p:tav tm="50000">
                                          <p:val>
                                            <p:strVal val="#ppt_h+.01"/>
                                          </p:val>
                                        </p:tav>
                                        <p:tav tm="100000">
                                          <p:val>
                                            <p:strVal val="#ppt_h"/>
                                          </p:val>
                                        </p:tav>
                                      </p:tavLst>
                                    </p:anim>
                                    <p:anim calcmode="lin" valueType="num">
                                      <p:cBhvr>
                                        <p:cTn id="70" dur="500" fill="hold"/>
                                        <p:tgtEl>
                                          <p:spTgt spid="176151"/>
                                        </p:tgtEl>
                                        <p:attrNameLst>
                                          <p:attrName>ppt_w</p:attrName>
                                        </p:attrNameLst>
                                      </p:cBhvr>
                                      <p:tavLst>
                                        <p:tav tm="0">
                                          <p:val>
                                            <p:strVal val="#ppt_w/10"/>
                                          </p:val>
                                        </p:tav>
                                        <p:tav tm="50000">
                                          <p:val>
                                            <p:strVal val="#ppt_w+.01"/>
                                          </p:val>
                                        </p:tav>
                                        <p:tav tm="100000">
                                          <p:val>
                                            <p:strVal val="#ppt_w"/>
                                          </p:val>
                                        </p:tav>
                                      </p:tavLst>
                                    </p:anim>
                                    <p:animEffect transition="in" filter="fade">
                                      <p:cBhvr>
                                        <p:cTn id="71" dur="500" tmFilter="0,0; .5, 1; 1, 1"/>
                                        <p:tgtEl>
                                          <p:spTgt spid="176151"/>
                                        </p:tgtEl>
                                      </p:cBhvr>
                                    </p:animEffect>
                                  </p:childTnLst>
                                </p:cTn>
                              </p:par>
                            </p:childTnLst>
                          </p:cTn>
                        </p:par>
                      </p:childTnLst>
                    </p:cTn>
                  </p:par>
                  <p:par>
                    <p:cTn id="72" fill="hold">
                      <p:stCondLst>
                        <p:cond delay="indefinite"/>
                      </p:stCondLst>
                      <p:childTnLst>
                        <p:par>
                          <p:cTn id="73" fill="hold">
                            <p:stCondLst>
                              <p:cond delay="0"/>
                            </p:stCondLst>
                            <p:childTnLst>
                              <p:par>
                                <p:cTn id="74" presetID="43" presetClass="entr" presetSubtype="0" fill="hold" grpId="0" nodeType="clickEffect">
                                  <p:stCondLst>
                                    <p:cond delay="0"/>
                                  </p:stCondLst>
                                  <p:childTnLst>
                                    <p:set>
                                      <p:cBhvr>
                                        <p:cTn id="75" dur="1" fill="hold">
                                          <p:stCondLst>
                                            <p:cond delay="0"/>
                                          </p:stCondLst>
                                        </p:cTn>
                                        <p:tgtEl>
                                          <p:spTgt spid="176162"/>
                                        </p:tgtEl>
                                        <p:attrNameLst>
                                          <p:attrName>style.visibility</p:attrName>
                                        </p:attrNameLst>
                                      </p:cBhvr>
                                      <p:to>
                                        <p:strVal val="visible"/>
                                      </p:to>
                                    </p:set>
                                    <p:animEffect transition="in" filter="fade">
                                      <p:cBhvr>
                                        <p:cTn id="76" dur="100"/>
                                        <p:tgtEl>
                                          <p:spTgt spid="176162"/>
                                        </p:tgtEl>
                                      </p:cBhvr>
                                    </p:animEffect>
                                    <p:anim calcmode="lin" valueType="num">
                                      <p:cBhvr>
                                        <p:cTn id="77" dur="400" fill="hold"/>
                                        <p:tgtEl>
                                          <p:spTgt spid="176162"/>
                                        </p:tgtEl>
                                        <p:attrNameLst>
                                          <p:attrName>ppt_x</p:attrName>
                                        </p:attrNameLst>
                                      </p:cBhvr>
                                      <p:tavLst>
                                        <p:tav tm="0">
                                          <p:val>
                                            <p:strVal val="#ppt_x"/>
                                          </p:val>
                                        </p:tav>
                                        <p:tav tm="100000">
                                          <p:val>
                                            <p:strVal val="#ppt_x"/>
                                          </p:val>
                                        </p:tav>
                                      </p:tavLst>
                                    </p:anim>
                                    <p:anim calcmode="lin" valueType="num">
                                      <p:cBhvr>
                                        <p:cTn id="78" dur="400" fill="hold"/>
                                        <p:tgtEl>
                                          <p:spTgt spid="176162"/>
                                        </p:tgtEl>
                                        <p:attrNameLst>
                                          <p:attrName>ppt_y</p:attrName>
                                        </p:attrNameLst>
                                      </p:cBhvr>
                                      <p:tavLst>
                                        <p:tav tm="0">
                                          <p:val>
                                            <p:strVal val="#ppt_y+0.31"/>
                                          </p:val>
                                        </p:tav>
                                        <p:tav tm="100000">
                                          <p:val>
                                            <p:strVal val="#ppt_y+0.31"/>
                                          </p:val>
                                        </p:tav>
                                      </p:tavLst>
                                    </p:anim>
                                    <p:anim calcmode="lin" valueType="num">
                                      <p:cBhvr>
                                        <p:cTn id="79" dur="600" decel="50000" fill="hold">
                                          <p:stCondLst>
                                            <p:cond delay="400"/>
                                          </p:stCondLst>
                                        </p:cTn>
                                        <p:tgtEl>
                                          <p:spTgt spid="176162"/>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80" dur="600" decel="50000" fill="hold">
                                          <p:stCondLst>
                                            <p:cond delay="400"/>
                                          </p:stCondLst>
                                        </p:cTn>
                                        <p:tgtEl>
                                          <p:spTgt spid="176162"/>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81" fill="hold">
                      <p:stCondLst>
                        <p:cond delay="indefinite"/>
                      </p:stCondLst>
                      <p:childTnLst>
                        <p:par>
                          <p:cTn id="82" fill="hold">
                            <p:stCondLst>
                              <p:cond delay="0"/>
                            </p:stCondLst>
                            <p:childTnLst>
                              <p:par>
                                <p:cTn id="83" presetID="3" presetClass="entr" presetSubtype="10" fill="hold" grpId="0" nodeType="clickEffect">
                                  <p:stCondLst>
                                    <p:cond delay="0"/>
                                  </p:stCondLst>
                                  <p:childTnLst>
                                    <p:set>
                                      <p:cBhvr>
                                        <p:cTn id="84" dur="1" fill="hold">
                                          <p:stCondLst>
                                            <p:cond delay="0"/>
                                          </p:stCondLst>
                                        </p:cTn>
                                        <p:tgtEl>
                                          <p:spTgt spid="176153"/>
                                        </p:tgtEl>
                                        <p:attrNameLst>
                                          <p:attrName>style.visibility</p:attrName>
                                        </p:attrNameLst>
                                      </p:cBhvr>
                                      <p:to>
                                        <p:strVal val="visible"/>
                                      </p:to>
                                    </p:set>
                                    <p:animEffect transition="in" filter="blinds(horizontal)">
                                      <p:cBhvr>
                                        <p:cTn id="85" dur="500"/>
                                        <p:tgtEl>
                                          <p:spTgt spid="176153"/>
                                        </p:tgtEl>
                                      </p:cBhvr>
                                    </p:animEffect>
                                  </p:childTnLst>
                                </p:cTn>
                              </p:par>
                            </p:childTnLst>
                          </p:cTn>
                        </p:par>
                      </p:childTnLst>
                    </p:cTn>
                  </p:par>
                  <p:par>
                    <p:cTn id="86" fill="hold">
                      <p:stCondLst>
                        <p:cond delay="indefinite"/>
                      </p:stCondLst>
                      <p:childTnLst>
                        <p:par>
                          <p:cTn id="87" fill="hold">
                            <p:stCondLst>
                              <p:cond delay="0"/>
                            </p:stCondLst>
                            <p:childTnLst>
                              <p:par>
                                <p:cTn id="88" presetID="43" presetClass="entr" presetSubtype="0" fill="hold" grpId="0" nodeType="clickEffect">
                                  <p:stCondLst>
                                    <p:cond delay="0"/>
                                  </p:stCondLst>
                                  <p:childTnLst>
                                    <p:set>
                                      <p:cBhvr>
                                        <p:cTn id="89" dur="1" fill="hold">
                                          <p:stCondLst>
                                            <p:cond delay="0"/>
                                          </p:stCondLst>
                                        </p:cTn>
                                        <p:tgtEl>
                                          <p:spTgt spid="176159"/>
                                        </p:tgtEl>
                                        <p:attrNameLst>
                                          <p:attrName>style.visibility</p:attrName>
                                        </p:attrNameLst>
                                      </p:cBhvr>
                                      <p:to>
                                        <p:strVal val="visible"/>
                                      </p:to>
                                    </p:set>
                                    <p:animEffect transition="in" filter="fade">
                                      <p:cBhvr>
                                        <p:cTn id="90" dur="100"/>
                                        <p:tgtEl>
                                          <p:spTgt spid="176159"/>
                                        </p:tgtEl>
                                      </p:cBhvr>
                                    </p:animEffect>
                                    <p:anim calcmode="lin" valueType="num">
                                      <p:cBhvr>
                                        <p:cTn id="91" dur="400" fill="hold"/>
                                        <p:tgtEl>
                                          <p:spTgt spid="176159"/>
                                        </p:tgtEl>
                                        <p:attrNameLst>
                                          <p:attrName>ppt_x</p:attrName>
                                        </p:attrNameLst>
                                      </p:cBhvr>
                                      <p:tavLst>
                                        <p:tav tm="0">
                                          <p:val>
                                            <p:strVal val="#ppt_x"/>
                                          </p:val>
                                        </p:tav>
                                        <p:tav tm="100000">
                                          <p:val>
                                            <p:strVal val="#ppt_x"/>
                                          </p:val>
                                        </p:tav>
                                      </p:tavLst>
                                    </p:anim>
                                    <p:anim calcmode="lin" valueType="num">
                                      <p:cBhvr>
                                        <p:cTn id="92" dur="400" fill="hold"/>
                                        <p:tgtEl>
                                          <p:spTgt spid="176159"/>
                                        </p:tgtEl>
                                        <p:attrNameLst>
                                          <p:attrName>ppt_y</p:attrName>
                                        </p:attrNameLst>
                                      </p:cBhvr>
                                      <p:tavLst>
                                        <p:tav tm="0">
                                          <p:val>
                                            <p:strVal val="#ppt_y+0.31"/>
                                          </p:val>
                                        </p:tav>
                                        <p:tav tm="100000">
                                          <p:val>
                                            <p:strVal val="#ppt_y+0.31"/>
                                          </p:val>
                                        </p:tav>
                                      </p:tavLst>
                                    </p:anim>
                                    <p:anim calcmode="lin" valueType="num">
                                      <p:cBhvr>
                                        <p:cTn id="93" dur="600" decel="50000" fill="hold">
                                          <p:stCondLst>
                                            <p:cond delay="400"/>
                                          </p:stCondLst>
                                        </p:cTn>
                                        <p:tgtEl>
                                          <p:spTgt spid="176159"/>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94" dur="600" decel="50000" fill="hold">
                                          <p:stCondLst>
                                            <p:cond delay="400"/>
                                          </p:stCondLst>
                                        </p:cTn>
                                        <p:tgtEl>
                                          <p:spTgt spid="176159"/>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95" fill="hold">
                      <p:stCondLst>
                        <p:cond delay="indefinite"/>
                      </p:stCondLst>
                      <p:childTnLst>
                        <p:par>
                          <p:cTn id="96" fill="hold">
                            <p:stCondLst>
                              <p:cond delay="0"/>
                            </p:stCondLst>
                            <p:childTnLst>
                              <p:par>
                                <p:cTn id="97" presetID="26" presetClass="entr" presetSubtype="0" fill="hold" grpId="0" nodeType="clickEffect">
                                  <p:stCondLst>
                                    <p:cond delay="0"/>
                                  </p:stCondLst>
                                  <p:childTnLst>
                                    <p:set>
                                      <p:cBhvr>
                                        <p:cTn id="98" dur="1" fill="hold">
                                          <p:stCondLst>
                                            <p:cond delay="0"/>
                                          </p:stCondLst>
                                        </p:cTn>
                                        <p:tgtEl>
                                          <p:spTgt spid="176147"/>
                                        </p:tgtEl>
                                        <p:attrNameLst>
                                          <p:attrName>style.visibility</p:attrName>
                                        </p:attrNameLst>
                                      </p:cBhvr>
                                      <p:to>
                                        <p:strVal val="visible"/>
                                      </p:to>
                                    </p:set>
                                    <p:animEffect transition="in" filter="wipe(down)">
                                      <p:cBhvr>
                                        <p:cTn id="99" dur="580">
                                          <p:stCondLst>
                                            <p:cond delay="0"/>
                                          </p:stCondLst>
                                        </p:cTn>
                                        <p:tgtEl>
                                          <p:spTgt spid="176147"/>
                                        </p:tgtEl>
                                      </p:cBhvr>
                                    </p:animEffect>
                                    <p:anim calcmode="lin" valueType="num">
                                      <p:cBhvr>
                                        <p:cTn id="100" dur="1822" tmFilter="0,0; 0.14,0.36; 0.43,0.73; 0.71,0.91; 1.0,1.0">
                                          <p:stCondLst>
                                            <p:cond delay="0"/>
                                          </p:stCondLst>
                                        </p:cTn>
                                        <p:tgtEl>
                                          <p:spTgt spid="176147"/>
                                        </p:tgtEl>
                                        <p:attrNameLst>
                                          <p:attrName>ppt_x</p:attrName>
                                        </p:attrNameLst>
                                      </p:cBhvr>
                                      <p:tavLst>
                                        <p:tav tm="0">
                                          <p:val>
                                            <p:strVal val="#ppt_x-0.25"/>
                                          </p:val>
                                        </p:tav>
                                        <p:tav tm="100000">
                                          <p:val>
                                            <p:strVal val="#ppt_x"/>
                                          </p:val>
                                        </p:tav>
                                      </p:tavLst>
                                    </p:anim>
                                    <p:anim calcmode="lin" valueType="num">
                                      <p:cBhvr>
                                        <p:cTn id="101" dur="664" tmFilter="0.0,0.0; 0.25,0.07; 0.50,0.2; 0.75,0.467; 1.0,1.0">
                                          <p:stCondLst>
                                            <p:cond delay="0"/>
                                          </p:stCondLst>
                                        </p:cTn>
                                        <p:tgtEl>
                                          <p:spTgt spid="176147"/>
                                        </p:tgtEl>
                                        <p:attrNameLst>
                                          <p:attrName>ppt_y</p:attrName>
                                        </p:attrNameLst>
                                      </p:cBhvr>
                                      <p:tavLst>
                                        <p:tav tm="0" fmla="#ppt_y-sin(pi*$)/3">
                                          <p:val>
                                            <p:fltVal val="0.5"/>
                                          </p:val>
                                        </p:tav>
                                        <p:tav tm="100000">
                                          <p:val>
                                            <p:fltVal val="1"/>
                                          </p:val>
                                        </p:tav>
                                      </p:tavLst>
                                    </p:anim>
                                    <p:anim calcmode="lin" valueType="num">
                                      <p:cBhvr>
                                        <p:cTn id="102" dur="664" tmFilter="0, 0; 0.125,0.2665; 0.25,0.4; 0.375,0.465; 0.5,0.5;  0.625,0.535; 0.75,0.6; 0.875,0.7335; 1,1">
                                          <p:stCondLst>
                                            <p:cond delay="664"/>
                                          </p:stCondLst>
                                        </p:cTn>
                                        <p:tgtEl>
                                          <p:spTgt spid="176147"/>
                                        </p:tgtEl>
                                        <p:attrNameLst>
                                          <p:attrName>ppt_y</p:attrName>
                                        </p:attrNameLst>
                                      </p:cBhvr>
                                      <p:tavLst>
                                        <p:tav tm="0" fmla="#ppt_y-sin(pi*$)/9">
                                          <p:val>
                                            <p:fltVal val="0"/>
                                          </p:val>
                                        </p:tav>
                                        <p:tav tm="100000">
                                          <p:val>
                                            <p:fltVal val="1"/>
                                          </p:val>
                                        </p:tav>
                                      </p:tavLst>
                                    </p:anim>
                                    <p:anim calcmode="lin" valueType="num">
                                      <p:cBhvr>
                                        <p:cTn id="103" dur="332" tmFilter="0, 0; 0.125,0.2665; 0.25,0.4; 0.375,0.465; 0.5,0.5;  0.625,0.535; 0.75,0.6; 0.875,0.7335; 1,1">
                                          <p:stCondLst>
                                            <p:cond delay="1324"/>
                                          </p:stCondLst>
                                        </p:cTn>
                                        <p:tgtEl>
                                          <p:spTgt spid="176147"/>
                                        </p:tgtEl>
                                        <p:attrNameLst>
                                          <p:attrName>ppt_y</p:attrName>
                                        </p:attrNameLst>
                                      </p:cBhvr>
                                      <p:tavLst>
                                        <p:tav tm="0" fmla="#ppt_y-sin(pi*$)/27">
                                          <p:val>
                                            <p:fltVal val="0"/>
                                          </p:val>
                                        </p:tav>
                                        <p:tav tm="100000">
                                          <p:val>
                                            <p:fltVal val="1"/>
                                          </p:val>
                                        </p:tav>
                                      </p:tavLst>
                                    </p:anim>
                                    <p:anim calcmode="lin" valueType="num">
                                      <p:cBhvr>
                                        <p:cTn id="104" dur="164" tmFilter="0, 0; 0.125,0.2665; 0.25,0.4; 0.375,0.465; 0.5,0.5;  0.625,0.535; 0.75,0.6; 0.875,0.7335; 1,1">
                                          <p:stCondLst>
                                            <p:cond delay="1656"/>
                                          </p:stCondLst>
                                        </p:cTn>
                                        <p:tgtEl>
                                          <p:spTgt spid="176147"/>
                                        </p:tgtEl>
                                        <p:attrNameLst>
                                          <p:attrName>ppt_y</p:attrName>
                                        </p:attrNameLst>
                                      </p:cBhvr>
                                      <p:tavLst>
                                        <p:tav tm="0" fmla="#ppt_y-sin(pi*$)/81">
                                          <p:val>
                                            <p:fltVal val="0"/>
                                          </p:val>
                                        </p:tav>
                                        <p:tav tm="100000">
                                          <p:val>
                                            <p:fltVal val="1"/>
                                          </p:val>
                                        </p:tav>
                                      </p:tavLst>
                                    </p:anim>
                                    <p:animScale>
                                      <p:cBhvr>
                                        <p:cTn id="105" dur="26">
                                          <p:stCondLst>
                                            <p:cond delay="650"/>
                                          </p:stCondLst>
                                        </p:cTn>
                                        <p:tgtEl>
                                          <p:spTgt spid="176147"/>
                                        </p:tgtEl>
                                      </p:cBhvr>
                                      <p:to x="100000" y="60000"/>
                                    </p:animScale>
                                    <p:animScale>
                                      <p:cBhvr>
                                        <p:cTn id="106" dur="166" decel="50000">
                                          <p:stCondLst>
                                            <p:cond delay="676"/>
                                          </p:stCondLst>
                                        </p:cTn>
                                        <p:tgtEl>
                                          <p:spTgt spid="176147"/>
                                        </p:tgtEl>
                                      </p:cBhvr>
                                      <p:to x="100000" y="100000"/>
                                    </p:animScale>
                                    <p:animScale>
                                      <p:cBhvr>
                                        <p:cTn id="107" dur="26">
                                          <p:stCondLst>
                                            <p:cond delay="1312"/>
                                          </p:stCondLst>
                                        </p:cTn>
                                        <p:tgtEl>
                                          <p:spTgt spid="176147"/>
                                        </p:tgtEl>
                                      </p:cBhvr>
                                      <p:to x="100000" y="80000"/>
                                    </p:animScale>
                                    <p:animScale>
                                      <p:cBhvr>
                                        <p:cTn id="108" dur="166" decel="50000">
                                          <p:stCondLst>
                                            <p:cond delay="1338"/>
                                          </p:stCondLst>
                                        </p:cTn>
                                        <p:tgtEl>
                                          <p:spTgt spid="176147"/>
                                        </p:tgtEl>
                                      </p:cBhvr>
                                      <p:to x="100000" y="100000"/>
                                    </p:animScale>
                                    <p:animScale>
                                      <p:cBhvr>
                                        <p:cTn id="109" dur="26">
                                          <p:stCondLst>
                                            <p:cond delay="1642"/>
                                          </p:stCondLst>
                                        </p:cTn>
                                        <p:tgtEl>
                                          <p:spTgt spid="176147"/>
                                        </p:tgtEl>
                                      </p:cBhvr>
                                      <p:to x="100000" y="90000"/>
                                    </p:animScale>
                                    <p:animScale>
                                      <p:cBhvr>
                                        <p:cTn id="110" dur="166" decel="50000">
                                          <p:stCondLst>
                                            <p:cond delay="1668"/>
                                          </p:stCondLst>
                                        </p:cTn>
                                        <p:tgtEl>
                                          <p:spTgt spid="176147"/>
                                        </p:tgtEl>
                                      </p:cBhvr>
                                      <p:to x="100000" y="100000"/>
                                    </p:animScale>
                                    <p:animScale>
                                      <p:cBhvr>
                                        <p:cTn id="111" dur="26">
                                          <p:stCondLst>
                                            <p:cond delay="1808"/>
                                          </p:stCondLst>
                                        </p:cTn>
                                        <p:tgtEl>
                                          <p:spTgt spid="176147"/>
                                        </p:tgtEl>
                                      </p:cBhvr>
                                      <p:to x="100000" y="95000"/>
                                    </p:animScale>
                                    <p:animScale>
                                      <p:cBhvr>
                                        <p:cTn id="112" dur="166" decel="50000">
                                          <p:stCondLst>
                                            <p:cond delay="1834"/>
                                          </p:stCondLst>
                                        </p:cTn>
                                        <p:tgtEl>
                                          <p:spTgt spid="176147"/>
                                        </p:tgtEl>
                                      </p:cBhvr>
                                      <p:to x="100000" y="100000"/>
                                    </p:animScale>
                                  </p:childTnLst>
                                </p:cTn>
                              </p:par>
                            </p:childTnLst>
                          </p:cTn>
                        </p:par>
                      </p:childTnLst>
                    </p:cTn>
                  </p:par>
                  <p:par>
                    <p:cTn id="113" fill="hold">
                      <p:stCondLst>
                        <p:cond delay="indefinite"/>
                      </p:stCondLst>
                      <p:childTnLst>
                        <p:par>
                          <p:cTn id="114" fill="hold">
                            <p:stCondLst>
                              <p:cond delay="0"/>
                            </p:stCondLst>
                            <p:childTnLst>
                              <p:par>
                                <p:cTn id="115" presetID="26" presetClass="entr" presetSubtype="0" fill="hold" grpId="0" nodeType="clickEffect">
                                  <p:stCondLst>
                                    <p:cond delay="0"/>
                                  </p:stCondLst>
                                  <p:childTnLst>
                                    <p:set>
                                      <p:cBhvr>
                                        <p:cTn id="116" dur="1" fill="hold">
                                          <p:stCondLst>
                                            <p:cond delay="0"/>
                                          </p:stCondLst>
                                        </p:cTn>
                                        <p:tgtEl>
                                          <p:spTgt spid="176160"/>
                                        </p:tgtEl>
                                        <p:attrNameLst>
                                          <p:attrName>style.visibility</p:attrName>
                                        </p:attrNameLst>
                                      </p:cBhvr>
                                      <p:to>
                                        <p:strVal val="visible"/>
                                      </p:to>
                                    </p:set>
                                    <p:animEffect transition="in" filter="wipe(down)">
                                      <p:cBhvr>
                                        <p:cTn id="117" dur="580">
                                          <p:stCondLst>
                                            <p:cond delay="0"/>
                                          </p:stCondLst>
                                        </p:cTn>
                                        <p:tgtEl>
                                          <p:spTgt spid="176160"/>
                                        </p:tgtEl>
                                      </p:cBhvr>
                                    </p:animEffect>
                                    <p:anim calcmode="lin" valueType="num">
                                      <p:cBhvr>
                                        <p:cTn id="118" dur="1822" tmFilter="0,0; 0.14,0.36; 0.43,0.73; 0.71,0.91; 1.0,1.0">
                                          <p:stCondLst>
                                            <p:cond delay="0"/>
                                          </p:stCondLst>
                                        </p:cTn>
                                        <p:tgtEl>
                                          <p:spTgt spid="176160"/>
                                        </p:tgtEl>
                                        <p:attrNameLst>
                                          <p:attrName>ppt_x</p:attrName>
                                        </p:attrNameLst>
                                      </p:cBhvr>
                                      <p:tavLst>
                                        <p:tav tm="0">
                                          <p:val>
                                            <p:strVal val="#ppt_x-0.25"/>
                                          </p:val>
                                        </p:tav>
                                        <p:tav tm="100000">
                                          <p:val>
                                            <p:strVal val="#ppt_x"/>
                                          </p:val>
                                        </p:tav>
                                      </p:tavLst>
                                    </p:anim>
                                    <p:anim calcmode="lin" valueType="num">
                                      <p:cBhvr>
                                        <p:cTn id="119" dur="664" tmFilter="0.0,0.0; 0.25,0.07; 0.50,0.2; 0.75,0.467; 1.0,1.0">
                                          <p:stCondLst>
                                            <p:cond delay="0"/>
                                          </p:stCondLst>
                                        </p:cTn>
                                        <p:tgtEl>
                                          <p:spTgt spid="176160"/>
                                        </p:tgtEl>
                                        <p:attrNameLst>
                                          <p:attrName>ppt_y</p:attrName>
                                        </p:attrNameLst>
                                      </p:cBhvr>
                                      <p:tavLst>
                                        <p:tav tm="0" fmla="#ppt_y-sin(pi*$)/3">
                                          <p:val>
                                            <p:fltVal val="0.5"/>
                                          </p:val>
                                        </p:tav>
                                        <p:tav tm="100000">
                                          <p:val>
                                            <p:fltVal val="1"/>
                                          </p:val>
                                        </p:tav>
                                      </p:tavLst>
                                    </p:anim>
                                    <p:anim calcmode="lin" valueType="num">
                                      <p:cBhvr>
                                        <p:cTn id="120" dur="664" tmFilter="0, 0; 0.125,0.2665; 0.25,0.4; 0.375,0.465; 0.5,0.5;  0.625,0.535; 0.75,0.6; 0.875,0.7335; 1,1">
                                          <p:stCondLst>
                                            <p:cond delay="664"/>
                                          </p:stCondLst>
                                        </p:cTn>
                                        <p:tgtEl>
                                          <p:spTgt spid="176160"/>
                                        </p:tgtEl>
                                        <p:attrNameLst>
                                          <p:attrName>ppt_y</p:attrName>
                                        </p:attrNameLst>
                                      </p:cBhvr>
                                      <p:tavLst>
                                        <p:tav tm="0" fmla="#ppt_y-sin(pi*$)/9">
                                          <p:val>
                                            <p:fltVal val="0"/>
                                          </p:val>
                                        </p:tav>
                                        <p:tav tm="100000">
                                          <p:val>
                                            <p:fltVal val="1"/>
                                          </p:val>
                                        </p:tav>
                                      </p:tavLst>
                                    </p:anim>
                                    <p:anim calcmode="lin" valueType="num">
                                      <p:cBhvr>
                                        <p:cTn id="121" dur="332" tmFilter="0, 0; 0.125,0.2665; 0.25,0.4; 0.375,0.465; 0.5,0.5;  0.625,0.535; 0.75,0.6; 0.875,0.7335; 1,1">
                                          <p:stCondLst>
                                            <p:cond delay="1324"/>
                                          </p:stCondLst>
                                        </p:cTn>
                                        <p:tgtEl>
                                          <p:spTgt spid="176160"/>
                                        </p:tgtEl>
                                        <p:attrNameLst>
                                          <p:attrName>ppt_y</p:attrName>
                                        </p:attrNameLst>
                                      </p:cBhvr>
                                      <p:tavLst>
                                        <p:tav tm="0" fmla="#ppt_y-sin(pi*$)/27">
                                          <p:val>
                                            <p:fltVal val="0"/>
                                          </p:val>
                                        </p:tav>
                                        <p:tav tm="100000">
                                          <p:val>
                                            <p:fltVal val="1"/>
                                          </p:val>
                                        </p:tav>
                                      </p:tavLst>
                                    </p:anim>
                                    <p:anim calcmode="lin" valueType="num">
                                      <p:cBhvr>
                                        <p:cTn id="122" dur="164" tmFilter="0, 0; 0.125,0.2665; 0.25,0.4; 0.375,0.465; 0.5,0.5;  0.625,0.535; 0.75,0.6; 0.875,0.7335; 1,1">
                                          <p:stCondLst>
                                            <p:cond delay="1656"/>
                                          </p:stCondLst>
                                        </p:cTn>
                                        <p:tgtEl>
                                          <p:spTgt spid="176160"/>
                                        </p:tgtEl>
                                        <p:attrNameLst>
                                          <p:attrName>ppt_y</p:attrName>
                                        </p:attrNameLst>
                                      </p:cBhvr>
                                      <p:tavLst>
                                        <p:tav tm="0" fmla="#ppt_y-sin(pi*$)/81">
                                          <p:val>
                                            <p:fltVal val="0"/>
                                          </p:val>
                                        </p:tav>
                                        <p:tav tm="100000">
                                          <p:val>
                                            <p:fltVal val="1"/>
                                          </p:val>
                                        </p:tav>
                                      </p:tavLst>
                                    </p:anim>
                                    <p:animScale>
                                      <p:cBhvr>
                                        <p:cTn id="123" dur="26">
                                          <p:stCondLst>
                                            <p:cond delay="650"/>
                                          </p:stCondLst>
                                        </p:cTn>
                                        <p:tgtEl>
                                          <p:spTgt spid="176160"/>
                                        </p:tgtEl>
                                      </p:cBhvr>
                                      <p:to x="100000" y="60000"/>
                                    </p:animScale>
                                    <p:animScale>
                                      <p:cBhvr>
                                        <p:cTn id="124" dur="166" decel="50000">
                                          <p:stCondLst>
                                            <p:cond delay="676"/>
                                          </p:stCondLst>
                                        </p:cTn>
                                        <p:tgtEl>
                                          <p:spTgt spid="176160"/>
                                        </p:tgtEl>
                                      </p:cBhvr>
                                      <p:to x="100000" y="100000"/>
                                    </p:animScale>
                                    <p:animScale>
                                      <p:cBhvr>
                                        <p:cTn id="125" dur="26">
                                          <p:stCondLst>
                                            <p:cond delay="1312"/>
                                          </p:stCondLst>
                                        </p:cTn>
                                        <p:tgtEl>
                                          <p:spTgt spid="176160"/>
                                        </p:tgtEl>
                                      </p:cBhvr>
                                      <p:to x="100000" y="80000"/>
                                    </p:animScale>
                                    <p:animScale>
                                      <p:cBhvr>
                                        <p:cTn id="126" dur="166" decel="50000">
                                          <p:stCondLst>
                                            <p:cond delay="1338"/>
                                          </p:stCondLst>
                                        </p:cTn>
                                        <p:tgtEl>
                                          <p:spTgt spid="176160"/>
                                        </p:tgtEl>
                                      </p:cBhvr>
                                      <p:to x="100000" y="100000"/>
                                    </p:animScale>
                                    <p:animScale>
                                      <p:cBhvr>
                                        <p:cTn id="127" dur="26">
                                          <p:stCondLst>
                                            <p:cond delay="1642"/>
                                          </p:stCondLst>
                                        </p:cTn>
                                        <p:tgtEl>
                                          <p:spTgt spid="176160"/>
                                        </p:tgtEl>
                                      </p:cBhvr>
                                      <p:to x="100000" y="90000"/>
                                    </p:animScale>
                                    <p:animScale>
                                      <p:cBhvr>
                                        <p:cTn id="128" dur="166" decel="50000">
                                          <p:stCondLst>
                                            <p:cond delay="1668"/>
                                          </p:stCondLst>
                                        </p:cTn>
                                        <p:tgtEl>
                                          <p:spTgt spid="176160"/>
                                        </p:tgtEl>
                                      </p:cBhvr>
                                      <p:to x="100000" y="100000"/>
                                    </p:animScale>
                                    <p:animScale>
                                      <p:cBhvr>
                                        <p:cTn id="129" dur="26">
                                          <p:stCondLst>
                                            <p:cond delay="1808"/>
                                          </p:stCondLst>
                                        </p:cTn>
                                        <p:tgtEl>
                                          <p:spTgt spid="176160"/>
                                        </p:tgtEl>
                                      </p:cBhvr>
                                      <p:to x="100000" y="95000"/>
                                    </p:animScale>
                                    <p:animScale>
                                      <p:cBhvr>
                                        <p:cTn id="130" dur="166" decel="50000">
                                          <p:stCondLst>
                                            <p:cond delay="1834"/>
                                          </p:stCondLst>
                                        </p:cTn>
                                        <p:tgtEl>
                                          <p:spTgt spid="176160"/>
                                        </p:tgtEl>
                                      </p:cBhvr>
                                      <p:to x="100000" y="100000"/>
                                    </p:animScale>
                                  </p:childTnLst>
                                </p:cTn>
                              </p:par>
                            </p:childTnLst>
                          </p:cTn>
                        </p:par>
                      </p:childTnLst>
                    </p:cTn>
                  </p:par>
                  <p:par>
                    <p:cTn id="131" fill="hold">
                      <p:stCondLst>
                        <p:cond delay="indefinite"/>
                      </p:stCondLst>
                      <p:childTnLst>
                        <p:par>
                          <p:cTn id="132" fill="hold">
                            <p:stCondLst>
                              <p:cond delay="0"/>
                            </p:stCondLst>
                            <p:childTnLst>
                              <p:par>
                                <p:cTn id="133" presetID="17" presetClass="entr" presetSubtype="10" fill="hold" grpId="0" nodeType="clickEffect">
                                  <p:stCondLst>
                                    <p:cond delay="0"/>
                                  </p:stCondLst>
                                  <p:childTnLst>
                                    <p:set>
                                      <p:cBhvr>
                                        <p:cTn id="134" dur="1" fill="hold">
                                          <p:stCondLst>
                                            <p:cond delay="0"/>
                                          </p:stCondLst>
                                        </p:cTn>
                                        <p:tgtEl>
                                          <p:spTgt spid="176149"/>
                                        </p:tgtEl>
                                        <p:attrNameLst>
                                          <p:attrName>style.visibility</p:attrName>
                                        </p:attrNameLst>
                                      </p:cBhvr>
                                      <p:to>
                                        <p:strVal val="visible"/>
                                      </p:to>
                                    </p:set>
                                    <p:anim calcmode="lin" valueType="num">
                                      <p:cBhvr>
                                        <p:cTn id="135" dur="500" fill="hold"/>
                                        <p:tgtEl>
                                          <p:spTgt spid="176149"/>
                                        </p:tgtEl>
                                        <p:attrNameLst>
                                          <p:attrName>ppt_w</p:attrName>
                                        </p:attrNameLst>
                                      </p:cBhvr>
                                      <p:tavLst>
                                        <p:tav tm="0">
                                          <p:val>
                                            <p:fltVal val="0"/>
                                          </p:val>
                                        </p:tav>
                                        <p:tav tm="100000">
                                          <p:val>
                                            <p:strVal val="#ppt_w"/>
                                          </p:val>
                                        </p:tav>
                                      </p:tavLst>
                                    </p:anim>
                                    <p:anim calcmode="lin" valueType="num">
                                      <p:cBhvr>
                                        <p:cTn id="136" dur="500" fill="hold"/>
                                        <p:tgtEl>
                                          <p:spTgt spid="17614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6143" grpId="0" animBg="1"/>
      <p:bldP spid="176147" grpId="0" animBg="1"/>
      <p:bldP spid="176148" grpId="0" animBg="1"/>
      <p:bldP spid="176149" grpId="0" animBg="1"/>
      <p:bldP spid="176150" grpId="0" animBg="1"/>
      <p:bldP spid="176151" grpId="0" animBg="1"/>
      <p:bldP spid="176152" grpId="0" animBg="1"/>
      <p:bldP spid="176153" grpId="0" animBg="1"/>
      <p:bldP spid="176156" grpId="0" animBg="1"/>
      <p:bldP spid="176157" grpId="0" animBg="1"/>
      <p:bldP spid="176158" grpId="0" animBg="1"/>
      <p:bldP spid="176159" grpId="0" animBg="1"/>
      <p:bldP spid="176160" grpId="0" animBg="1"/>
      <p:bldP spid="176161" grpId="0" animBg="1"/>
      <p:bldP spid="176162" grpId="0" animBg="1"/>
    </p:bld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938" name="Rectangle 2"/>
          <p:cNvSpPr>
            <a:spLocks noGrp="1" noChangeArrowheads="1"/>
          </p:cNvSpPr>
          <p:nvPr>
            <p:ph type="title"/>
          </p:nvPr>
        </p:nvSpPr>
        <p:spPr>
          <a:xfrm>
            <a:off x="0" y="0"/>
            <a:ext cx="9144000" cy="6858000"/>
          </a:xfrm>
        </p:spPr>
        <p:txBody>
          <a:bodyPr>
            <a:normAutofit/>
          </a:bodyPr>
          <a:lstStyle/>
          <a:p>
            <a:pPr eaLnBrk="1" hangingPunct="1">
              <a:defRPr/>
            </a:pPr>
            <a:r>
              <a:rPr lang="fa-IR" sz="6600" dirty="0" smtClean="0"/>
              <a:t>بررسي سروصدا دربهداشت حرفه ای </a:t>
            </a:r>
            <a:r>
              <a:rPr lang="fa-IR" sz="3600" dirty="0" smtClean="0"/>
              <a:t>(ا</a:t>
            </a:r>
            <a:r>
              <a:rPr lang="fa-IR" sz="3600" b="0" dirty="0" smtClean="0"/>
              <a:t>ز</a:t>
            </a:r>
            <a:r>
              <a:rPr lang="fa-IR" sz="3600" dirty="0" smtClean="0"/>
              <a:t>روش عمومي)</a:t>
            </a:r>
            <a:r>
              <a:rPr lang="fa-IR" sz="6600" dirty="0" smtClean="0">
                <a:solidFill>
                  <a:srgbClr val="33CC33"/>
                </a:solidFill>
              </a:rPr>
              <a:t/>
            </a:r>
            <a:br>
              <a:rPr lang="fa-IR" sz="6600" dirty="0" smtClean="0">
                <a:solidFill>
                  <a:srgbClr val="33CC33"/>
                </a:solidFill>
              </a:rPr>
            </a:br>
            <a:r>
              <a:rPr lang="fa-IR" sz="6600" dirty="0" smtClean="0">
                <a:solidFill>
                  <a:srgbClr val="33CC33"/>
                </a:solidFill>
              </a:rPr>
              <a:t> </a:t>
            </a:r>
            <a:r>
              <a:rPr lang="fa-IR" sz="4900" b="0" dirty="0" smtClean="0"/>
              <a:t>شناسايي و ارزيابي(اندازه گيري ومقايسه با استانداردها)</a:t>
            </a:r>
            <a:r>
              <a:rPr lang="fa-IR" sz="8000" dirty="0" smtClean="0"/>
              <a:t> </a:t>
            </a:r>
            <a:r>
              <a:rPr lang="fa-IR" sz="4000" dirty="0" smtClean="0"/>
              <a:t>وكنترل</a:t>
            </a:r>
            <a:endParaRPr lang="en-US" sz="4000" dirty="0" smtClean="0"/>
          </a:p>
        </p:txBody>
      </p:sp>
    </p:spTree>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fa-IR" dirty="0" smtClean="0"/>
              <a:t>اندازه گیری سروصدا</a:t>
            </a:r>
            <a:endParaRPr lang="en-US" dirty="0"/>
          </a:p>
        </p:txBody>
      </p:sp>
      <p:pic>
        <p:nvPicPr>
          <p:cNvPr id="8" name="Content Placeholder 7" descr="00.bmp"/>
          <p:cNvPicPr>
            <a:picLocks noGrp="1" noChangeAspect="1"/>
          </p:cNvPicPr>
          <p:nvPr>
            <p:ph sz="half" idx="1"/>
          </p:nvPr>
        </p:nvPicPr>
        <p:blipFill>
          <a:blip r:embed="rId2"/>
          <a:stretch>
            <a:fillRect/>
          </a:stretch>
        </p:blipFill>
        <p:spPr>
          <a:xfrm>
            <a:off x="4338" y="1600200"/>
            <a:ext cx="4262862" cy="4648200"/>
          </a:xfrm>
        </p:spPr>
      </p:pic>
      <p:pic>
        <p:nvPicPr>
          <p:cNvPr id="9" name="Content Placeholder 8" descr="102.bmp"/>
          <p:cNvPicPr>
            <a:picLocks noGrp="1" noChangeAspect="1"/>
          </p:cNvPicPr>
          <p:nvPr>
            <p:ph sz="quarter" idx="3"/>
          </p:nvPr>
        </p:nvPicPr>
        <p:blipFill>
          <a:blip r:embed="rId3"/>
          <a:stretch>
            <a:fillRect/>
          </a:stretch>
        </p:blipFill>
        <p:spPr>
          <a:xfrm>
            <a:off x="4363029" y="1657866"/>
            <a:ext cx="4721752" cy="4666734"/>
          </a:xfrm>
        </p:spPr>
      </p:pic>
    </p:spTree>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18786" name="Rectangle 2"/>
          <p:cNvSpPr>
            <a:spLocks noGrp="1" noChangeArrowheads="1"/>
          </p:cNvSpPr>
          <p:nvPr>
            <p:ph type="title"/>
          </p:nvPr>
        </p:nvSpPr>
        <p:spPr>
          <a:xfrm>
            <a:off x="0" y="188913"/>
            <a:ext cx="9144000" cy="1196975"/>
          </a:xfrm>
        </p:spPr>
        <p:txBody>
          <a:bodyPr>
            <a:normAutofit fontScale="90000"/>
          </a:bodyPr>
          <a:lstStyle/>
          <a:p>
            <a:pPr eaLnBrk="1" hangingPunct="1">
              <a:defRPr/>
            </a:pPr>
            <a:r>
              <a:rPr lang="fa-IR" sz="3200" smtClean="0">
                <a:solidFill>
                  <a:schemeClr val="tx1"/>
                </a:solidFill>
              </a:rPr>
              <a:t>استانداردهای سروصدا:</a:t>
            </a:r>
            <a:r>
              <a:rPr lang="fa-IR" sz="2800" smtClean="0">
                <a:solidFill>
                  <a:schemeClr val="tx1"/>
                </a:solidFill>
              </a:rPr>
              <a:t>مقادیر مواجهه با سر وصدابر اساس استاندارد ایران و</a:t>
            </a:r>
            <a:r>
              <a:rPr lang="fa-IR" sz="2800" smtClean="0"/>
              <a:t/>
            </a:r>
            <a:br>
              <a:rPr lang="fa-IR" sz="2800" smtClean="0"/>
            </a:br>
            <a:r>
              <a:rPr lang="fa-IR" sz="2800" smtClean="0"/>
              <a:t> </a:t>
            </a:r>
            <a:r>
              <a:rPr lang="en-US" sz="2800" smtClean="0">
                <a:solidFill>
                  <a:schemeClr val="tx1"/>
                </a:solidFill>
              </a:rPr>
              <a:t>acgih</a:t>
            </a:r>
            <a:r>
              <a:rPr lang="fa-IR" sz="2800" smtClean="0"/>
              <a:t> </a:t>
            </a:r>
            <a:r>
              <a:rPr lang="fa-IR" sz="2800" smtClean="0">
                <a:solidFill>
                  <a:schemeClr val="tx1"/>
                </a:solidFill>
              </a:rPr>
              <a:t>برای8ساعت روزانه و40 ساعت در هفته-حد سقفی صدا140 دسی بل</a:t>
            </a:r>
            <a:endParaRPr lang="en-US" sz="2800" smtClean="0">
              <a:solidFill>
                <a:schemeClr val="tx1"/>
              </a:solidFill>
            </a:endParaRPr>
          </a:p>
        </p:txBody>
      </p:sp>
      <p:graphicFrame>
        <p:nvGraphicFramePr>
          <p:cNvPr id="118787" name="Group 3"/>
          <p:cNvGraphicFramePr>
            <a:graphicFrameLocks noGrp="1"/>
          </p:cNvGraphicFramePr>
          <p:nvPr>
            <p:ph type="tbl" idx="1"/>
          </p:nvPr>
        </p:nvGraphicFramePr>
        <p:xfrm>
          <a:off x="0" y="1600200"/>
          <a:ext cx="9144000" cy="5548631"/>
        </p:xfrm>
        <a:graphic>
          <a:graphicData uri="http://schemas.openxmlformats.org/drawingml/2006/table">
            <a:tbl>
              <a:tblPr/>
              <a:tblGrid>
                <a:gridCol w="1547813"/>
                <a:gridCol w="1500187"/>
                <a:gridCol w="1524000"/>
                <a:gridCol w="1524000"/>
                <a:gridCol w="1524000"/>
                <a:gridCol w="1524000"/>
              </a:tblGrid>
              <a:tr h="655638">
                <a:tc gridSpan="2">
                  <a:txBody>
                    <a:bodyPr/>
                    <a:lstStyle/>
                    <a:p>
                      <a:pPr marL="0" marR="0" lvl="0" indent="0" algn="ctr" defTabSz="914400" rtl="1" eaLnBrk="1" fontAlgn="base" latinLnBrk="0" hangingPunct="1">
                        <a:lnSpc>
                          <a:spcPct val="100000"/>
                        </a:lnSpc>
                        <a:spcBef>
                          <a:spcPct val="20000"/>
                        </a:spcBef>
                        <a:spcAft>
                          <a:spcPct val="0"/>
                        </a:spcAft>
                        <a:buClr>
                          <a:schemeClr val="hlink"/>
                        </a:buClr>
                        <a:buSzPct val="60000"/>
                        <a:buFont typeface="Wingdings" pitchFamily="2" charset="2"/>
                        <a:buNone/>
                        <a:tabLst/>
                      </a:pPr>
                      <a:r>
                        <a:rPr kumimoji="0" lang="fa-IR" sz="36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cs typeface="Arial" pitchFamily="34" charset="0"/>
                        </a:rPr>
                        <a:t>ساعات مجاز</a:t>
                      </a:r>
                      <a:endParaRPr kumimoji="0" lang="en-US" sz="36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pPr rtl="1"/>
                      <a:endParaRPr lang="fa-IR"/>
                    </a:p>
                  </a:txBody>
                  <a:tcPr/>
                </a:tc>
                <a:tc gridSpan="2">
                  <a:txBody>
                    <a:bodyPr/>
                    <a:lstStyle/>
                    <a:p>
                      <a:pPr marL="0" marR="0" lvl="0" indent="0" algn="ctr" defTabSz="914400" rtl="1" eaLnBrk="1" fontAlgn="base" latinLnBrk="0" hangingPunct="1">
                        <a:lnSpc>
                          <a:spcPct val="100000"/>
                        </a:lnSpc>
                        <a:spcBef>
                          <a:spcPct val="20000"/>
                        </a:spcBef>
                        <a:spcAft>
                          <a:spcPct val="0"/>
                        </a:spcAft>
                        <a:buClr>
                          <a:schemeClr val="hlink"/>
                        </a:buClr>
                        <a:buSzPct val="60000"/>
                        <a:buFont typeface="Wingdings" pitchFamily="2" charset="2"/>
                        <a:buNone/>
                        <a:tabLst/>
                      </a:pPr>
                      <a:r>
                        <a:rPr kumimoji="0" lang="fa-IR" sz="36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cs typeface="Arial" pitchFamily="34" charset="0"/>
                        </a:rPr>
                        <a:t>دقيقه هاي مجاز</a:t>
                      </a:r>
                      <a:endParaRPr kumimoji="0" lang="en-US" sz="36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pPr rtl="1"/>
                      <a:endParaRPr lang="fa-IR"/>
                    </a:p>
                  </a:txBody>
                  <a:tcPr/>
                </a:tc>
                <a:tc gridSpan="2">
                  <a:txBody>
                    <a:bodyPr/>
                    <a:lstStyle/>
                    <a:p>
                      <a:pPr marL="533400" marR="0" lvl="0" indent="-533400" algn="ctr" defTabSz="914400" rtl="1" eaLnBrk="1" fontAlgn="base" latinLnBrk="0" hangingPunct="1">
                        <a:lnSpc>
                          <a:spcPct val="100000"/>
                        </a:lnSpc>
                        <a:spcBef>
                          <a:spcPct val="20000"/>
                        </a:spcBef>
                        <a:spcAft>
                          <a:spcPct val="0"/>
                        </a:spcAft>
                        <a:buClr>
                          <a:schemeClr val="hlink"/>
                        </a:buClr>
                        <a:buSzPct val="60000"/>
                        <a:buFont typeface="Wingdings" pitchFamily="2" charset="2"/>
                        <a:buNone/>
                        <a:tabLst/>
                      </a:pPr>
                      <a:r>
                        <a:rPr kumimoji="0" lang="fa-IR" sz="36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cs typeface="Arial" pitchFamily="34" charset="0"/>
                        </a:rPr>
                        <a:t>ثانيه هاي مجاز</a:t>
                      </a:r>
                      <a:endParaRPr kumimoji="0" lang="en-US" sz="36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pPr rtl="1"/>
                      <a:endParaRPr lang="fa-IR"/>
                    </a:p>
                  </a:txBody>
                  <a:tcPr/>
                </a:tc>
              </a:tr>
              <a:tr h="654050">
                <a:tc>
                  <a:txBody>
                    <a:bodyPr/>
                    <a:lstStyle/>
                    <a:p>
                      <a:pPr marL="0" marR="0" lvl="0" indent="0" algn="r" defTabSz="914400" rtl="1" eaLnBrk="1" fontAlgn="base" latinLnBrk="0" hangingPunct="1">
                        <a:lnSpc>
                          <a:spcPct val="100000"/>
                        </a:lnSpc>
                        <a:spcBef>
                          <a:spcPct val="20000"/>
                        </a:spcBef>
                        <a:spcAft>
                          <a:spcPct val="0"/>
                        </a:spcAft>
                        <a:buClr>
                          <a:schemeClr val="hlink"/>
                        </a:buClr>
                        <a:buSzPct val="60000"/>
                        <a:buFont typeface="Wingdings" pitchFamily="2" charset="2"/>
                        <a:buNone/>
                        <a:tabLst/>
                      </a:pPr>
                      <a:r>
                        <a:rPr kumimoji="0" lang="fa-IR" sz="28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cs typeface="Arial" pitchFamily="34" charset="0"/>
                        </a:rPr>
                        <a:t> تراز فشار </a:t>
                      </a:r>
                      <a:r>
                        <a:rPr kumimoji="0" lang="en-US" sz="28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cs typeface="Arial" pitchFamily="34" charset="0"/>
                        </a:rPr>
                        <a:t>DBA</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60000"/>
                        <a:buFont typeface="Wingdings" pitchFamily="2" charset="2"/>
                        <a:buNone/>
                        <a:tabLst/>
                      </a:pPr>
                      <a:r>
                        <a:rPr kumimoji="0" lang="fa-IR" sz="24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cs typeface="Arial" pitchFamily="34" charset="0"/>
                        </a:rPr>
                        <a:t>مدت مواجهه      روزانه</a:t>
                      </a:r>
                      <a:endParaRPr kumimoji="0" lang="en-US" sz="24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60000"/>
                        <a:buFont typeface="Wingdings" pitchFamily="2" charset="2"/>
                        <a:buNone/>
                        <a:tabLst/>
                      </a:pPr>
                      <a:r>
                        <a:rPr kumimoji="0" lang="fa-IR" sz="28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cs typeface="Arial" pitchFamily="34" charset="0"/>
                        </a:rPr>
                        <a:t>تراز فشار </a:t>
                      </a:r>
                      <a:r>
                        <a:rPr kumimoji="0" lang="en-US" sz="28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cs typeface="Arial" pitchFamily="34" charset="0"/>
                        </a:rPr>
                        <a:t>DBA</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60000"/>
                        <a:buFont typeface="Wingdings" pitchFamily="2" charset="2"/>
                        <a:buNone/>
                        <a:tabLst/>
                      </a:pPr>
                      <a:r>
                        <a:rPr kumimoji="0" lang="fa-IR" sz="24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cs typeface="Arial" pitchFamily="34" charset="0"/>
                        </a:rPr>
                        <a:t>مدت مواجهه      روزانه</a:t>
                      </a:r>
                      <a:endParaRPr kumimoji="0" lang="en-US" sz="24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60000"/>
                        <a:buFont typeface="Wingdings" pitchFamily="2" charset="2"/>
                        <a:buNone/>
                        <a:tabLst/>
                      </a:pPr>
                      <a:r>
                        <a:rPr kumimoji="0" lang="fa-IR" sz="28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cs typeface="Arial" pitchFamily="34" charset="0"/>
                        </a:rPr>
                        <a:t>تراز فشار </a:t>
                      </a:r>
                      <a:r>
                        <a:rPr kumimoji="0" lang="en-US" sz="28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cs typeface="Arial" pitchFamily="34" charset="0"/>
                        </a:rPr>
                        <a:t>DBA</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hlink"/>
                        </a:buClr>
                        <a:buSzPct val="60000"/>
                        <a:buFont typeface="Wingdings" pitchFamily="2" charset="2"/>
                        <a:buNone/>
                        <a:tabLst/>
                      </a:pPr>
                      <a:r>
                        <a:rPr kumimoji="0" lang="fa-IR" sz="24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cs typeface="Arial" pitchFamily="34" charset="0"/>
                        </a:rPr>
                        <a:t>مدت مواجهه      روزانه</a:t>
                      </a:r>
                      <a:endParaRPr kumimoji="0" lang="en-US" sz="24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948113">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60000"/>
                        <a:buFont typeface="Wingdings" pitchFamily="2" charset="2"/>
                        <a:buNone/>
                        <a:tabLst/>
                      </a:pPr>
                      <a:r>
                        <a:rPr kumimoji="0" lang="fa-IR" sz="36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cs typeface="Arial" pitchFamily="34" charset="0"/>
                        </a:rPr>
                        <a:t>82</a:t>
                      </a:r>
                    </a:p>
                    <a:p>
                      <a:pPr marL="0" marR="0" lvl="0" indent="0" algn="ctr" defTabSz="914400" rtl="1" eaLnBrk="1" fontAlgn="base" latinLnBrk="0" hangingPunct="1">
                        <a:lnSpc>
                          <a:spcPct val="100000"/>
                        </a:lnSpc>
                        <a:spcBef>
                          <a:spcPct val="20000"/>
                        </a:spcBef>
                        <a:spcAft>
                          <a:spcPct val="0"/>
                        </a:spcAft>
                        <a:buClr>
                          <a:schemeClr val="hlink"/>
                        </a:buClr>
                        <a:buSzPct val="60000"/>
                        <a:buFont typeface="Wingdings" pitchFamily="2" charset="2"/>
                        <a:buNone/>
                        <a:tabLst/>
                      </a:pPr>
                      <a:r>
                        <a:rPr kumimoji="0" lang="fa-IR" sz="36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cs typeface="Arial" pitchFamily="34" charset="0"/>
                        </a:rPr>
                        <a:t>85</a:t>
                      </a:r>
                    </a:p>
                    <a:p>
                      <a:pPr marL="0" marR="0" lvl="0" indent="0" algn="ctr" defTabSz="914400" rtl="1" eaLnBrk="1" fontAlgn="base" latinLnBrk="0" hangingPunct="1">
                        <a:lnSpc>
                          <a:spcPct val="100000"/>
                        </a:lnSpc>
                        <a:spcBef>
                          <a:spcPct val="20000"/>
                        </a:spcBef>
                        <a:spcAft>
                          <a:spcPct val="0"/>
                        </a:spcAft>
                        <a:buClr>
                          <a:schemeClr val="hlink"/>
                        </a:buClr>
                        <a:buSzPct val="60000"/>
                        <a:buFont typeface="Wingdings" pitchFamily="2" charset="2"/>
                        <a:buNone/>
                        <a:tabLst/>
                      </a:pPr>
                      <a:r>
                        <a:rPr kumimoji="0" lang="fa-IR" sz="36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cs typeface="Arial" pitchFamily="34" charset="0"/>
                        </a:rPr>
                        <a:t>88</a:t>
                      </a:r>
                    </a:p>
                    <a:p>
                      <a:pPr marL="0" marR="0" lvl="0" indent="0" algn="ctr" defTabSz="914400" rtl="1" eaLnBrk="1" fontAlgn="base" latinLnBrk="0" hangingPunct="1">
                        <a:lnSpc>
                          <a:spcPct val="100000"/>
                        </a:lnSpc>
                        <a:spcBef>
                          <a:spcPct val="20000"/>
                        </a:spcBef>
                        <a:spcAft>
                          <a:spcPct val="0"/>
                        </a:spcAft>
                        <a:buClr>
                          <a:schemeClr val="hlink"/>
                        </a:buClr>
                        <a:buSzPct val="60000"/>
                        <a:buFont typeface="Wingdings" pitchFamily="2" charset="2"/>
                        <a:buNone/>
                        <a:tabLst/>
                      </a:pPr>
                      <a:r>
                        <a:rPr kumimoji="0" lang="fa-IR" sz="36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cs typeface="Arial" pitchFamily="34" charset="0"/>
                        </a:rPr>
                        <a:t>91</a:t>
                      </a:r>
                    </a:p>
                    <a:p>
                      <a:pPr marL="0" marR="0" lvl="0" indent="0" algn="ctr" defTabSz="914400" rtl="1" eaLnBrk="1" fontAlgn="base" latinLnBrk="0" hangingPunct="1">
                        <a:lnSpc>
                          <a:spcPct val="100000"/>
                        </a:lnSpc>
                        <a:spcBef>
                          <a:spcPct val="20000"/>
                        </a:spcBef>
                        <a:spcAft>
                          <a:spcPct val="0"/>
                        </a:spcAft>
                        <a:buClr>
                          <a:schemeClr val="hlink"/>
                        </a:buClr>
                        <a:buSzPct val="60000"/>
                        <a:buFont typeface="Wingdings" pitchFamily="2" charset="2"/>
                        <a:buNone/>
                        <a:tabLst/>
                      </a:pPr>
                      <a:r>
                        <a:rPr kumimoji="0" lang="fa-IR" sz="36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cs typeface="Arial" pitchFamily="34" charset="0"/>
                        </a:rPr>
                        <a:t>94</a:t>
                      </a:r>
                      <a:endParaRPr kumimoji="0" lang="en-US" sz="36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60000"/>
                        <a:buFont typeface="Wingdings" pitchFamily="2" charset="2"/>
                        <a:buNone/>
                        <a:tabLst/>
                      </a:pPr>
                      <a:r>
                        <a:rPr kumimoji="0" lang="fa-IR" sz="36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cs typeface="Arial" pitchFamily="34" charset="0"/>
                        </a:rPr>
                        <a:t>16</a:t>
                      </a:r>
                    </a:p>
                    <a:p>
                      <a:pPr marL="0" marR="0" lvl="0" indent="0" algn="ctr" defTabSz="914400" rtl="1" eaLnBrk="1" fontAlgn="base" latinLnBrk="0" hangingPunct="1">
                        <a:lnSpc>
                          <a:spcPct val="100000"/>
                        </a:lnSpc>
                        <a:spcBef>
                          <a:spcPct val="20000"/>
                        </a:spcBef>
                        <a:spcAft>
                          <a:spcPct val="0"/>
                        </a:spcAft>
                        <a:buClr>
                          <a:schemeClr val="hlink"/>
                        </a:buClr>
                        <a:buSzPct val="60000"/>
                        <a:buFont typeface="Wingdings" pitchFamily="2" charset="2"/>
                        <a:buNone/>
                        <a:tabLst/>
                      </a:pPr>
                      <a:r>
                        <a:rPr kumimoji="0" lang="fa-IR" sz="36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cs typeface="Arial" pitchFamily="34" charset="0"/>
                        </a:rPr>
                        <a:t>8</a:t>
                      </a:r>
                    </a:p>
                    <a:p>
                      <a:pPr marL="0" marR="0" lvl="0" indent="0" algn="ctr" defTabSz="914400" rtl="1" eaLnBrk="1" fontAlgn="base" latinLnBrk="0" hangingPunct="1">
                        <a:lnSpc>
                          <a:spcPct val="100000"/>
                        </a:lnSpc>
                        <a:spcBef>
                          <a:spcPct val="20000"/>
                        </a:spcBef>
                        <a:spcAft>
                          <a:spcPct val="0"/>
                        </a:spcAft>
                        <a:buClr>
                          <a:schemeClr val="hlink"/>
                        </a:buClr>
                        <a:buSzPct val="60000"/>
                        <a:buFont typeface="Wingdings" pitchFamily="2" charset="2"/>
                        <a:buNone/>
                        <a:tabLst/>
                      </a:pPr>
                      <a:r>
                        <a:rPr kumimoji="0" lang="fa-IR" sz="36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cs typeface="Arial" pitchFamily="34" charset="0"/>
                        </a:rPr>
                        <a:t>4</a:t>
                      </a:r>
                    </a:p>
                    <a:p>
                      <a:pPr marL="0" marR="0" lvl="0" indent="0" algn="ctr" defTabSz="914400" rtl="1" eaLnBrk="1" fontAlgn="base" latinLnBrk="0" hangingPunct="1">
                        <a:lnSpc>
                          <a:spcPct val="100000"/>
                        </a:lnSpc>
                        <a:spcBef>
                          <a:spcPct val="20000"/>
                        </a:spcBef>
                        <a:spcAft>
                          <a:spcPct val="0"/>
                        </a:spcAft>
                        <a:buClr>
                          <a:schemeClr val="hlink"/>
                        </a:buClr>
                        <a:buSzPct val="60000"/>
                        <a:buFont typeface="Wingdings" pitchFamily="2" charset="2"/>
                        <a:buNone/>
                        <a:tabLst/>
                      </a:pPr>
                      <a:r>
                        <a:rPr kumimoji="0" lang="fa-IR" sz="36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cs typeface="Arial" pitchFamily="34" charset="0"/>
                        </a:rPr>
                        <a:t>2</a:t>
                      </a:r>
                    </a:p>
                    <a:p>
                      <a:pPr marL="0" marR="0" lvl="0" indent="0" algn="ctr" defTabSz="914400" rtl="1" eaLnBrk="1" fontAlgn="base" latinLnBrk="0" hangingPunct="1">
                        <a:lnSpc>
                          <a:spcPct val="100000"/>
                        </a:lnSpc>
                        <a:spcBef>
                          <a:spcPct val="20000"/>
                        </a:spcBef>
                        <a:spcAft>
                          <a:spcPct val="0"/>
                        </a:spcAft>
                        <a:buClr>
                          <a:schemeClr val="hlink"/>
                        </a:buClr>
                        <a:buSzPct val="60000"/>
                        <a:buFont typeface="Wingdings" pitchFamily="2" charset="2"/>
                        <a:buNone/>
                        <a:tabLst/>
                      </a:pPr>
                      <a:r>
                        <a:rPr kumimoji="0" lang="fa-IR" sz="36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cs typeface="Arial" pitchFamily="34" charset="0"/>
                        </a:rPr>
                        <a:t>1</a:t>
                      </a:r>
                      <a:endParaRPr kumimoji="0" lang="en-US" sz="36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60000"/>
                        <a:buFont typeface="Wingdings" pitchFamily="2" charset="2"/>
                        <a:buNone/>
                        <a:tabLst/>
                      </a:pPr>
                      <a:r>
                        <a:rPr kumimoji="0" lang="en-US" sz="32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cs typeface="Arial" pitchFamily="34" charset="0"/>
                        </a:rPr>
                        <a:t>97</a:t>
                      </a:r>
                    </a:p>
                    <a:p>
                      <a:pPr marL="0" marR="0" lvl="0" indent="0" algn="ctr" defTabSz="914400" rtl="1" eaLnBrk="1" fontAlgn="base" latinLnBrk="0" hangingPunct="1">
                        <a:lnSpc>
                          <a:spcPct val="100000"/>
                        </a:lnSpc>
                        <a:spcBef>
                          <a:spcPct val="20000"/>
                        </a:spcBef>
                        <a:spcAft>
                          <a:spcPct val="0"/>
                        </a:spcAft>
                        <a:buClr>
                          <a:schemeClr val="hlink"/>
                        </a:buClr>
                        <a:buSzPct val="60000"/>
                        <a:buFont typeface="Wingdings" pitchFamily="2" charset="2"/>
                        <a:buNone/>
                        <a:tabLst/>
                      </a:pPr>
                      <a:r>
                        <a:rPr kumimoji="0" lang="en-US" sz="32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cs typeface="Arial" pitchFamily="34" charset="0"/>
                        </a:rPr>
                        <a:t>100</a:t>
                      </a:r>
                    </a:p>
                    <a:p>
                      <a:pPr marL="0" marR="0" lvl="0" indent="0" algn="ctr" defTabSz="914400" rtl="1" eaLnBrk="1" fontAlgn="base" latinLnBrk="0" hangingPunct="1">
                        <a:lnSpc>
                          <a:spcPct val="100000"/>
                        </a:lnSpc>
                        <a:spcBef>
                          <a:spcPct val="20000"/>
                        </a:spcBef>
                        <a:spcAft>
                          <a:spcPct val="0"/>
                        </a:spcAft>
                        <a:buClr>
                          <a:schemeClr val="hlink"/>
                        </a:buClr>
                        <a:buSzPct val="60000"/>
                        <a:buFont typeface="Wingdings" pitchFamily="2" charset="2"/>
                        <a:buNone/>
                        <a:tabLst/>
                      </a:pPr>
                      <a:r>
                        <a:rPr kumimoji="0" lang="en-US" sz="32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cs typeface="Arial" pitchFamily="34" charset="0"/>
                        </a:rPr>
                        <a:t>103</a:t>
                      </a:r>
                    </a:p>
                    <a:p>
                      <a:pPr marL="0" marR="0" lvl="0" indent="0" algn="ctr" defTabSz="914400" rtl="1" eaLnBrk="1" fontAlgn="base" latinLnBrk="0" hangingPunct="1">
                        <a:lnSpc>
                          <a:spcPct val="100000"/>
                        </a:lnSpc>
                        <a:spcBef>
                          <a:spcPct val="20000"/>
                        </a:spcBef>
                        <a:spcAft>
                          <a:spcPct val="0"/>
                        </a:spcAft>
                        <a:buClr>
                          <a:schemeClr val="hlink"/>
                        </a:buClr>
                        <a:buSzPct val="60000"/>
                        <a:buFont typeface="Wingdings" pitchFamily="2" charset="2"/>
                        <a:buNone/>
                        <a:tabLst/>
                      </a:pPr>
                      <a:r>
                        <a:rPr kumimoji="0" lang="en-US" sz="32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cs typeface="Arial" pitchFamily="34" charset="0"/>
                        </a:rPr>
                        <a:t>106</a:t>
                      </a:r>
                    </a:p>
                    <a:p>
                      <a:pPr marL="0" marR="0" lvl="0" indent="0" algn="ctr" defTabSz="914400" rtl="1" eaLnBrk="1" fontAlgn="base" latinLnBrk="0" hangingPunct="1">
                        <a:lnSpc>
                          <a:spcPct val="100000"/>
                        </a:lnSpc>
                        <a:spcBef>
                          <a:spcPct val="20000"/>
                        </a:spcBef>
                        <a:spcAft>
                          <a:spcPct val="0"/>
                        </a:spcAft>
                        <a:buClr>
                          <a:schemeClr val="hlink"/>
                        </a:buClr>
                        <a:buSzPct val="60000"/>
                        <a:buFont typeface="Wingdings" pitchFamily="2" charset="2"/>
                        <a:buNone/>
                        <a:tabLst/>
                      </a:pPr>
                      <a:r>
                        <a:rPr kumimoji="0" lang="en-US" sz="32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cs typeface="Arial" pitchFamily="34" charset="0"/>
                        </a:rPr>
                        <a:t>109</a:t>
                      </a:r>
                    </a:p>
                    <a:p>
                      <a:pPr marL="0" marR="0" lvl="0" indent="0" algn="ctr" defTabSz="914400" rtl="1" eaLnBrk="1" fontAlgn="base" latinLnBrk="0" hangingPunct="1">
                        <a:lnSpc>
                          <a:spcPct val="100000"/>
                        </a:lnSpc>
                        <a:spcBef>
                          <a:spcPct val="20000"/>
                        </a:spcBef>
                        <a:spcAft>
                          <a:spcPct val="0"/>
                        </a:spcAft>
                        <a:buClr>
                          <a:schemeClr val="hlink"/>
                        </a:buClr>
                        <a:buSzPct val="60000"/>
                        <a:buFont typeface="Wingdings" pitchFamily="2" charset="2"/>
                        <a:buNone/>
                        <a:tabLst/>
                      </a:pPr>
                      <a:r>
                        <a:rPr kumimoji="0" lang="en-US" sz="32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cs typeface="Arial" pitchFamily="34" charset="0"/>
                        </a:rPr>
                        <a:t>112</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60000"/>
                        <a:buFont typeface="Wingdings" pitchFamily="2" charset="2"/>
                        <a:buNone/>
                        <a:tabLst/>
                      </a:pPr>
                      <a:r>
                        <a:rPr kumimoji="0" lang="en-US" sz="32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cs typeface="Arial" pitchFamily="34" charset="0"/>
                        </a:rPr>
                        <a:t>30</a:t>
                      </a:r>
                    </a:p>
                    <a:p>
                      <a:pPr marL="0" marR="0" lvl="0" indent="0" algn="ctr" defTabSz="914400" rtl="1" eaLnBrk="1" fontAlgn="base" latinLnBrk="0" hangingPunct="1">
                        <a:lnSpc>
                          <a:spcPct val="100000"/>
                        </a:lnSpc>
                        <a:spcBef>
                          <a:spcPct val="20000"/>
                        </a:spcBef>
                        <a:spcAft>
                          <a:spcPct val="0"/>
                        </a:spcAft>
                        <a:buClr>
                          <a:schemeClr val="hlink"/>
                        </a:buClr>
                        <a:buSzPct val="60000"/>
                        <a:buFont typeface="Wingdings" pitchFamily="2" charset="2"/>
                        <a:buNone/>
                        <a:tabLst/>
                      </a:pPr>
                      <a:r>
                        <a:rPr kumimoji="0" lang="en-US" sz="32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cs typeface="Arial" pitchFamily="34" charset="0"/>
                        </a:rPr>
                        <a:t>15</a:t>
                      </a:r>
                    </a:p>
                    <a:p>
                      <a:pPr marL="0" marR="0" lvl="0" indent="0" algn="ctr" defTabSz="914400" rtl="1" eaLnBrk="1" fontAlgn="base" latinLnBrk="0" hangingPunct="1">
                        <a:lnSpc>
                          <a:spcPct val="100000"/>
                        </a:lnSpc>
                        <a:spcBef>
                          <a:spcPct val="20000"/>
                        </a:spcBef>
                        <a:spcAft>
                          <a:spcPct val="0"/>
                        </a:spcAft>
                        <a:buClr>
                          <a:schemeClr val="hlink"/>
                        </a:buClr>
                        <a:buSzPct val="60000"/>
                        <a:buFont typeface="Wingdings" pitchFamily="2" charset="2"/>
                        <a:buNone/>
                        <a:tabLst/>
                      </a:pPr>
                      <a:r>
                        <a:rPr kumimoji="0" lang="en-US" sz="32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cs typeface="Arial" pitchFamily="34" charset="0"/>
                        </a:rPr>
                        <a:t>7/5</a:t>
                      </a:r>
                    </a:p>
                    <a:p>
                      <a:pPr marL="0" marR="0" lvl="0" indent="0" algn="ctr" defTabSz="914400" rtl="1" eaLnBrk="1" fontAlgn="base" latinLnBrk="0" hangingPunct="1">
                        <a:lnSpc>
                          <a:spcPct val="100000"/>
                        </a:lnSpc>
                        <a:spcBef>
                          <a:spcPct val="20000"/>
                        </a:spcBef>
                        <a:spcAft>
                          <a:spcPct val="0"/>
                        </a:spcAft>
                        <a:buClr>
                          <a:schemeClr val="hlink"/>
                        </a:buClr>
                        <a:buSzPct val="60000"/>
                        <a:buFont typeface="Wingdings" pitchFamily="2" charset="2"/>
                        <a:buNone/>
                        <a:tabLst/>
                      </a:pPr>
                      <a:r>
                        <a:rPr kumimoji="0" lang="en-US" sz="32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cs typeface="Arial" pitchFamily="34" charset="0"/>
                        </a:rPr>
                        <a:t>3/75</a:t>
                      </a:r>
                    </a:p>
                    <a:p>
                      <a:pPr marL="0" marR="0" lvl="0" indent="0" algn="ctr" defTabSz="914400" rtl="1" eaLnBrk="1" fontAlgn="base" latinLnBrk="0" hangingPunct="1">
                        <a:lnSpc>
                          <a:spcPct val="100000"/>
                        </a:lnSpc>
                        <a:spcBef>
                          <a:spcPct val="20000"/>
                        </a:spcBef>
                        <a:spcAft>
                          <a:spcPct val="0"/>
                        </a:spcAft>
                        <a:buClr>
                          <a:schemeClr val="hlink"/>
                        </a:buClr>
                        <a:buSzPct val="60000"/>
                        <a:buFont typeface="Wingdings" pitchFamily="2" charset="2"/>
                        <a:buNone/>
                        <a:tabLst/>
                      </a:pPr>
                      <a:r>
                        <a:rPr kumimoji="0" lang="en-US" sz="32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cs typeface="Arial" pitchFamily="34" charset="0"/>
                        </a:rPr>
                        <a:t>1/88</a:t>
                      </a:r>
                    </a:p>
                    <a:p>
                      <a:pPr marL="0" marR="0" lvl="0" indent="0" algn="ctr" defTabSz="914400" rtl="1" eaLnBrk="1" fontAlgn="base" latinLnBrk="0" hangingPunct="1">
                        <a:lnSpc>
                          <a:spcPct val="100000"/>
                        </a:lnSpc>
                        <a:spcBef>
                          <a:spcPct val="20000"/>
                        </a:spcBef>
                        <a:spcAft>
                          <a:spcPct val="0"/>
                        </a:spcAft>
                        <a:buClr>
                          <a:schemeClr val="hlink"/>
                        </a:buClr>
                        <a:buSzPct val="60000"/>
                        <a:buFont typeface="Wingdings" pitchFamily="2" charset="2"/>
                        <a:buNone/>
                        <a:tabLst/>
                      </a:pPr>
                      <a:r>
                        <a:rPr kumimoji="0" lang="en-US" sz="32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cs typeface="Arial" pitchFamily="34" charset="0"/>
                        </a:rPr>
                        <a:t>/93</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60000"/>
                        <a:buFont typeface="Wingdings" pitchFamily="2" charset="2"/>
                        <a:buNone/>
                        <a:tabLst/>
                      </a:pPr>
                      <a:r>
                        <a:rPr kumimoji="0" lang="en-US" sz="28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cs typeface="Arial" pitchFamily="34" charset="0"/>
                        </a:rPr>
                        <a:t>115</a:t>
                      </a:r>
                    </a:p>
                    <a:p>
                      <a:pPr marL="0" marR="0" lvl="0" indent="0" algn="ctr" defTabSz="914400" rtl="1" eaLnBrk="1" fontAlgn="base" latinLnBrk="0" hangingPunct="1">
                        <a:lnSpc>
                          <a:spcPct val="100000"/>
                        </a:lnSpc>
                        <a:spcBef>
                          <a:spcPct val="20000"/>
                        </a:spcBef>
                        <a:spcAft>
                          <a:spcPct val="0"/>
                        </a:spcAft>
                        <a:buClr>
                          <a:schemeClr val="hlink"/>
                        </a:buClr>
                        <a:buSzPct val="60000"/>
                        <a:buFont typeface="Wingdings" pitchFamily="2" charset="2"/>
                        <a:buNone/>
                        <a:tabLst/>
                      </a:pPr>
                      <a:r>
                        <a:rPr kumimoji="0" lang="en-US" sz="28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cs typeface="Arial" pitchFamily="34" charset="0"/>
                        </a:rPr>
                        <a:t>118</a:t>
                      </a:r>
                    </a:p>
                    <a:p>
                      <a:pPr marL="0" marR="0" lvl="0" indent="0" algn="ctr" defTabSz="914400" rtl="1" eaLnBrk="1" fontAlgn="base" latinLnBrk="0" hangingPunct="1">
                        <a:lnSpc>
                          <a:spcPct val="100000"/>
                        </a:lnSpc>
                        <a:spcBef>
                          <a:spcPct val="20000"/>
                        </a:spcBef>
                        <a:spcAft>
                          <a:spcPct val="0"/>
                        </a:spcAft>
                        <a:buClr>
                          <a:schemeClr val="hlink"/>
                        </a:buClr>
                        <a:buSzPct val="60000"/>
                        <a:buFont typeface="Wingdings" pitchFamily="2" charset="2"/>
                        <a:buNone/>
                        <a:tabLst/>
                      </a:pPr>
                      <a:r>
                        <a:rPr kumimoji="0" lang="en-US" sz="28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cs typeface="Arial" pitchFamily="34" charset="0"/>
                        </a:rPr>
                        <a:t>121</a:t>
                      </a:r>
                    </a:p>
                    <a:p>
                      <a:pPr marL="0" marR="0" lvl="0" indent="0" algn="ctr" defTabSz="914400" rtl="1" eaLnBrk="1" fontAlgn="base" latinLnBrk="0" hangingPunct="1">
                        <a:lnSpc>
                          <a:spcPct val="100000"/>
                        </a:lnSpc>
                        <a:spcBef>
                          <a:spcPct val="20000"/>
                        </a:spcBef>
                        <a:spcAft>
                          <a:spcPct val="0"/>
                        </a:spcAft>
                        <a:buClr>
                          <a:schemeClr val="hlink"/>
                        </a:buClr>
                        <a:buSzPct val="60000"/>
                        <a:buFont typeface="Wingdings" pitchFamily="2" charset="2"/>
                        <a:buNone/>
                        <a:tabLst/>
                      </a:pPr>
                      <a:r>
                        <a:rPr kumimoji="0" lang="en-US" sz="28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cs typeface="Arial" pitchFamily="34" charset="0"/>
                        </a:rPr>
                        <a:t>124</a:t>
                      </a:r>
                    </a:p>
                    <a:p>
                      <a:pPr marL="0" marR="0" lvl="0" indent="0" algn="ctr" defTabSz="914400" rtl="1" eaLnBrk="1" fontAlgn="base" latinLnBrk="0" hangingPunct="1">
                        <a:lnSpc>
                          <a:spcPct val="100000"/>
                        </a:lnSpc>
                        <a:spcBef>
                          <a:spcPct val="20000"/>
                        </a:spcBef>
                        <a:spcAft>
                          <a:spcPct val="0"/>
                        </a:spcAft>
                        <a:buClr>
                          <a:schemeClr val="hlink"/>
                        </a:buClr>
                        <a:buSzPct val="60000"/>
                        <a:buFont typeface="Wingdings" pitchFamily="2" charset="2"/>
                        <a:buNone/>
                        <a:tabLst/>
                      </a:pPr>
                      <a:r>
                        <a:rPr kumimoji="0" lang="en-US" sz="28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cs typeface="Arial" pitchFamily="34" charset="0"/>
                        </a:rPr>
                        <a:t>126</a:t>
                      </a:r>
                    </a:p>
                    <a:p>
                      <a:pPr marL="0" marR="0" lvl="0" indent="0" algn="r" defTabSz="914400" rtl="1" eaLnBrk="1" fontAlgn="base" latinLnBrk="0" hangingPunct="1">
                        <a:lnSpc>
                          <a:spcPct val="100000"/>
                        </a:lnSpc>
                        <a:spcBef>
                          <a:spcPct val="20000"/>
                        </a:spcBef>
                        <a:spcAft>
                          <a:spcPct val="0"/>
                        </a:spcAft>
                        <a:buClr>
                          <a:schemeClr val="hlink"/>
                        </a:buClr>
                        <a:buSzPct val="60000"/>
                        <a:buFont typeface="Wingdings" pitchFamily="2" charset="2"/>
                        <a:buNone/>
                        <a:tabLst/>
                      </a:pPr>
                      <a:r>
                        <a:rPr kumimoji="0" lang="en-US" sz="2800" b="0" i="0" u="none" strike="noStrike" cap="none" normalizeH="0" baseline="0" smtClean="0">
                          <a:ln>
                            <a:noFill/>
                          </a:ln>
                          <a:solidFill>
                            <a:schemeClr val="tx1"/>
                          </a:solidFill>
                          <a:effectLst>
                            <a:outerShdw blurRad="38100" dist="38100" dir="2700000" algn="tl">
                              <a:srgbClr val="000000"/>
                            </a:outerShdw>
                          </a:effectLst>
                          <a:latin typeface="Arial"/>
                          <a:cs typeface="Arial" pitchFamily="34" charset="0"/>
                        </a:rPr>
                        <a:t>……</a:t>
                      </a:r>
                      <a:r>
                        <a:rPr kumimoji="0" lang="en-US" sz="28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cs typeface="Arial" pitchFamily="34" charset="0"/>
                        </a:rPr>
                        <a:t>.</a:t>
                      </a:r>
                    </a:p>
                    <a:p>
                      <a:pPr marL="0" marR="0" lvl="0" indent="0" algn="ctr" defTabSz="914400" rtl="1" eaLnBrk="1" fontAlgn="base" latinLnBrk="0" hangingPunct="1">
                        <a:lnSpc>
                          <a:spcPct val="100000"/>
                        </a:lnSpc>
                        <a:spcBef>
                          <a:spcPct val="20000"/>
                        </a:spcBef>
                        <a:spcAft>
                          <a:spcPct val="0"/>
                        </a:spcAft>
                        <a:buClr>
                          <a:schemeClr val="hlink"/>
                        </a:buClr>
                        <a:buSzPct val="60000"/>
                        <a:buFont typeface="Wingdings" pitchFamily="2" charset="2"/>
                        <a:buNone/>
                        <a:tabLst/>
                      </a:pPr>
                      <a:r>
                        <a:rPr kumimoji="0" lang="en-US" sz="28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cs typeface="Arial" pitchFamily="34" charset="0"/>
                        </a:rPr>
                        <a:t>139</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hlink"/>
                        </a:buClr>
                        <a:buSzPct val="60000"/>
                        <a:buFont typeface="Wingdings" pitchFamily="2" charset="2"/>
                        <a:buNone/>
                        <a:tabLst/>
                      </a:pPr>
                      <a:r>
                        <a:rPr kumimoji="0" lang="en-US" sz="28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cs typeface="Arial" pitchFamily="34" charset="0"/>
                        </a:rPr>
                        <a:t>28/12</a:t>
                      </a:r>
                    </a:p>
                    <a:p>
                      <a:pPr marL="0" marR="0" lvl="0" indent="0" algn="ctr" defTabSz="914400" rtl="1" eaLnBrk="1" fontAlgn="base" latinLnBrk="0" hangingPunct="1">
                        <a:lnSpc>
                          <a:spcPct val="100000"/>
                        </a:lnSpc>
                        <a:spcBef>
                          <a:spcPct val="20000"/>
                        </a:spcBef>
                        <a:spcAft>
                          <a:spcPct val="0"/>
                        </a:spcAft>
                        <a:buClr>
                          <a:schemeClr val="hlink"/>
                        </a:buClr>
                        <a:buSzPct val="60000"/>
                        <a:buFont typeface="Wingdings" pitchFamily="2" charset="2"/>
                        <a:buNone/>
                        <a:tabLst/>
                      </a:pPr>
                      <a:r>
                        <a:rPr kumimoji="0" lang="en-US" sz="28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cs typeface="Arial" pitchFamily="34" charset="0"/>
                        </a:rPr>
                        <a:t>14/06</a:t>
                      </a:r>
                    </a:p>
                    <a:p>
                      <a:pPr marL="0" marR="0" lvl="0" indent="0" algn="ctr" defTabSz="914400" rtl="1" eaLnBrk="1" fontAlgn="base" latinLnBrk="0" hangingPunct="1">
                        <a:lnSpc>
                          <a:spcPct val="100000"/>
                        </a:lnSpc>
                        <a:spcBef>
                          <a:spcPct val="20000"/>
                        </a:spcBef>
                        <a:spcAft>
                          <a:spcPct val="0"/>
                        </a:spcAft>
                        <a:buClr>
                          <a:schemeClr val="hlink"/>
                        </a:buClr>
                        <a:buSzPct val="60000"/>
                        <a:buFont typeface="Wingdings" pitchFamily="2" charset="2"/>
                        <a:buNone/>
                        <a:tabLst/>
                      </a:pPr>
                      <a:r>
                        <a:rPr kumimoji="0" lang="en-US" sz="28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cs typeface="Arial" pitchFamily="34" charset="0"/>
                        </a:rPr>
                        <a:t>7/03</a:t>
                      </a:r>
                    </a:p>
                    <a:p>
                      <a:pPr marL="0" marR="0" lvl="0" indent="0" algn="ctr" defTabSz="914400" rtl="1" eaLnBrk="1" fontAlgn="base" latinLnBrk="0" hangingPunct="1">
                        <a:lnSpc>
                          <a:spcPct val="100000"/>
                        </a:lnSpc>
                        <a:spcBef>
                          <a:spcPct val="20000"/>
                        </a:spcBef>
                        <a:spcAft>
                          <a:spcPct val="0"/>
                        </a:spcAft>
                        <a:buClr>
                          <a:schemeClr val="hlink"/>
                        </a:buClr>
                        <a:buSzPct val="60000"/>
                        <a:buFont typeface="Wingdings" pitchFamily="2" charset="2"/>
                        <a:buNone/>
                        <a:tabLst/>
                      </a:pPr>
                      <a:r>
                        <a:rPr kumimoji="0" lang="en-US" sz="28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cs typeface="Arial" pitchFamily="34" charset="0"/>
                        </a:rPr>
                        <a:t>3/52</a:t>
                      </a:r>
                    </a:p>
                    <a:p>
                      <a:pPr marL="0" marR="0" lvl="0" indent="0" algn="ctr" defTabSz="914400" rtl="1" eaLnBrk="1" fontAlgn="base" latinLnBrk="0" hangingPunct="1">
                        <a:lnSpc>
                          <a:spcPct val="100000"/>
                        </a:lnSpc>
                        <a:spcBef>
                          <a:spcPct val="20000"/>
                        </a:spcBef>
                        <a:spcAft>
                          <a:spcPct val="0"/>
                        </a:spcAft>
                        <a:buClr>
                          <a:schemeClr val="hlink"/>
                        </a:buClr>
                        <a:buSzPct val="60000"/>
                        <a:buFont typeface="Wingdings" pitchFamily="2" charset="2"/>
                        <a:buNone/>
                        <a:tabLst/>
                      </a:pPr>
                      <a:r>
                        <a:rPr kumimoji="0" lang="en-US" sz="28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cs typeface="Arial" pitchFamily="34" charset="0"/>
                        </a:rPr>
                        <a:t>1/76</a:t>
                      </a:r>
                    </a:p>
                    <a:p>
                      <a:pPr marL="0" marR="0" lvl="0" indent="0" algn="ctr" defTabSz="914400" rtl="1" eaLnBrk="1" fontAlgn="base" latinLnBrk="0" hangingPunct="1">
                        <a:lnSpc>
                          <a:spcPct val="100000"/>
                        </a:lnSpc>
                        <a:spcBef>
                          <a:spcPct val="20000"/>
                        </a:spcBef>
                        <a:spcAft>
                          <a:spcPct val="0"/>
                        </a:spcAft>
                        <a:buClr>
                          <a:schemeClr val="hlink"/>
                        </a:buClr>
                        <a:buSzPct val="60000"/>
                        <a:buFont typeface="Wingdings" pitchFamily="2" charset="2"/>
                        <a:buNone/>
                        <a:tabLst/>
                      </a:pPr>
                      <a:r>
                        <a:rPr kumimoji="0" lang="en-US" sz="2800" b="0" i="0" u="none" strike="noStrike" cap="none" normalizeH="0" baseline="0" smtClean="0">
                          <a:ln>
                            <a:noFill/>
                          </a:ln>
                          <a:solidFill>
                            <a:schemeClr val="tx1"/>
                          </a:solidFill>
                          <a:effectLst>
                            <a:outerShdw blurRad="38100" dist="38100" dir="2700000" algn="tl">
                              <a:srgbClr val="000000"/>
                            </a:outerShdw>
                          </a:effectLst>
                          <a:latin typeface="Arial"/>
                          <a:cs typeface="Arial" pitchFamily="34" charset="0"/>
                        </a:rPr>
                        <a:t>……</a:t>
                      </a:r>
                      <a:r>
                        <a:rPr kumimoji="0" lang="en-US" sz="28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cs typeface="Arial" pitchFamily="34" charset="0"/>
                        </a:rPr>
                        <a:t>.</a:t>
                      </a:r>
                    </a:p>
                    <a:p>
                      <a:pPr marL="0" marR="0" lvl="0" indent="0" algn="ctr" defTabSz="914400" rtl="1" eaLnBrk="1" fontAlgn="base" latinLnBrk="0" hangingPunct="1">
                        <a:lnSpc>
                          <a:spcPct val="100000"/>
                        </a:lnSpc>
                        <a:spcBef>
                          <a:spcPct val="20000"/>
                        </a:spcBef>
                        <a:spcAft>
                          <a:spcPct val="0"/>
                        </a:spcAft>
                        <a:buClr>
                          <a:schemeClr val="hlink"/>
                        </a:buClr>
                        <a:buSzPct val="60000"/>
                        <a:buFont typeface="Wingdings" pitchFamily="2" charset="2"/>
                        <a:buNone/>
                        <a:tabLst/>
                      </a:pPr>
                      <a:r>
                        <a:rPr kumimoji="0" lang="en-US" sz="28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cs typeface="Arial" pitchFamily="34" charset="0"/>
                        </a:rPr>
                        <a:t>/11</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iterate type="lt">
                                    <p:tmPct val="10000"/>
                                  </p:iterate>
                                  <p:childTnLst>
                                    <p:set>
                                      <p:cBhvr>
                                        <p:cTn id="6" dur="1" fill="hold">
                                          <p:stCondLst>
                                            <p:cond delay="0"/>
                                          </p:stCondLst>
                                        </p:cTn>
                                        <p:tgtEl>
                                          <p:spTgt spid="118786"/>
                                        </p:tgtEl>
                                        <p:attrNameLst>
                                          <p:attrName>style.visibility</p:attrName>
                                        </p:attrNameLst>
                                      </p:cBhvr>
                                      <p:to>
                                        <p:strVal val="visible"/>
                                      </p:to>
                                    </p:set>
                                    <p:animEffect transition="in" filter="fade">
                                      <p:cBhvr>
                                        <p:cTn id="7" dur="1000">
                                          <p:stCondLst>
                                            <p:cond delay="0"/>
                                          </p:stCondLst>
                                        </p:cTn>
                                        <p:tgtEl>
                                          <p:spTgt spid="1187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8786" grpId="0"/>
    </p:bld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Rectangle 2"/>
          <p:cNvSpPr>
            <a:spLocks noGrp="1" noChangeArrowheads="1"/>
          </p:cNvSpPr>
          <p:nvPr>
            <p:ph type="title"/>
          </p:nvPr>
        </p:nvSpPr>
        <p:spPr>
          <a:xfrm>
            <a:off x="0" y="277813"/>
            <a:ext cx="8686800" cy="1143000"/>
          </a:xfrm>
        </p:spPr>
        <p:txBody>
          <a:bodyPr/>
          <a:lstStyle/>
          <a:p>
            <a:pPr eaLnBrk="1" hangingPunct="1">
              <a:defRPr/>
            </a:pPr>
            <a:r>
              <a:rPr lang="fa-IR" sz="4000" smtClean="0"/>
              <a:t>كنترل سر وصدا:1- كنترل فني 2- كنترل مديريتي</a:t>
            </a:r>
            <a:endParaRPr lang="en-US" sz="4000" smtClean="0"/>
          </a:p>
        </p:txBody>
      </p:sp>
      <p:sp>
        <p:nvSpPr>
          <p:cNvPr id="120835" name="Rectangle 3"/>
          <p:cNvSpPr>
            <a:spLocks noGrp="1" noChangeArrowheads="1"/>
          </p:cNvSpPr>
          <p:nvPr>
            <p:ph type="body" idx="1"/>
          </p:nvPr>
        </p:nvSpPr>
        <p:spPr>
          <a:xfrm>
            <a:off x="179388" y="1600200"/>
            <a:ext cx="8964612" cy="4530725"/>
          </a:xfrm>
        </p:spPr>
        <p:txBody>
          <a:bodyPr/>
          <a:lstStyle/>
          <a:p>
            <a:pPr eaLnBrk="1" hangingPunct="1">
              <a:defRPr/>
            </a:pPr>
            <a:r>
              <a:rPr lang="fa-IR" sz="4400" smtClean="0"/>
              <a:t>كنترل فني :الف)كنترل در منبع مولد ب)كنترل در مسير انتشارصوت</a:t>
            </a:r>
          </a:p>
          <a:p>
            <a:pPr eaLnBrk="1" hangingPunct="1">
              <a:defRPr/>
            </a:pPr>
            <a:r>
              <a:rPr lang="fa-IR" sz="4800" smtClean="0"/>
              <a:t>كنترل مديريتي:الف)كاهش ساعات مواجهه                 ب )پايش سلامتي (انجام معاينات دوره اي) شنوايي سنجي از كارگران (قبل از استخدام ودوره اي)</a:t>
            </a:r>
            <a:endParaRPr lang="en-US" sz="4800" smtClean="0"/>
          </a:p>
          <a:p>
            <a:pPr eaLnBrk="1" hangingPunct="1">
              <a:defRPr/>
            </a:pPr>
            <a:endParaRPr lang="fa-IR" sz="480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iterate type="lt">
                                    <p:tmPct val="10000"/>
                                  </p:iterate>
                                  <p:childTnLst>
                                    <p:set>
                                      <p:cBhvr>
                                        <p:cTn id="6" dur="1" fill="hold">
                                          <p:stCondLst>
                                            <p:cond delay="0"/>
                                          </p:stCondLst>
                                        </p:cTn>
                                        <p:tgtEl>
                                          <p:spTgt spid="120834"/>
                                        </p:tgtEl>
                                        <p:attrNameLst>
                                          <p:attrName>style.visibility</p:attrName>
                                        </p:attrNameLst>
                                      </p:cBhvr>
                                      <p:to>
                                        <p:strVal val="visible"/>
                                      </p:to>
                                    </p:set>
                                    <p:animEffect transition="in" filter="fade">
                                      <p:cBhvr>
                                        <p:cTn id="7" dur="2000"/>
                                        <p:tgtEl>
                                          <p:spTgt spid="120834"/>
                                        </p:tgtEl>
                                      </p:cBhvr>
                                    </p:animEffect>
                                    <p:anim calcmode="lin" valueType="num">
                                      <p:cBhvr>
                                        <p:cTn id="8" dur="2000" fill="hold"/>
                                        <p:tgtEl>
                                          <p:spTgt spid="120834"/>
                                        </p:tgtEl>
                                        <p:attrNameLst>
                                          <p:attrName>ppt_w</p:attrName>
                                        </p:attrNameLst>
                                      </p:cBhvr>
                                      <p:tavLst>
                                        <p:tav tm="0" fmla="#ppt_w*sin(2.5*pi*$)">
                                          <p:val>
                                            <p:fltVal val="0"/>
                                          </p:val>
                                        </p:tav>
                                        <p:tav tm="100000">
                                          <p:val>
                                            <p:fltVal val="1"/>
                                          </p:val>
                                        </p:tav>
                                      </p:tavLst>
                                    </p:anim>
                                    <p:anim calcmode="lin" valueType="num">
                                      <p:cBhvr>
                                        <p:cTn id="9" dur="2000" fill="hold"/>
                                        <p:tgtEl>
                                          <p:spTgt spid="120834"/>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iterate type="lt">
                                    <p:tmPct val="10000"/>
                                  </p:iterate>
                                  <p:childTnLst>
                                    <p:set>
                                      <p:cBhvr>
                                        <p:cTn id="13" dur="1" fill="hold">
                                          <p:stCondLst>
                                            <p:cond delay="0"/>
                                          </p:stCondLst>
                                        </p:cTn>
                                        <p:tgtEl>
                                          <p:spTgt spid="120835">
                                            <p:txEl>
                                              <p:pRg st="0" end="0"/>
                                            </p:txEl>
                                          </p:spTgt>
                                        </p:tgtEl>
                                        <p:attrNameLst>
                                          <p:attrName>style.visibility</p:attrName>
                                        </p:attrNameLst>
                                      </p:cBhvr>
                                      <p:to>
                                        <p:strVal val="visible"/>
                                      </p:to>
                                    </p:set>
                                    <p:animEffect transition="in" filter="fade">
                                      <p:cBhvr>
                                        <p:cTn id="14" dur="2000"/>
                                        <p:tgtEl>
                                          <p:spTgt spid="120835">
                                            <p:txEl>
                                              <p:pRg st="0" end="0"/>
                                            </p:txEl>
                                          </p:spTgt>
                                        </p:tgtEl>
                                      </p:cBhvr>
                                    </p:animEffect>
                                    <p:anim calcmode="lin" valueType="num">
                                      <p:cBhvr>
                                        <p:cTn id="15" dur="2000" fill="hold"/>
                                        <p:tgtEl>
                                          <p:spTgt spid="120835">
                                            <p:txEl>
                                              <p:pRg st="0" end="0"/>
                                            </p:txEl>
                                          </p:spTgt>
                                        </p:tgtEl>
                                        <p:attrNameLst>
                                          <p:attrName>ppt_w</p:attrName>
                                        </p:attrNameLst>
                                      </p:cBhvr>
                                      <p:tavLst>
                                        <p:tav tm="0" fmla="#ppt_w*sin(2.5*pi*$)">
                                          <p:val>
                                            <p:fltVal val="0"/>
                                          </p:val>
                                        </p:tav>
                                        <p:tav tm="100000">
                                          <p:val>
                                            <p:fltVal val="1"/>
                                          </p:val>
                                        </p:tav>
                                      </p:tavLst>
                                    </p:anim>
                                    <p:anim calcmode="lin" valueType="num">
                                      <p:cBhvr>
                                        <p:cTn id="16" dur="2000" fill="hold"/>
                                        <p:tgtEl>
                                          <p:spTgt spid="120835">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grpId="0" nodeType="clickEffect">
                                  <p:stCondLst>
                                    <p:cond delay="0"/>
                                  </p:stCondLst>
                                  <p:iterate type="lt">
                                    <p:tmPct val="10000"/>
                                  </p:iterate>
                                  <p:childTnLst>
                                    <p:set>
                                      <p:cBhvr>
                                        <p:cTn id="20" dur="1" fill="hold">
                                          <p:stCondLst>
                                            <p:cond delay="0"/>
                                          </p:stCondLst>
                                        </p:cTn>
                                        <p:tgtEl>
                                          <p:spTgt spid="120835">
                                            <p:txEl>
                                              <p:pRg st="1" end="1"/>
                                            </p:txEl>
                                          </p:spTgt>
                                        </p:tgtEl>
                                        <p:attrNameLst>
                                          <p:attrName>style.visibility</p:attrName>
                                        </p:attrNameLst>
                                      </p:cBhvr>
                                      <p:to>
                                        <p:strVal val="visible"/>
                                      </p:to>
                                    </p:set>
                                    <p:animEffect transition="in" filter="fade">
                                      <p:cBhvr>
                                        <p:cTn id="21" dur="2000"/>
                                        <p:tgtEl>
                                          <p:spTgt spid="120835">
                                            <p:txEl>
                                              <p:pRg st="1" end="1"/>
                                            </p:txEl>
                                          </p:spTgt>
                                        </p:tgtEl>
                                      </p:cBhvr>
                                    </p:animEffect>
                                    <p:anim calcmode="lin" valueType="num">
                                      <p:cBhvr>
                                        <p:cTn id="22" dur="2000" fill="hold"/>
                                        <p:tgtEl>
                                          <p:spTgt spid="120835">
                                            <p:txEl>
                                              <p:pRg st="1" end="1"/>
                                            </p:txEl>
                                          </p:spTgt>
                                        </p:tgtEl>
                                        <p:attrNameLst>
                                          <p:attrName>ppt_w</p:attrName>
                                        </p:attrNameLst>
                                      </p:cBhvr>
                                      <p:tavLst>
                                        <p:tav tm="0" fmla="#ppt_w*sin(2.5*pi*$)">
                                          <p:val>
                                            <p:fltVal val="0"/>
                                          </p:val>
                                        </p:tav>
                                        <p:tav tm="100000">
                                          <p:val>
                                            <p:fltVal val="1"/>
                                          </p:val>
                                        </p:tav>
                                      </p:tavLst>
                                    </p:anim>
                                    <p:anim calcmode="lin" valueType="num">
                                      <p:cBhvr>
                                        <p:cTn id="23" dur="2000" fill="hold"/>
                                        <p:tgtEl>
                                          <p:spTgt spid="120835">
                                            <p:txEl>
                                              <p:pRg st="1" end="1"/>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0834" grpId="0"/>
      <p:bldP spid="120835" grpId="0" build="p"/>
    </p:bld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60" name="Oval 4"/>
          <p:cNvSpPr>
            <a:spLocks noChangeArrowheads="1"/>
          </p:cNvSpPr>
          <p:nvPr/>
        </p:nvSpPr>
        <p:spPr bwMode="auto">
          <a:xfrm>
            <a:off x="6300788" y="1557338"/>
            <a:ext cx="2843212" cy="4464050"/>
          </a:xfrm>
          <a:prstGeom prst="ellipse">
            <a:avLst/>
          </a:prstGeom>
          <a:solidFill>
            <a:srgbClr val="FFFF00"/>
          </a:solidFill>
          <a:ln w="9525">
            <a:solidFill>
              <a:schemeClr val="tx1"/>
            </a:solidFill>
            <a:round/>
            <a:headEnd/>
            <a:tailEnd/>
          </a:ln>
        </p:spPr>
        <p:txBody>
          <a:bodyPr wrap="none" anchor="ctr"/>
          <a:lstStyle/>
          <a:p>
            <a:r>
              <a:rPr lang="fa-IR" sz="4000" b="1">
                <a:solidFill>
                  <a:srgbClr val="100D00"/>
                </a:solidFill>
              </a:rPr>
              <a:t>انتخاب صحيح </a:t>
            </a:r>
          </a:p>
          <a:p>
            <a:r>
              <a:rPr lang="fa-IR" sz="4000" b="1">
                <a:solidFill>
                  <a:srgbClr val="100D00"/>
                </a:solidFill>
              </a:rPr>
              <a:t>دستگاه </a:t>
            </a:r>
          </a:p>
          <a:p>
            <a:r>
              <a:rPr lang="fa-IR" sz="4000" b="1">
                <a:solidFill>
                  <a:srgbClr val="100D00"/>
                </a:solidFill>
              </a:rPr>
              <a:t>متناسب با </a:t>
            </a:r>
          </a:p>
          <a:p>
            <a:r>
              <a:rPr lang="fa-IR" sz="4000" b="1">
                <a:solidFill>
                  <a:srgbClr val="100D00"/>
                </a:solidFill>
              </a:rPr>
              <a:t>فرايند</a:t>
            </a:r>
            <a:endParaRPr lang="en-US" sz="4000" b="1">
              <a:solidFill>
                <a:srgbClr val="100D00"/>
              </a:solidFill>
            </a:endParaRPr>
          </a:p>
        </p:txBody>
      </p:sp>
      <p:sp>
        <p:nvSpPr>
          <p:cNvPr id="121861" name="Oval 5"/>
          <p:cNvSpPr>
            <a:spLocks noChangeArrowheads="1"/>
          </p:cNvSpPr>
          <p:nvPr/>
        </p:nvSpPr>
        <p:spPr bwMode="auto">
          <a:xfrm>
            <a:off x="0" y="1628775"/>
            <a:ext cx="3022600" cy="4464050"/>
          </a:xfrm>
          <a:prstGeom prst="ellipse">
            <a:avLst/>
          </a:prstGeom>
          <a:solidFill>
            <a:srgbClr val="FFFF00"/>
          </a:solidFill>
          <a:ln w="9525">
            <a:solidFill>
              <a:schemeClr val="tx1"/>
            </a:solidFill>
            <a:round/>
            <a:headEnd/>
            <a:tailEnd/>
          </a:ln>
        </p:spPr>
        <p:txBody>
          <a:bodyPr wrap="none" anchor="ctr"/>
          <a:lstStyle/>
          <a:p>
            <a:r>
              <a:rPr lang="fa-IR" sz="3600" b="1">
                <a:solidFill>
                  <a:srgbClr val="100D00"/>
                </a:solidFill>
              </a:rPr>
              <a:t>نگهداري صحيح</a:t>
            </a:r>
          </a:p>
          <a:p>
            <a:r>
              <a:rPr lang="fa-IR" sz="3600" b="1">
                <a:solidFill>
                  <a:srgbClr val="100D00"/>
                </a:solidFill>
              </a:rPr>
              <a:t> دستگاه وسرويس</a:t>
            </a:r>
          </a:p>
          <a:p>
            <a:r>
              <a:rPr lang="fa-IR" sz="3600" b="1">
                <a:solidFill>
                  <a:srgbClr val="100D00"/>
                </a:solidFill>
              </a:rPr>
              <a:t>و كاري بموقع </a:t>
            </a:r>
          </a:p>
          <a:p>
            <a:r>
              <a:rPr lang="fa-IR" sz="3600" b="1">
                <a:solidFill>
                  <a:srgbClr val="100D00"/>
                </a:solidFill>
              </a:rPr>
              <a:t>تنظيم قطعا ت</a:t>
            </a:r>
          </a:p>
          <a:p>
            <a:r>
              <a:rPr lang="fa-IR" sz="3600" b="1">
                <a:solidFill>
                  <a:srgbClr val="100D00"/>
                </a:solidFill>
              </a:rPr>
              <a:t> متحرك</a:t>
            </a:r>
            <a:endParaRPr lang="en-US" sz="3600" b="1">
              <a:solidFill>
                <a:srgbClr val="100D00"/>
              </a:solidFill>
            </a:endParaRPr>
          </a:p>
        </p:txBody>
      </p:sp>
      <p:sp>
        <p:nvSpPr>
          <p:cNvPr id="121862" name="Oval 6"/>
          <p:cNvSpPr>
            <a:spLocks noChangeArrowheads="1"/>
          </p:cNvSpPr>
          <p:nvPr/>
        </p:nvSpPr>
        <p:spPr bwMode="auto">
          <a:xfrm>
            <a:off x="3059113" y="1700213"/>
            <a:ext cx="3168650" cy="4105275"/>
          </a:xfrm>
          <a:prstGeom prst="ellipse">
            <a:avLst/>
          </a:prstGeom>
          <a:solidFill>
            <a:srgbClr val="FFFF00"/>
          </a:solidFill>
          <a:ln w="9525">
            <a:solidFill>
              <a:schemeClr val="tx1"/>
            </a:solidFill>
            <a:round/>
            <a:headEnd/>
            <a:tailEnd/>
          </a:ln>
        </p:spPr>
        <p:txBody>
          <a:bodyPr wrap="none" anchor="ctr"/>
          <a:lstStyle/>
          <a:p>
            <a:r>
              <a:rPr lang="fa-IR" sz="3600">
                <a:solidFill>
                  <a:srgbClr val="100D00"/>
                </a:solidFill>
              </a:rPr>
              <a:t>نصب صحيح  </a:t>
            </a:r>
          </a:p>
          <a:p>
            <a:r>
              <a:rPr lang="fa-IR" sz="3600">
                <a:solidFill>
                  <a:srgbClr val="100D00"/>
                </a:solidFill>
              </a:rPr>
              <a:t>دستگاه-وفونداسون</a:t>
            </a:r>
          </a:p>
          <a:p>
            <a:r>
              <a:rPr lang="fa-IR" sz="3600">
                <a:solidFill>
                  <a:srgbClr val="100D00"/>
                </a:solidFill>
              </a:rPr>
              <a:t> مناسب  -تغيير در  </a:t>
            </a:r>
          </a:p>
          <a:p>
            <a:r>
              <a:rPr lang="fa-IR" sz="3600">
                <a:solidFill>
                  <a:srgbClr val="100D00"/>
                </a:solidFill>
              </a:rPr>
              <a:t>اجزا دستگاه</a:t>
            </a:r>
          </a:p>
          <a:p>
            <a:r>
              <a:rPr lang="fa-IR" sz="3600">
                <a:solidFill>
                  <a:srgbClr val="100D00"/>
                </a:solidFill>
              </a:rPr>
              <a:t>محصور كردن </a:t>
            </a:r>
          </a:p>
          <a:p>
            <a:r>
              <a:rPr lang="fa-IR" sz="3600">
                <a:solidFill>
                  <a:srgbClr val="100D00"/>
                </a:solidFill>
              </a:rPr>
              <a:t>دستگاه</a:t>
            </a:r>
            <a:endParaRPr lang="en-US" sz="3600">
              <a:solidFill>
                <a:srgbClr val="100D00"/>
              </a:solidFill>
            </a:endParaRPr>
          </a:p>
        </p:txBody>
      </p:sp>
      <p:sp>
        <p:nvSpPr>
          <p:cNvPr id="121863" name="Oval 7"/>
          <p:cNvSpPr>
            <a:spLocks noChangeArrowheads="1"/>
          </p:cNvSpPr>
          <p:nvPr/>
        </p:nvSpPr>
        <p:spPr bwMode="auto">
          <a:xfrm>
            <a:off x="900113" y="188913"/>
            <a:ext cx="7632700" cy="1511300"/>
          </a:xfrm>
          <a:prstGeom prst="ellipse">
            <a:avLst/>
          </a:prstGeom>
          <a:solidFill>
            <a:srgbClr val="00FFFF"/>
          </a:solidFill>
          <a:ln w="9525">
            <a:solidFill>
              <a:srgbClr val="FF0000"/>
            </a:solidFill>
            <a:prstDash val="lgDash"/>
            <a:round/>
            <a:headEnd/>
            <a:tailEnd/>
          </a:ln>
          <a:effectLst/>
        </p:spPr>
        <p:txBody>
          <a:bodyPr wrap="none" anchor="ctr"/>
          <a:lstStyle/>
          <a:p>
            <a:pPr>
              <a:defRPr/>
            </a:pPr>
            <a:r>
              <a:rPr lang="fa-IR" sz="4800" b="1">
                <a:solidFill>
                  <a:srgbClr val="100D00"/>
                </a:solidFill>
                <a:effectLst>
                  <a:outerShdw blurRad="38100" dist="38100" dir="2700000" algn="tl">
                    <a:srgbClr val="000000"/>
                  </a:outerShdw>
                </a:effectLst>
              </a:rPr>
              <a:t>كنترل در </a:t>
            </a:r>
            <a:r>
              <a:rPr lang="fa-IR" sz="5400" b="1">
                <a:solidFill>
                  <a:srgbClr val="100D00"/>
                </a:solidFill>
                <a:effectLst>
                  <a:outerShdw blurRad="38100" dist="38100" dir="2700000" algn="tl">
                    <a:srgbClr val="000000"/>
                  </a:outerShdw>
                </a:effectLst>
              </a:rPr>
              <a:t>منبع</a:t>
            </a:r>
            <a:r>
              <a:rPr lang="fa-IR" sz="4800" b="1">
                <a:solidFill>
                  <a:srgbClr val="100D00"/>
                </a:solidFill>
                <a:effectLst>
                  <a:outerShdw blurRad="38100" dist="38100" dir="2700000" algn="tl">
                    <a:srgbClr val="000000"/>
                  </a:outerShdw>
                </a:effectLst>
              </a:rPr>
              <a:t> صوت</a:t>
            </a:r>
            <a:endParaRPr lang="en-US" sz="4800" b="1">
              <a:solidFill>
                <a:srgbClr val="100D00"/>
              </a:solidFill>
              <a:effectLst>
                <a:outerShdw blurRad="38100" dist="38100" dir="2700000" algn="tl">
                  <a:srgbClr val="000000"/>
                </a:outerShdw>
              </a:effectLst>
            </a:endParaRPr>
          </a:p>
        </p:txBody>
      </p:sp>
    </p:spTree>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ntr" presetSubtype="0" fill="hold" grpId="0" nodeType="clickEffect">
                                  <p:stCondLst>
                                    <p:cond delay="0"/>
                                  </p:stCondLst>
                                  <p:childTnLst>
                                    <p:set>
                                      <p:cBhvr>
                                        <p:cTn id="6" dur="1" fill="hold">
                                          <p:stCondLst>
                                            <p:cond delay="0"/>
                                          </p:stCondLst>
                                        </p:cTn>
                                        <p:tgtEl>
                                          <p:spTgt spid="121863"/>
                                        </p:tgtEl>
                                        <p:attrNameLst>
                                          <p:attrName>style.visibility</p:attrName>
                                        </p:attrNameLst>
                                      </p:cBhvr>
                                      <p:to>
                                        <p:strVal val="visible"/>
                                      </p:to>
                                    </p:set>
                                    <p:animEffect transition="in" filter="wedge">
                                      <p:cBhvr>
                                        <p:cTn id="7" dur="2000"/>
                                        <p:tgtEl>
                                          <p:spTgt spid="121863"/>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grpId="0" nodeType="clickEffect">
                                  <p:stCondLst>
                                    <p:cond delay="0"/>
                                  </p:stCondLst>
                                  <p:childTnLst>
                                    <p:set>
                                      <p:cBhvr>
                                        <p:cTn id="11" dur="1" fill="hold">
                                          <p:stCondLst>
                                            <p:cond delay="0"/>
                                          </p:stCondLst>
                                        </p:cTn>
                                        <p:tgtEl>
                                          <p:spTgt spid="121860"/>
                                        </p:tgtEl>
                                        <p:attrNameLst>
                                          <p:attrName>style.visibility</p:attrName>
                                        </p:attrNameLst>
                                      </p:cBhvr>
                                      <p:to>
                                        <p:strVal val="visible"/>
                                      </p:to>
                                    </p:set>
                                    <p:animEffect transition="in" filter="wheel(4)">
                                      <p:cBhvr>
                                        <p:cTn id="12" dur="2000"/>
                                        <p:tgtEl>
                                          <p:spTgt spid="121860"/>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121862"/>
                                        </p:tgtEl>
                                        <p:attrNameLst>
                                          <p:attrName>style.visibility</p:attrName>
                                        </p:attrNameLst>
                                      </p:cBhvr>
                                      <p:to>
                                        <p:strVal val="visible"/>
                                      </p:to>
                                    </p:set>
                                    <p:animEffect transition="in" filter="circle(in)">
                                      <p:cBhvr>
                                        <p:cTn id="17" dur="2000"/>
                                        <p:tgtEl>
                                          <p:spTgt spid="121862"/>
                                        </p:tgtEl>
                                      </p:cBhvr>
                                    </p:animEffect>
                                  </p:childTnLst>
                                </p:cTn>
                              </p:par>
                            </p:childTnLst>
                          </p:cTn>
                        </p:par>
                      </p:childTnLst>
                    </p:cTn>
                  </p:par>
                  <p:par>
                    <p:cTn id="18" fill="hold">
                      <p:stCondLst>
                        <p:cond delay="indefinite"/>
                      </p:stCondLst>
                      <p:childTnLst>
                        <p:par>
                          <p:cTn id="19" fill="hold">
                            <p:stCondLst>
                              <p:cond delay="0"/>
                            </p:stCondLst>
                            <p:childTnLst>
                              <p:par>
                                <p:cTn id="20" presetID="8" presetClass="entr" presetSubtype="16" fill="hold" grpId="0" nodeType="clickEffect">
                                  <p:stCondLst>
                                    <p:cond delay="0"/>
                                  </p:stCondLst>
                                  <p:childTnLst>
                                    <p:set>
                                      <p:cBhvr>
                                        <p:cTn id="21" dur="1" fill="hold">
                                          <p:stCondLst>
                                            <p:cond delay="0"/>
                                          </p:stCondLst>
                                        </p:cTn>
                                        <p:tgtEl>
                                          <p:spTgt spid="121861"/>
                                        </p:tgtEl>
                                        <p:attrNameLst>
                                          <p:attrName>style.visibility</p:attrName>
                                        </p:attrNameLst>
                                      </p:cBhvr>
                                      <p:to>
                                        <p:strVal val="visible"/>
                                      </p:to>
                                    </p:set>
                                    <p:animEffect transition="in" filter="diamond(in)">
                                      <p:cBhvr>
                                        <p:cTn id="22" dur="2000"/>
                                        <p:tgtEl>
                                          <p:spTgt spid="1218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1860" grpId="0" animBg="1"/>
      <p:bldP spid="121861" grpId="0" animBg="1"/>
      <p:bldP spid="121862" grpId="0" animBg="1"/>
      <p:bldP spid="121863" grpId="0" animBg="1"/>
    </p:bld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Rectangle 2"/>
          <p:cNvSpPr>
            <a:spLocks noGrp="1" noChangeArrowheads="1"/>
          </p:cNvSpPr>
          <p:nvPr>
            <p:ph type="title"/>
          </p:nvPr>
        </p:nvSpPr>
        <p:spPr/>
        <p:txBody>
          <a:bodyPr/>
          <a:lstStyle/>
          <a:p>
            <a:pPr eaLnBrk="1" hangingPunct="1">
              <a:defRPr/>
            </a:pPr>
            <a:r>
              <a:rPr lang="fa-IR" smtClean="0"/>
              <a:t>كنترل در مسير انتشار</a:t>
            </a:r>
            <a:endParaRPr lang="en-US" smtClean="0"/>
          </a:p>
        </p:txBody>
      </p:sp>
      <p:sp>
        <p:nvSpPr>
          <p:cNvPr id="124937" name="Rectangle 9"/>
          <p:cNvSpPr>
            <a:spLocks noGrp="1" noChangeArrowheads="1"/>
          </p:cNvSpPr>
          <p:nvPr>
            <p:ph type="body" idx="1"/>
          </p:nvPr>
        </p:nvSpPr>
        <p:spPr>
          <a:xfrm>
            <a:off x="0" y="1600200"/>
            <a:ext cx="8675688" cy="5068888"/>
          </a:xfrm>
        </p:spPr>
        <p:txBody>
          <a:bodyPr/>
          <a:lstStyle/>
          <a:p>
            <a:pPr eaLnBrk="1" hangingPunct="1">
              <a:defRPr/>
            </a:pPr>
            <a:r>
              <a:rPr lang="fa-IR" sz="3600" smtClean="0"/>
              <a:t>مجزا نمودن منابع اصلي از ساير منابع </a:t>
            </a:r>
          </a:p>
          <a:p>
            <a:pPr eaLnBrk="1" hangingPunct="1">
              <a:buFont typeface="Wingdings" pitchFamily="2" charset="2"/>
              <a:buChar char="q"/>
              <a:defRPr/>
            </a:pPr>
            <a:r>
              <a:rPr lang="fa-IR" sz="3600" smtClean="0"/>
              <a:t>كنترل صدا مبتني بر جذب صدا </a:t>
            </a:r>
          </a:p>
          <a:p>
            <a:pPr eaLnBrk="1" hangingPunct="1">
              <a:buFont typeface="Wingdings" pitchFamily="2" charset="2"/>
              <a:buChar char="q"/>
              <a:defRPr/>
            </a:pPr>
            <a:r>
              <a:rPr lang="fa-IR" sz="3600" smtClean="0"/>
              <a:t>جدا كردن بخشهاي پر سرو صدا ازساير بخشها</a:t>
            </a:r>
          </a:p>
          <a:p>
            <a:pPr eaLnBrk="1" hangingPunct="1">
              <a:buFont typeface="Wingdings" pitchFamily="2" charset="2"/>
              <a:buChar char="q"/>
              <a:defRPr/>
            </a:pPr>
            <a:r>
              <a:rPr lang="fa-IR" sz="3600" smtClean="0"/>
              <a:t>ايجاد پناهگاه براي كارگر</a:t>
            </a:r>
          </a:p>
          <a:p>
            <a:pPr eaLnBrk="1" hangingPunct="1">
              <a:buFont typeface="Wingdings" pitchFamily="2" charset="2"/>
              <a:buChar char="q"/>
              <a:defRPr/>
            </a:pPr>
            <a:r>
              <a:rPr lang="fa-IR" sz="3600" smtClean="0"/>
              <a:t>دفاع صوتي با توليد امواج صوتي با اختلاف فاز (در180 درجه) توسط سيستم الكترونيكي مشتمل بر پردازشگر وتنظيم كننده ومولد ثانويه(بلند گو بصورت فرد يا زوج)</a:t>
            </a:r>
            <a:endParaRPr lang="en-US" sz="3600" smtClean="0"/>
          </a:p>
        </p:txBody>
      </p:sp>
    </p:spTree>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Rectangle 2"/>
          <p:cNvSpPr>
            <a:spLocks noGrp="1" noChangeArrowheads="1"/>
          </p:cNvSpPr>
          <p:nvPr>
            <p:ph type="title"/>
          </p:nvPr>
        </p:nvSpPr>
        <p:spPr>
          <a:xfrm>
            <a:off x="179388" y="0"/>
            <a:ext cx="8713787" cy="981075"/>
          </a:xfrm>
        </p:spPr>
        <p:txBody>
          <a:bodyPr/>
          <a:lstStyle/>
          <a:p>
            <a:pPr eaLnBrk="1" hangingPunct="1">
              <a:defRPr/>
            </a:pPr>
            <a:r>
              <a:rPr lang="fa-IR" sz="2800" smtClean="0"/>
              <a:t>نمونه از اوديمتري انجام شده :افت درفركانس 4000</a:t>
            </a:r>
            <a:r>
              <a:rPr lang="en-US" sz="2800" smtClean="0"/>
              <a:t> </a:t>
            </a:r>
            <a:r>
              <a:rPr lang="fa-IR" sz="2800" smtClean="0"/>
              <a:t>انجام شده (كم شنوايي جزيي)</a:t>
            </a:r>
            <a:r>
              <a:rPr lang="en-US" sz="2800" smtClean="0"/>
              <a:t> </a:t>
            </a:r>
          </a:p>
        </p:txBody>
      </p:sp>
      <p:sp>
        <p:nvSpPr>
          <p:cNvPr id="129027" name="Rectangle 3"/>
          <p:cNvSpPr>
            <a:spLocks noGrp="1" noChangeArrowheads="1"/>
          </p:cNvSpPr>
          <p:nvPr>
            <p:ph type="body" idx="1"/>
          </p:nvPr>
        </p:nvSpPr>
        <p:spPr/>
        <p:txBody>
          <a:bodyPr/>
          <a:lstStyle/>
          <a:p>
            <a:pPr eaLnBrk="1" hangingPunct="1">
              <a:defRPr/>
            </a:pPr>
            <a:endParaRPr lang="en-US" smtClean="0"/>
          </a:p>
        </p:txBody>
      </p:sp>
      <p:pic>
        <p:nvPicPr>
          <p:cNvPr id="39940" name="Picture 4" descr="DSC00449"/>
          <p:cNvPicPr>
            <a:picLocks noChangeAspect="1" noChangeArrowheads="1"/>
          </p:cNvPicPr>
          <p:nvPr/>
        </p:nvPicPr>
        <p:blipFill>
          <a:blip r:embed="rId2"/>
          <a:srcRect/>
          <a:stretch>
            <a:fillRect/>
          </a:stretch>
        </p:blipFill>
        <p:spPr bwMode="auto">
          <a:xfrm>
            <a:off x="0" y="1052513"/>
            <a:ext cx="9144000" cy="5545137"/>
          </a:xfrm>
          <a:prstGeom prst="rect">
            <a:avLst/>
          </a:prstGeom>
          <a:noFill/>
          <a:ln w="9525">
            <a:noFill/>
            <a:miter lim="800000"/>
            <a:headEnd/>
            <a:tailEnd/>
          </a:ln>
        </p:spPr>
      </p:pic>
    </p:spTree>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Rectangle 2"/>
          <p:cNvSpPr>
            <a:spLocks noGrp="1" noChangeArrowheads="1"/>
          </p:cNvSpPr>
          <p:nvPr>
            <p:ph type="body" sz="half" idx="1"/>
          </p:nvPr>
        </p:nvSpPr>
        <p:spPr>
          <a:xfrm>
            <a:off x="4932363" y="0"/>
            <a:ext cx="4211637" cy="7272338"/>
          </a:xfrm>
        </p:spPr>
        <p:txBody>
          <a:bodyPr/>
          <a:lstStyle/>
          <a:p>
            <a:pPr algn="r" rtl="1"/>
            <a:r>
              <a:rPr lang="fa-IR" dirty="0"/>
              <a:t>اير پلاگ :مزايا( سبك تر ارزانتر)</a:t>
            </a:r>
          </a:p>
          <a:p>
            <a:pPr algn="r" rtl="1"/>
            <a:r>
              <a:rPr lang="fa-IR" dirty="0"/>
              <a:t>معايب:براي محيطهاي كثيف مناسب نيست</a:t>
            </a:r>
          </a:p>
          <a:p>
            <a:pPr algn="r" rtl="1"/>
            <a:r>
              <a:rPr lang="fa-IR" dirty="0"/>
              <a:t>اگر از جنس خوب نباشد  ايجاد حساسيت درگوش</a:t>
            </a:r>
          </a:p>
          <a:p>
            <a:pPr algn="r" rtl="1"/>
            <a:r>
              <a:rPr lang="fa-IR" dirty="0"/>
              <a:t>رعايت بهداشت فردي خيلي مهم است </a:t>
            </a:r>
          </a:p>
          <a:p>
            <a:pPr algn="r" rtl="1"/>
            <a:r>
              <a:rPr lang="fa-IR" dirty="0"/>
              <a:t>در روزهاي اول نگهداشتن ان براي كارگر سخت است</a:t>
            </a:r>
          </a:p>
          <a:p>
            <a:endParaRPr lang="fa-IR" sz="2800" dirty="0"/>
          </a:p>
          <a:p>
            <a:endParaRPr lang="fa-IR" sz="2800" dirty="0"/>
          </a:p>
          <a:p>
            <a:endParaRPr lang="en-US" sz="2800" dirty="0"/>
          </a:p>
        </p:txBody>
      </p:sp>
      <p:pic>
        <p:nvPicPr>
          <p:cNvPr id="129027" name="Picture 3" descr="brendsen 2-20"/>
          <p:cNvPicPr>
            <a:picLocks noChangeAspect="1" noChangeArrowheads="1"/>
          </p:cNvPicPr>
          <p:nvPr/>
        </p:nvPicPr>
        <p:blipFill>
          <a:blip r:embed="rId2"/>
          <a:srcRect/>
          <a:stretch>
            <a:fillRect/>
          </a:stretch>
        </p:blipFill>
        <p:spPr bwMode="auto">
          <a:xfrm>
            <a:off x="0" y="0"/>
            <a:ext cx="4787900" cy="685800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ntr" presetSubtype="0" fill="hold" nodeType="clickEffect">
                                  <p:stCondLst>
                                    <p:cond delay="0"/>
                                  </p:stCondLst>
                                  <p:childTnLst>
                                    <p:set>
                                      <p:cBhvr>
                                        <p:cTn id="6" dur="1" fill="hold">
                                          <p:stCondLst>
                                            <p:cond delay="0"/>
                                          </p:stCondLst>
                                        </p:cTn>
                                        <p:tgtEl>
                                          <p:spTgt spid="129027"/>
                                        </p:tgtEl>
                                        <p:attrNameLst>
                                          <p:attrName>style.visibility</p:attrName>
                                        </p:attrNameLst>
                                      </p:cBhvr>
                                      <p:to>
                                        <p:strVal val="visible"/>
                                      </p:to>
                                    </p:set>
                                    <p:animEffect transition="in" filter="wedge">
                                      <p:cBhvr>
                                        <p:cTn id="7" dur="3000"/>
                                        <p:tgtEl>
                                          <p:spTgt spid="129027"/>
                                        </p:tgtEl>
                                      </p:cBhvr>
                                    </p:animEffect>
                                  </p:childTnLst>
                                </p:cTn>
                              </p:par>
                            </p:childTnLst>
                          </p:cTn>
                        </p:par>
                      </p:childTnLst>
                    </p:cTn>
                  </p:par>
                  <p:par>
                    <p:cTn id="8" fill="hold">
                      <p:stCondLst>
                        <p:cond delay="indefinite"/>
                      </p:stCondLst>
                      <p:childTnLst>
                        <p:par>
                          <p:cTn id="9" fill="hold">
                            <p:stCondLst>
                              <p:cond delay="0"/>
                            </p:stCondLst>
                            <p:childTnLst>
                              <p:par>
                                <p:cTn id="10" presetID="45" presetClass="entr" presetSubtype="0" fill="hold" grpId="0" nodeType="clickEffect">
                                  <p:stCondLst>
                                    <p:cond delay="0"/>
                                  </p:stCondLst>
                                  <p:iterate type="lt">
                                    <p:tmPct val="10000"/>
                                  </p:iterate>
                                  <p:childTnLst>
                                    <p:set>
                                      <p:cBhvr>
                                        <p:cTn id="11" dur="1" fill="hold">
                                          <p:stCondLst>
                                            <p:cond delay="0"/>
                                          </p:stCondLst>
                                        </p:cTn>
                                        <p:tgtEl>
                                          <p:spTgt spid="129026">
                                            <p:txEl>
                                              <p:pRg st="0" end="0"/>
                                            </p:txEl>
                                          </p:spTgt>
                                        </p:tgtEl>
                                        <p:attrNameLst>
                                          <p:attrName>style.visibility</p:attrName>
                                        </p:attrNameLst>
                                      </p:cBhvr>
                                      <p:to>
                                        <p:strVal val="visible"/>
                                      </p:to>
                                    </p:set>
                                    <p:animEffect transition="in" filter="fade">
                                      <p:cBhvr>
                                        <p:cTn id="12" dur="2000"/>
                                        <p:tgtEl>
                                          <p:spTgt spid="129026">
                                            <p:txEl>
                                              <p:pRg st="0" end="0"/>
                                            </p:txEl>
                                          </p:spTgt>
                                        </p:tgtEl>
                                      </p:cBhvr>
                                    </p:animEffect>
                                    <p:anim calcmode="lin" valueType="num">
                                      <p:cBhvr>
                                        <p:cTn id="13" dur="2000" fill="hold"/>
                                        <p:tgtEl>
                                          <p:spTgt spid="129026">
                                            <p:txEl>
                                              <p:pRg st="0" end="0"/>
                                            </p:txEl>
                                          </p:spTgt>
                                        </p:tgtEl>
                                        <p:attrNameLst>
                                          <p:attrName>ppt_w</p:attrName>
                                        </p:attrNameLst>
                                      </p:cBhvr>
                                      <p:tavLst>
                                        <p:tav tm="0" fmla="#ppt_w*sin(2.5*pi*$)">
                                          <p:val>
                                            <p:fltVal val="0"/>
                                          </p:val>
                                        </p:tav>
                                        <p:tav tm="100000">
                                          <p:val>
                                            <p:fltVal val="1"/>
                                          </p:val>
                                        </p:tav>
                                      </p:tavLst>
                                    </p:anim>
                                    <p:anim calcmode="lin" valueType="num">
                                      <p:cBhvr>
                                        <p:cTn id="14" dur="2000" fill="hold"/>
                                        <p:tgtEl>
                                          <p:spTgt spid="129026">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5" fill="hold">
                      <p:stCondLst>
                        <p:cond delay="indefinite"/>
                      </p:stCondLst>
                      <p:childTnLst>
                        <p:par>
                          <p:cTn id="16" fill="hold">
                            <p:stCondLst>
                              <p:cond delay="0"/>
                            </p:stCondLst>
                            <p:childTnLst>
                              <p:par>
                                <p:cTn id="17" presetID="45" presetClass="entr" presetSubtype="0" fill="hold" grpId="0" nodeType="clickEffect">
                                  <p:stCondLst>
                                    <p:cond delay="0"/>
                                  </p:stCondLst>
                                  <p:iterate type="lt">
                                    <p:tmPct val="10000"/>
                                  </p:iterate>
                                  <p:childTnLst>
                                    <p:set>
                                      <p:cBhvr>
                                        <p:cTn id="18" dur="1" fill="hold">
                                          <p:stCondLst>
                                            <p:cond delay="0"/>
                                          </p:stCondLst>
                                        </p:cTn>
                                        <p:tgtEl>
                                          <p:spTgt spid="129026">
                                            <p:txEl>
                                              <p:pRg st="1" end="1"/>
                                            </p:txEl>
                                          </p:spTgt>
                                        </p:tgtEl>
                                        <p:attrNameLst>
                                          <p:attrName>style.visibility</p:attrName>
                                        </p:attrNameLst>
                                      </p:cBhvr>
                                      <p:to>
                                        <p:strVal val="visible"/>
                                      </p:to>
                                    </p:set>
                                    <p:animEffect transition="in" filter="fade">
                                      <p:cBhvr>
                                        <p:cTn id="19" dur="2000"/>
                                        <p:tgtEl>
                                          <p:spTgt spid="129026">
                                            <p:txEl>
                                              <p:pRg st="1" end="1"/>
                                            </p:txEl>
                                          </p:spTgt>
                                        </p:tgtEl>
                                      </p:cBhvr>
                                    </p:animEffect>
                                    <p:anim calcmode="lin" valueType="num">
                                      <p:cBhvr>
                                        <p:cTn id="20" dur="2000" fill="hold"/>
                                        <p:tgtEl>
                                          <p:spTgt spid="129026">
                                            <p:txEl>
                                              <p:pRg st="1" end="1"/>
                                            </p:txEl>
                                          </p:spTgt>
                                        </p:tgtEl>
                                        <p:attrNameLst>
                                          <p:attrName>ppt_w</p:attrName>
                                        </p:attrNameLst>
                                      </p:cBhvr>
                                      <p:tavLst>
                                        <p:tav tm="0" fmla="#ppt_w*sin(2.5*pi*$)">
                                          <p:val>
                                            <p:fltVal val="0"/>
                                          </p:val>
                                        </p:tav>
                                        <p:tav tm="100000">
                                          <p:val>
                                            <p:fltVal val="1"/>
                                          </p:val>
                                        </p:tav>
                                      </p:tavLst>
                                    </p:anim>
                                    <p:anim calcmode="lin" valueType="num">
                                      <p:cBhvr>
                                        <p:cTn id="21" dur="2000" fill="hold"/>
                                        <p:tgtEl>
                                          <p:spTgt spid="129026">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22" fill="hold">
                      <p:stCondLst>
                        <p:cond delay="indefinite"/>
                      </p:stCondLst>
                      <p:childTnLst>
                        <p:par>
                          <p:cTn id="23" fill="hold">
                            <p:stCondLst>
                              <p:cond delay="0"/>
                            </p:stCondLst>
                            <p:childTnLst>
                              <p:par>
                                <p:cTn id="24" presetID="45" presetClass="entr" presetSubtype="0" fill="hold" grpId="0" nodeType="clickEffect">
                                  <p:stCondLst>
                                    <p:cond delay="0"/>
                                  </p:stCondLst>
                                  <p:iterate type="lt">
                                    <p:tmPct val="10000"/>
                                  </p:iterate>
                                  <p:childTnLst>
                                    <p:set>
                                      <p:cBhvr>
                                        <p:cTn id="25" dur="1" fill="hold">
                                          <p:stCondLst>
                                            <p:cond delay="0"/>
                                          </p:stCondLst>
                                        </p:cTn>
                                        <p:tgtEl>
                                          <p:spTgt spid="129026">
                                            <p:txEl>
                                              <p:pRg st="2" end="2"/>
                                            </p:txEl>
                                          </p:spTgt>
                                        </p:tgtEl>
                                        <p:attrNameLst>
                                          <p:attrName>style.visibility</p:attrName>
                                        </p:attrNameLst>
                                      </p:cBhvr>
                                      <p:to>
                                        <p:strVal val="visible"/>
                                      </p:to>
                                    </p:set>
                                    <p:animEffect transition="in" filter="fade">
                                      <p:cBhvr>
                                        <p:cTn id="26" dur="2000"/>
                                        <p:tgtEl>
                                          <p:spTgt spid="129026">
                                            <p:txEl>
                                              <p:pRg st="2" end="2"/>
                                            </p:txEl>
                                          </p:spTgt>
                                        </p:tgtEl>
                                      </p:cBhvr>
                                    </p:animEffect>
                                    <p:anim calcmode="lin" valueType="num">
                                      <p:cBhvr>
                                        <p:cTn id="27" dur="2000" fill="hold"/>
                                        <p:tgtEl>
                                          <p:spTgt spid="129026">
                                            <p:txEl>
                                              <p:pRg st="2" end="2"/>
                                            </p:txEl>
                                          </p:spTgt>
                                        </p:tgtEl>
                                        <p:attrNameLst>
                                          <p:attrName>ppt_w</p:attrName>
                                        </p:attrNameLst>
                                      </p:cBhvr>
                                      <p:tavLst>
                                        <p:tav tm="0" fmla="#ppt_w*sin(2.5*pi*$)">
                                          <p:val>
                                            <p:fltVal val="0"/>
                                          </p:val>
                                        </p:tav>
                                        <p:tav tm="100000">
                                          <p:val>
                                            <p:fltVal val="1"/>
                                          </p:val>
                                        </p:tav>
                                      </p:tavLst>
                                    </p:anim>
                                    <p:anim calcmode="lin" valueType="num">
                                      <p:cBhvr>
                                        <p:cTn id="28" dur="2000" fill="hold"/>
                                        <p:tgtEl>
                                          <p:spTgt spid="129026">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29" fill="hold">
                      <p:stCondLst>
                        <p:cond delay="indefinite"/>
                      </p:stCondLst>
                      <p:childTnLst>
                        <p:par>
                          <p:cTn id="30" fill="hold">
                            <p:stCondLst>
                              <p:cond delay="0"/>
                            </p:stCondLst>
                            <p:childTnLst>
                              <p:par>
                                <p:cTn id="31" presetID="45" presetClass="entr" presetSubtype="0" fill="hold" grpId="0" nodeType="clickEffect">
                                  <p:stCondLst>
                                    <p:cond delay="0"/>
                                  </p:stCondLst>
                                  <p:iterate type="lt">
                                    <p:tmPct val="10000"/>
                                  </p:iterate>
                                  <p:childTnLst>
                                    <p:set>
                                      <p:cBhvr>
                                        <p:cTn id="32" dur="1" fill="hold">
                                          <p:stCondLst>
                                            <p:cond delay="0"/>
                                          </p:stCondLst>
                                        </p:cTn>
                                        <p:tgtEl>
                                          <p:spTgt spid="129026">
                                            <p:txEl>
                                              <p:pRg st="3" end="3"/>
                                            </p:txEl>
                                          </p:spTgt>
                                        </p:tgtEl>
                                        <p:attrNameLst>
                                          <p:attrName>style.visibility</p:attrName>
                                        </p:attrNameLst>
                                      </p:cBhvr>
                                      <p:to>
                                        <p:strVal val="visible"/>
                                      </p:to>
                                    </p:set>
                                    <p:animEffect transition="in" filter="fade">
                                      <p:cBhvr>
                                        <p:cTn id="33" dur="2000"/>
                                        <p:tgtEl>
                                          <p:spTgt spid="129026">
                                            <p:txEl>
                                              <p:pRg st="3" end="3"/>
                                            </p:txEl>
                                          </p:spTgt>
                                        </p:tgtEl>
                                      </p:cBhvr>
                                    </p:animEffect>
                                    <p:anim calcmode="lin" valueType="num">
                                      <p:cBhvr>
                                        <p:cTn id="34" dur="2000" fill="hold"/>
                                        <p:tgtEl>
                                          <p:spTgt spid="129026">
                                            <p:txEl>
                                              <p:pRg st="3" end="3"/>
                                            </p:txEl>
                                          </p:spTgt>
                                        </p:tgtEl>
                                        <p:attrNameLst>
                                          <p:attrName>ppt_w</p:attrName>
                                        </p:attrNameLst>
                                      </p:cBhvr>
                                      <p:tavLst>
                                        <p:tav tm="0" fmla="#ppt_w*sin(2.5*pi*$)">
                                          <p:val>
                                            <p:fltVal val="0"/>
                                          </p:val>
                                        </p:tav>
                                        <p:tav tm="100000">
                                          <p:val>
                                            <p:fltVal val="1"/>
                                          </p:val>
                                        </p:tav>
                                      </p:tavLst>
                                    </p:anim>
                                    <p:anim calcmode="lin" valueType="num">
                                      <p:cBhvr>
                                        <p:cTn id="35" dur="2000" fill="hold"/>
                                        <p:tgtEl>
                                          <p:spTgt spid="129026">
                                            <p:txEl>
                                              <p:pRg st="3" end="3"/>
                                            </p:txEl>
                                          </p:spTgt>
                                        </p:tgtEl>
                                        <p:attrNameLst>
                                          <p:attrName>ppt_h</p:attrName>
                                        </p:attrNameLst>
                                      </p:cBhvr>
                                      <p:tavLst>
                                        <p:tav tm="0">
                                          <p:val>
                                            <p:strVal val="#ppt_h"/>
                                          </p:val>
                                        </p:tav>
                                        <p:tav tm="100000">
                                          <p:val>
                                            <p:strVal val="#ppt_h"/>
                                          </p:val>
                                        </p:tav>
                                      </p:tavLst>
                                    </p:anim>
                                  </p:childTnLst>
                                </p:cTn>
                              </p:par>
                            </p:childTnLst>
                          </p:cTn>
                        </p:par>
                      </p:childTnLst>
                    </p:cTn>
                  </p:par>
                  <p:par>
                    <p:cTn id="36" fill="hold">
                      <p:stCondLst>
                        <p:cond delay="indefinite"/>
                      </p:stCondLst>
                      <p:childTnLst>
                        <p:par>
                          <p:cTn id="37" fill="hold">
                            <p:stCondLst>
                              <p:cond delay="0"/>
                            </p:stCondLst>
                            <p:childTnLst>
                              <p:par>
                                <p:cTn id="38" presetID="45" presetClass="entr" presetSubtype="0" fill="hold" grpId="0" nodeType="clickEffect">
                                  <p:stCondLst>
                                    <p:cond delay="0"/>
                                  </p:stCondLst>
                                  <p:iterate type="lt">
                                    <p:tmPct val="10000"/>
                                  </p:iterate>
                                  <p:childTnLst>
                                    <p:set>
                                      <p:cBhvr>
                                        <p:cTn id="39" dur="1" fill="hold">
                                          <p:stCondLst>
                                            <p:cond delay="0"/>
                                          </p:stCondLst>
                                        </p:cTn>
                                        <p:tgtEl>
                                          <p:spTgt spid="129026">
                                            <p:txEl>
                                              <p:pRg st="4" end="4"/>
                                            </p:txEl>
                                          </p:spTgt>
                                        </p:tgtEl>
                                        <p:attrNameLst>
                                          <p:attrName>style.visibility</p:attrName>
                                        </p:attrNameLst>
                                      </p:cBhvr>
                                      <p:to>
                                        <p:strVal val="visible"/>
                                      </p:to>
                                    </p:set>
                                    <p:animEffect transition="in" filter="fade">
                                      <p:cBhvr>
                                        <p:cTn id="40" dur="2000"/>
                                        <p:tgtEl>
                                          <p:spTgt spid="129026">
                                            <p:txEl>
                                              <p:pRg st="4" end="4"/>
                                            </p:txEl>
                                          </p:spTgt>
                                        </p:tgtEl>
                                      </p:cBhvr>
                                    </p:animEffect>
                                    <p:anim calcmode="lin" valueType="num">
                                      <p:cBhvr>
                                        <p:cTn id="41" dur="2000" fill="hold"/>
                                        <p:tgtEl>
                                          <p:spTgt spid="129026">
                                            <p:txEl>
                                              <p:pRg st="4" end="4"/>
                                            </p:txEl>
                                          </p:spTgt>
                                        </p:tgtEl>
                                        <p:attrNameLst>
                                          <p:attrName>ppt_w</p:attrName>
                                        </p:attrNameLst>
                                      </p:cBhvr>
                                      <p:tavLst>
                                        <p:tav tm="0" fmla="#ppt_w*sin(2.5*pi*$)">
                                          <p:val>
                                            <p:fltVal val="0"/>
                                          </p:val>
                                        </p:tav>
                                        <p:tav tm="100000">
                                          <p:val>
                                            <p:fltVal val="1"/>
                                          </p:val>
                                        </p:tav>
                                      </p:tavLst>
                                    </p:anim>
                                    <p:anim calcmode="lin" valueType="num">
                                      <p:cBhvr>
                                        <p:cTn id="42" dur="2000" fill="hold"/>
                                        <p:tgtEl>
                                          <p:spTgt spid="129026">
                                            <p:txEl>
                                              <p:pRg st="4" end="4"/>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9026" grpId="0" build="p"/>
    </p:bld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Rectangle 2"/>
          <p:cNvSpPr>
            <a:spLocks noGrp="1" noChangeArrowheads="1"/>
          </p:cNvSpPr>
          <p:nvPr>
            <p:ph type="title"/>
          </p:nvPr>
        </p:nvSpPr>
        <p:spPr>
          <a:xfrm>
            <a:off x="457200" y="0"/>
            <a:ext cx="8229600" cy="762000"/>
          </a:xfrm>
        </p:spPr>
        <p:txBody>
          <a:bodyPr>
            <a:normAutofit fontScale="90000"/>
          </a:bodyPr>
          <a:lstStyle/>
          <a:p>
            <a:r>
              <a:rPr lang="fa-IR" sz="4000"/>
              <a:t>حفاظ هاي </a:t>
            </a:r>
            <a:br>
              <a:rPr lang="fa-IR" sz="4000"/>
            </a:br>
            <a:r>
              <a:rPr lang="fa-IR" sz="4000"/>
              <a:t/>
            </a:r>
            <a:br>
              <a:rPr lang="fa-IR" sz="4000"/>
            </a:br>
            <a:r>
              <a:rPr lang="fa-IR" sz="4000"/>
              <a:t/>
            </a:r>
            <a:br>
              <a:rPr lang="fa-IR" sz="4000"/>
            </a:br>
            <a:r>
              <a:rPr lang="fa-IR" sz="4000"/>
              <a:t/>
            </a:r>
            <a:br>
              <a:rPr lang="fa-IR" sz="4000"/>
            </a:br>
            <a:r>
              <a:rPr lang="fa-IR" sz="4000"/>
              <a:t/>
            </a:r>
            <a:br>
              <a:rPr lang="fa-IR" sz="4000"/>
            </a:br>
            <a:r>
              <a:rPr lang="fa-IR" sz="4000"/>
              <a:t/>
            </a:r>
            <a:br>
              <a:rPr lang="fa-IR" sz="4000"/>
            </a:br>
            <a:r>
              <a:rPr lang="fa-IR" sz="4000"/>
              <a:t/>
            </a:r>
            <a:br>
              <a:rPr lang="fa-IR" sz="4000"/>
            </a:br>
            <a:r>
              <a:rPr lang="fa-IR" sz="4000"/>
              <a:t/>
            </a:r>
            <a:br>
              <a:rPr lang="fa-IR" sz="4000"/>
            </a:br>
            <a:r>
              <a:rPr lang="fa-IR" sz="4000"/>
              <a:t/>
            </a:r>
            <a:br>
              <a:rPr lang="fa-IR" sz="4000"/>
            </a:br>
            <a:r>
              <a:rPr lang="fa-IR" sz="4000"/>
              <a:t/>
            </a:r>
            <a:br>
              <a:rPr lang="fa-IR" sz="4000"/>
            </a:br>
            <a:r>
              <a:rPr lang="fa-IR" sz="4000"/>
              <a:t/>
            </a:r>
            <a:br>
              <a:rPr lang="fa-IR" sz="4000"/>
            </a:br>
            <a:r>
              <a:rPr lang="fa-IR" sz="4000"/>
              <a:t/>
            </a:r>
            <a:br>
              <a:rPr lang="fa-IR" sz="4000"/>
            </a:br>
            <a:r>
              <a:rPr lang="fa-IR" sz="4000"/>
              <a:t/>
            </a:r>
            <a:br>
              <a:rPr lang="fa-IR" sz="4000"/>
            </a:br>
            <a:r>
              <a:rPr lang="fa-IR" sz="4000"/>
              <a:t/>
            </a:r>
            <a:br>
              <a:rPr lang="fa-IR" sz="4000"/>
            </a:br>
            <a:r>
              <a:rPr lang="fa-IR" sz="4000"/>
              <a:t/>
            </a:r>
            <a:br>
              <a:rPr lang="fa-IR" sz="4000"/>
            </a:br>
            <a:r>
              <a:rPr lang="fa-IR" sz="4000"/>
              <a:t/>
            </a:r>
            <a:br>
              <a:rPr lang="fa-IR" sz="4000"/>
            </a:br>
            <a:r>
              <a:rPr lang="fa-IR" sz="4000"/>
              <a:t/>
            </a:r>
            <a:br>
              <a:rPr lang="fa-IR" sz="4000"/>
            </a:br>
            <a:r>
              <a:rPr lang="fa-IR" sz="4000"/>
              <a:t/>
            </a:r>
            <a:br>
              <a:rPr lang="fa-IR" sz="4000"/>
            </a:br>
            <a:r>
              <a:rPr lang="fa-IR" sz="4000"/>
              <a:t/>
            </a:r>
            <a:br>
              <a:rPr lang="fa-IR" sz="4000"/>
            </a:br>
            <a:r>
              <a:rPr lang="fa-IR" sz="4000"/>
              <a:t/>
            </a:r>
            <a:br>
              <a:rPr lang="fa-IR" sz="4000"/>
            </a:br>
            <a:r>
              <a:rPr lang="fa-IR" sz="4000"/>
              <a:t/>
            </a:r>
            <a:br>
              <a:rPr lang="fa-IR" sz="4000"/>
            </a:br>
            <a:r>
              <a:rPr lang="fa-IR" sz="4000"/>
              <a:t/>
            </a:r>
            <a:br>
              <a:rPr lang="fa-IR" sz="4000"/>
            </a:br>
            <a:r>
              <a:rPr lang="fa-IR" sz="4000"/>
              <a:t/>
            </a:r>
            <a:br>
              <a:rPr lang="fa-IR" sz="4000"/>
            </a:br>
            <a:r>
              <a:rPr lang="fa-IR" sz="4000"/>
              <a:t/>
            </a:r>
            <a:br>
              <a:rPr lang="fa-IR" sz="4000"/>
            </a:br>
            <a:r>
              <a:rPr lang="fa-IR" sz="4000"/>
              <a:t/>
            </a:r>
            <a:br>
              <a:rPr lang="fa-IR" sz="4000"/>
            </a:br>
            <a:r>
              <a:rPr lang="fa-IR" sz="4000"/>
              <a:t/>
            </a:r>
            <a:br>
              <a:rPr lang="fa-IR" sz="4000"/>
            </a:br>
            <a:r>
              <a:rPr lang="fa-IR" sz="4000"/>
              <a:t/>
            </a:r>
            <a:br>
              <a:rPr lang="fa-IR" sz="4000"/>
            </a:br>
            <a:r>
              <a:rPr lang="fa-IR" sz="4000"/>
              <a:t/>
            </a:r>
            <a:br>
              <a:rPr lang="fa-IR" sz="4000"/>
            </a:br>
            <a:r>
              <a:rPr lang="fa-IR" sz="4000"/>
              <a:t/>
            </a:r>
            <a:br>
              <a:rPr lang="fa-IR" sz="4000"/>
            </a:br>
            <a:r>
              <a:rPr lang="fa-IR" sz="4000"/>
              <a:t/>
            </a:r>
            <a:br>
              <a:rPr lang="fa-IR" sz="4000"/>
            </a:br>
            <a:r>
              <a:rPr lang="fa-IR" sz="4000"/>
              <a:t/>
            </a:r>
            <a:br>
              <a:rPr lang="fa-IR" sz="4000"/>
            </a:br>
            <a:r>
              <a:rPr lang="fa-IR" sz="4000"/>
              <a:t/>
            </a:r>
            <a:br>
              <a:rPr lang="fa-IR" sz="4000"/>
            </a:br>
            <a:r>
              <a:rPr lang="fa-IR" sz="4000"/>
              <a:t/>
            </a:r>
            <a:br>
              <a:rPr lang="fa-IR" sz="4000"/>
            </a:br>
            <a:r>
              <a:rPr lang="fa-IR" sz="4000"/>
              <a:t/>
            </a:r>
            <a:br>
              <a:rPr lang="fa-IR" sz="4000"/>
            </a:br>
            <a:r>
              <a:rPr lang="fa-IR" sz="4000"/>
              <a:t>حفاظ های گوش:ایر پلاگ وایرماف</a:t>
            </a:r>
            <a:br>
              <a:rPr lang="fa-IR" sz="4000"/>
            </a:br>
            <a:r>
              <a:rPr lang="fa-IR" sz="4000"/>
              <a:t/>
            </a:r>
            <a:br>
              <a:rPr lang="fa-IR" sz="4000"/>
            </a:br>
            <a:r>
              <a:rPr lang="fa-IR" sz="4000"/>
              <a:t/>
            </a:r>
            <a:br>
              <a:rPr lang="fa-IR" sz="4000"/>
            </a:br>
            <a:r>
              <a:rPr lang="fa-IR" sz="4000"/>
              <a:t/>
            </a:r>
            <a:br>
              <a:rPr lang="fa-IR" sz="4000"/>
            </a:br>
            <a:r>
              <a:rPr lang="fa-IR" sz="4000"/>
              <a:t/>
            </a:r>
            <a:br>
              <a:rPr lang="fa-IR" sz="4000"/>
            </a:br>
            <a:r>
              <a:rPr lang="fa-IR" sz="4000"/>
              <a:t/>
            </a:r>
            <a:br>
              <a:rPr lang="fa-IR" sz="4000"/>
            </a:br>
            <a:r>
              <a:rPr lang="fa-IR" sz="4000"/>
              <a:t/>
            </a:r>
            <a:br>
              <a:rPr lang="fa-IR" sz="4000"/>
            </a:br>
            <a:r>
              <a:rPr lang="fa-IR" sz="4000"/>
              <a:t/>
            </a:r>
            <a:br>
              <a:rPr lang="fa-IR" sz="4000"/>
            </a:br>
            <a:r>
              <a:rPr lang="fa-IR" sz="4000"/>
              <a:t/>
            </a:r>
            <a:br>
              <a:rPr lang="fa-IR" sz="4000"/>
            </a:br>
            <a:r>
              <a:rPr lang="fa-IR" sz="4000"/>
              <a:t/>
            </a:r>
            <a:br>
              <a:rPr lang="fa-IR" sz="4000"/>
            </a:br>
            <a:r>
              <a:rPr lang="fa-IR" sz="4000"/>
              <a:t/>
            </a:r>
            <a:br>
              <a:rPr lang="fa-IR" sz="4000"/>
            </a:br>
            <a:r>
              <a:rPr lang="fa-IR" sz="4000"/>
              <a:t/>
            </a:r>
            <a:br>
              <a:rPr lang="fa-IR" sz="4000"/>
            </a:br>
            <a:r>
              <a:rPr lang="fa-IR" sz="4000"/>
              <a:t/>
            </a:r>
            <a:br>
              <a:rPr lang="fa-IR" sz="4000"/>
            </a:br>
            <a:r>
              <a:rPr lang="fa-IR" sz="4000"/>
              <a:t/>
            </a:r>
            <a:br>
              <a:rPr lang="fa-IR" sz="4000"/>
            </a:br>
            <a:r>
              <a:rPr lang="fa-IR" sz="4000"/>
              <a:t/>
            </a:r>
            <a:br>
              <a:rPr lang="fa-IR" sz="4000"/>
            </a:br>
            <a:r>
              <a:rPr lang="fa-IR" sz="4000"/>
              <a:t/>
            </a:r>
            <a:br>
              <a:rPr lang="fa-IR" sz="4000"/>
            </a:br>
            <a:r>
              <a:rPr lang="fa-IR" sz="4000"/>
              <a:t/>
            </a:r>
            <a:br>
              <a:rPr lang="fa-IR" sz="4000"/>
            </a:br>
            <a:r>
              <a:rPr lang="fa-IR" sz="4000"/>
              <a:t/>
            </a:r>
            <a:br>
              <a:rPr lang="fa-IR" sz="4000"/>
            </a:br>
            <a:r>
              <a:rPr lang="fa-IR" sz="4000"/>
              <a:t/>
            </a:r>
            <a:br>
              <a:rPr lang="fa-IR" sz="4000"/>
            </a:br>
            <a:r>
              <a:rPr lang="fa-IR" sz="4000"/>
              <a:t/>
            </a:r>
            <a:br>
              <a:rPr lang="fa-IR" sz="4000"/>
            </a:br>
            <a:r>
              <a:rPr lang="fa-IR" sz="4000"/>
              <a:t/>
            </a:r>
            <a:br>
              <a:rPr lang="fa-IR" sz="4000"/>
            </a:br>
            <a:r>
              <a:rPr lang="fa-IR" sz="4000"/>
              <a:t/>
            </a:r>
            <a:br>
              <a:rPr lang="fa-IR" sz="4000"/>
            </a:br>
            <a:r>
              <a:rPr lang="fa-IR" sz="4000"/>
              <a:t/>
            </a:r>
            <a:br>
              <a:rPr lang="fa-IR" sz="4000"/>
            </a:br>
            <a:r>
              <a:rPr lang="fa-IR" sz="4000"/>
              <a:t/>
            </a:r>
            <a:br>
              <a:rPr lang="fa-IR" sz="4000"/>
            </a:br>
            <a:r>
              <a:rPr lang="fa-IR" sz="4000"/>
              <a:t/>
            </a:r>
            <a:br>
              <a:rPr lang="fa-IR" sz="4000"/>
            </a:br>
            <a:r>
              <a:rPr lang="fa-IR" sz="4000"/>
              <a:t/>
            </a:r>
            <a:br>
              <a:rPr lang="fa-IR" sz="4000"/>
            </a:br>
            <a:r>
              <a:rPr lang="fa-IR" sz="4000"/>
              <a:t/>
            </a:r>
            <a:br>
              <a:rPr lang="fa-IR" sz="4000"/>
            </a:br>
            <a:r>
              <a:rPr lang="fa-IR" sz="4000"/>
              <a:t/>
            </a:r>
            <a:br>
              <a:rPr lang="fa-IR" sz="4000"/>
            </a:br>
            <a:r>
              <a:rPr lang="fa-IR" sz="4000"/>
              <a:t/>
            </a:r>
            <a:br>
              <a:rPr lang="fa-IR" sz="4000"/>
            </a:br>
            <a:r>
              <a:rPr lang="fa-IR" sz="4000"/>
              <a:t/>
            </a:r>
            <a:br>
              <a:rPr lang="fa-IR" sz="4000"/>
            </a:br>
            <a:r>
              <a:rPr lang="fa-IR" sz="4000"/>
              <a:t/>
            </a:r>
            <a:br>
              <a:rPr lang="fa-IR" sz="4000"/>
            </a:br>
            <a:r>
              <a:rPr lang="fa-IR" sz="4000"/>
              <a:t/>
            </a:r>
            <a:br>
              <a:rPr lang="fa-IR" sz="4000"/>
            </a:br>
            <a:r>
              <a:rPr lang="fa-IR" sz="4000"/>
              <a:t/>
            </a:r>
            <a:br>
              <a:rPr lang="fa-IR" sz="4000"/>
            </a:br>
            <a:r>
              <a:rPr lang="fa-IR" sz="4000"/>
              <a:t/>
            </a:r>
            <a:br>
              <a:rPr lang="fa-IR" sz="4000"/>
            </a:br>
            <a:r>
              <a:rPr lang="fa-IR" sz="4000"/>
              <a:t>گوش1:-اير ماف 2-ايرپلاگ</a:t>
            </a:r>
            <a:endParaRPr lang="en-US" sz="4000"/>
          </a:p>
        </p:txBody>
      </p:sp>
      <p:sp>
        <p:nvSpPr>
          <p:cNvPr id="128003" name="Rectangle 3"/>
          <p:cNvSpPr>
            <a:spLocks noGrp="1" noChangeArrowheads="1"/>
          </p:cNvSpPr>
          <p:nvPr>
            <p:ph type="body" sz="half" idx="2"/>
          </p:nvPr>
        </p:nvSpPr>
        <p:spPr>
          <a:xfrm>
            <a:off x="5003800" y="1066800"/>
            <a:ext cx="4140200" cy="5791200"/>
          </a:xfrm>
        </p:spPr>
        <p:txBody>
          <a:bodyPr/>
          <a:lstStyle/>
          <a:p>
            <a:pPr algn="r" rtl="1"/>
            <a:r>
              <a:rPr lang="fa-IR" sz="3200" dirty="0"/>
              <a:t>اير ماف معايب سنگين تر گرانتر</a:t>
            </a:r>
          </a:p>
          <a:p>
            <a:pPr algn="r" rtl="1"/>
            <a:r>
              <a:rPr lang="fa-IR" sz="3200" dirty="0"/>
              <a:t>از نظر بهداشتي مناسب تر</a:t>
            </a:r>
          </a:p>
          <a:p>
            <a:pPr algn="r" rtl="1"/>
            <a:r>
              <a:rPr lang="fa-IR" sz="3200" dirty="0"/>
              <a:t>کاهش سروصدا را در فرکانس های مختلف بیان کرده باشد</a:t>
            </a:r>
            <a:endParaRPr lang="en-US" sz="3200" dirty="0"/>
          </a:p>
          <a:p>
            <a:pPr algn="r" rtl="1"/>
            <a:r>
              <a:rPr lang="fa-IR" sz="3200" dirty="0"/>
              <a:t>البته انتخاب گوشي اير ماف يا ايرپلاگ بهتر است توسط خود </a:t>
            </a:r>
            <a:r>
              <a:rPr lang="fa-IR" sz="3200" dirty="0" smtClean="0"/>
              <a:t>كارگر </a:t>
            </a:r>
            <a:r>
              <a:rPr lang="fa-IR" sz="3200" dirty="0"/>
              <a:t>باشد</a:t>
            </a:r>
            <a:endParaRPr lang="en-US" sz="3200" dirty="0"/>
          </a:p>
        </p:txBody>
      </p:sp>
      <p:pic>
        <p:nvPicPr>
          <p:cNvPr id="128004" name="Picture 4" descr="brendsen 2-23"/>
          <p:cNvPicPr>
            <a:picLocks noGrp="1" noChangeAspect="1" noChangeArrowheads="1"/>
          </p:cNvPicPr>
          <p:nvPr>
            <p:ph type="body" sz="half" idx="1"/>
          </p:nvPr>
        </p:nvPicPr>
        <p:blipFill>
          <a:blip r:embed="rId2"/>
          <a:srcRect/>
          <a:stretch>
            <a:fillRect/>
          </a:stretch>
        </p:blipFill>
        <p:spPr>
          <a:xfrm>
            <a:off x="0" y="1066800"/>
            <a:ext cx="4918075" cy="5791200"/>
          </a:xfrm>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iterate type="lt">
                                    <p:tmPct val="10000"/>
                                  </p:iterate>
                                  <p:childTnLst>
                                    <p:set>
                                      <p:cBhvr>
                                        <p:cTn id="6" dur="1" fill="hold">
                                          <p:stCondLst>
                                            <p:cond delay="0"/>
                                          </p:stCondLst>
                                        </p:cTn>
                                        <p:tgtEl>
                                          <p:spTgt spid="128002"/>
                                        </p:tgtEl>
                                        <p:attrNameLst>
                                          <p:attrName>style.visibility</p:attrName>
                                        </p:attrNameLst>
                                      </p:cBhvr>
                                      <p:to>
                                        <p:strVal val="visible"/>
                                      </p:to>
                                    </p:set>
                                    <p:animEffect transition="in" filter="fade">
                                      <p:cBhvr>
                                        <p:cTn id="7" dur="2000"/>
                                        <p:tgtEl>
                                          <p:spTgt spid="128002"/>
                                        </p:tgtEl>
                                      </p:cBhvr>
                                    </p:animEffect>
                                    <p:anim calcmode="lin" valueType="num">
                                      <p:cBhvr>
                                        <p:cTn id="8" dur="2000" fill="hold"/>
                                        <p:tgtEl>
                                          <p:spTgt spid="128002"/>
                                        </p:tgtEl>
                                        <p:attrNameLst>
                                          <p:attrName>ppt_w</p:attrName>
                                        </p:attrNameLst>
                                      </p:cBhvr>
                                      <p:tavLst>
                                        <p:tav tm="0" fmla="#ppt_w*sin(2.5*pi*$)">
                                          <p:val>
                                            <p:fltVal val="0"/>
                                          </p:val>
                                        </p:tav>
                                        <p:tav tm="100000">
                                          <p:val>
                                            <p:fltVal val="1"/>
                                          </p:val>
                                        </p:tav>
                                      </p:tavLst>
                                    </p:anim>
                                    <p:anim calcmode="lin" valueType="num">
                                      <p:cBhvr>
                                        <p:cTn id="9" dur="2000" fill="hold"/>
                                        <p:tgtEl>
                                          <p:spTgt spid="12800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nodeType="clickEffect">
                                  <p:stCondLst>
                                    <p:cond delay="0"/>
                                  </p:stCondLst>
                                  <p:childTnLst>
                                    <p:set>
                                      <p:cBhvr>
                                        <p:cTn id="13" dur="1" fill="hold">
                                          <p:stCondLst>
                                            <p:cond delay="0"/>
                                          </p:stCondLst>
                                        </p:cTn>
                                        <p:tgtEl>
                                          <p:spTgt spid="128004"/>
                                        </p:tgtEl>
                                        <p:attrNameLst>
                                          <p:attrName>style.visibility</p:attrName>
                                        </p:attrNameLst>
                                      </p:cBhvr>
                                      <p:to>
                                        <p:strVal val="visible"/>
                                      </p:to>
                                    </p:set>
                                    <p:anim calcmode="lin" valueType="num">
                                      <p:cBhvr>
                                        <p:cTn id="14" dur="3000" fill="hold"/>
                                        <p:tgtEl>
                                          <p:spTgt spid="128004"/>
                                        </p:tgtEl>
                                        <p:attrNameLst>
                                          <p:attrName>ppt_w</p:attrName>
                                        </p:attrNameLst>
                                      </p:cBhvr>
                                      <p:tavLst>
                                        <p:tav tm="0">
                                          <p:val>
                                            <p:fltVal val="0"/>
                                          </p:val>
                                        </p:tav>
                                        <p:tav tm="100000">
                                          <p:val>
                                            <p:strVal val="#ppt_w"/>
                                          </p:val>
                                        </p:tav>
                                      </p:tavLst>
                                    </p:anim>
                                    <p:anim calcmode="lin" valueType="num">
                                      <p:cBhvr>
                                        <p:cTn id="15" dur="3000" fill="hold"/>
                                        <p:tgtEl>
                                          <p:spTgt spid="128004"/>
                                        </p:tgtEl>
                                        <p:attrNameLst>
                                          <p:attrName>ppt_h</p:attrName>
                                        </p:attrNameLst>
                                      </p:cBhvr>
                                      <p:tavLst>
                                        <p:tav tm="0">
                                          <p:val>
                                            <p:fltVal val="0"/>
                                          </p:val>
                                        </p:tav>
                                        <p:tav tm="100000">
                                          <p:val>
                                            <p:strVal val="#ppt_h"/>
                                          </p:val>
                                        </p:tav>
                                      </p:tavLst>
                                    </p:anim>
                                    <p:animEffect transition="in" filter="fade">
                                      <p:cBhvr>
                                        <p:cTn id="16" dur="3000"/>
                                        <p:tgtEl>
                                          <p:spTgt spid="128004"/>
                                        </p:tgtEl>
                                      </p:cBhvr>
                                    </p:animEffect>
                                  </p:childTnLst>
                                </p:cTn>
                              </p:par>
                            </p:childTnLst>
                          </p:cTn>
                        </p:par>
                      </p:childTnLst>
                    </p:cTn>
                  </p:par>
                  <p:par>
                    <p:cTn id="17" fill="hold">
                      <p:stCondLst>
                        <p:cond delay="indefinite"/>
                      </p:stCondLst>
                      <p:childTnLst>
                        <p:par>
                          <p:cTn id="18" fill="hold">
                            <p:stCondLst>
                              <p:cond delay="0"/>
                            </p:stCondLst>
                            <p:childTnLst>
                              <p:par>
                                <p:cTn id="19" presetID="14" presetClass="entr" presetSubtype="10" fill="hold" grpId="0" nodeType="clickEffect">
                                  <p:stCondLst>
                                    <p:cond delay="0"/>
                                  </p:stCondLst>
                                  <p:childTnLst>
                                    <p:set>
                                      <p:cBhvr>
                                        <p:cTn id="20" dur="1" fill="hold">
                                          <p:stCondLst>
                                            <p:cond delay="0"/>
                                          </p:stCondLst>
                                        </p:cTn>
                                        <p:tgtEl>
                                          <p:spTgt spid="128003">
                                            <p:txEl>
                                              <p:pRg st="0" end="0"/>
                                            </p:txEl>
                                          </p:spTgt>
                                        </p:tgtEl>
                                        <p:attrNameLst>
                                          <p:attrName>style.visibility</p:attrName>
                                        </p:attrNameLst>
                                      </p:cBhvr>
                                      <p:to>
                                        <p:strVal val="visible"/>
                                      </p:to>
                                    </p:set>
                                    <p:animEffect transition="in" filter="randombar(horizontal)">
                                      <p:cBhvr>
                                        <p:cTn id="21" dur="3000"/>
                                        <p:tgtEl>
                                          <p:spTgt spid="128003">
                                            <p:txEl>
                                              <p:pRg st="0" end="0"/>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4" presetClass="entr" presetSubtype="10" fill="hold" grpId="0" nodeType="clickEffect">
                                  <p:stCondLst>
                                    <p:cond delay="0"/>
                                  </p:stCondLst>
                                  <p:childTnLst>
                                    <p:set>
                                      <p:cBhvr>
                                        <p:cTn id="25" dur="1" fill="hold">
                                          <p:stCondLst>
                                            <p:cond delay="0"/>
                                          </p:stCondLst>
                                        </p:cTn>
                                        <p:tgtEl>
                                          <p:spTgt spid="128003">
                                            <p:txEl>
                                              <p:pRg st="1" end="1"/>
                                            </p:txEl>
                                          </p:spTgt>
                                        </p:tgtEl>
                                        <p:attrNameLst>
                                          <p:attrName>style.visibility</p:attrName>
                                        </p:attrNameLst>
                                      </p:cBhvr>
                                      <p:to>
                                        <p:strVal val="visible"/>
                                      </p:to>
                                    </p:set>
                                    <p:animEffect transition="in" filter="randombar(horizontal)">
                                      <p:cBhvr>
                                        <p:cTn id="26" dur="3000"/>
                                        <p:tgtEl>
                                          <p:spTgt spid="128003">
                                            <p:txEl>
                                              <p:pRg st="1" end="1"/>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4" presetClass="entr" presetSubtype="10" fill="hold" grpId="0" nodeType="clickEffect">
                                  <p:stCondLst>
                                    <p:cond delay="0"/>
                                  </p:stCondLst>
                                  <p:childTnLst>
                                    <p:set>
                                      <p:cBhvr>
                                        <p:cTn id="30" dur="1" fill="hold">
                                          <p:stCondLst>
                                            <p:cond delay="0"/>
                                          </p:stCondLst>
                                        </p:cTn>
                                        <p:tgtEl>
                                          <p:spTgt spid="128003">
                                            <p:txEl>
                                              <p:pRg st="2" end="2"/>
                                            </p:txEl>
                                          </p:spTgt>
                                        </p:tgtEl>
                                        <p:attrNameLst>
                                          <p:attrName>style.visibility</p:attrName>
                                        </p:attrNameLst>
                                      </p:cBhvr>
                                      <p:to>
                                        <p:strVal val="visible"/>
                                      </p:to>
                                    </p:set>
                                    <p:animEffect transition="in" filter="randombar(horizontal)">
                                      <p:cBhvr>
                                        <p:cTn id="31" dur="3000"/>
                                        <p:tgtEl>
                                          <p:spTgt spid="128003">
                                            <p:txEl>
                                              <p:pRg st="2" end="2"/>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14" presetClass="entr" presetSubtype="10" fill="hold" grpId="0" nodeType="clickEffect">
                                  <p:stCondLst>
                                    <p:cond delay="0"/>
                                  </p:stCondLst>
                                  <p:childTnLst>
                                    <p:set>
                                      <p:cBhvr>
                                        <p:cTn id="35" dur="1" fill="hold">
                                          <p:stCondLst>
                                            <p:cond delay="0"/>
                                          </p:stCondLst>
                                        </p:cTn>
                                        <p:tgtEl>
                                          <p:spTgt spid="128003">
                                            <p:txEl>
                                              <p:pRg st="3" end="3"/>
                                            </p:txEl>
                                          </p:spTgt>
                                        </p:tgtEl>
                                        <p:attrNameLst>
                                          <p:attrName>style.visibility</p:attrName>
                                        </p:attrNameLst>
                                      </p:cBhvr>
                                      <p:to>
                                        <p:strVal val="visible"/>
                                      </p:to>
                                    </p:set>
                                    <p:animEffect transition="in" filter="randombar(horizontal)">
                                      <p:cBhvr>
                                        <p:cTn id="36" dur="3000"/>
                                        <p:tgtEl>
                                          <p:spTgt spid="12800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8002" grpId="0"/>
      <p:bldP spid="128003" grpId="0" build="p"/>
    </p:bld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body" idx="1"/>
          </p:nvPr>
        </p:nvSpPr>
        <p:spPr>
          <a:xfrm>
            <a:off x="304800" y="381000"/>
            <a:ext cx="8534400" cy="6477000"/>
          </a:xfrm>
        </p:spPr>
        <p:txBody>
          <a:bodyPr/>
          <a:lstStyle/>
          <a:p>
            <a:pPr algn="r">
              <a:lnSpc>
                <a:spcPct val="90000"/>
              </a:lnSpc>
              <a:buFont typeface="Wingdings" pitchFamily="2" charset="2"/>
              <a:buNone/>
            </a:pPr>
            <a:r>
              <a:rPr lang="en-US" altLang="en-US" dirty="0">
                <a:solidFill>
                  <a:srgbClr val="FFFF00"/>
                </a:solidFill>
              </a:rPr>
              <a:t>-1</a:t>
            </a:r>
            <a:r>
              <a:rPr lang="fa-IR" altLang="en-US" dirty="0">
                <a:solidFill>
                  <a:srgbClr val="FFFF00"/>
                </a:solidFill>
              </a:rPr>
              <a:t> </a:t>
            </a:r>
            <a:r>
              <a:rPr lang="fa-IR" altLang="en-US" sz="4800" dirty="0"/>
              <a:t>بیماریهای پوستی:</a:t>
            </a:r>
          </a:p>
          <a:p>
            <a:pPr algn="r">
              <a:lnSpc>
                <a:spcPct val="90000"/>
              </a:lnSpc>
              <a:buFont typeface="Wingdings" pitchFamily="2" charset="2"/>
              <a:buNone/>
            </a:pPr>
            <a:r>
              <a:rPr lang="fa-IR" altLang="en-US" sz="4800" dirty="0"/>
              <a:t>بیشترین ناراحتی یا بیماری در کشاورزان که حدود 40%بیماریهای شغلی کشاورزان را تشکیل میدهددارای علل مختلفی می باشد از قبیل اشعه ماورای بنفش نور خورشید،مواد شیمیایی از قبیل کودها وسموم،حرکات تکراری کارهای سخت بدون استفاده از وسایل حفاظت فردی</a:t>
            </a:r>
            <a:r>
              <a:rPr lang="fa-IR" altLang="en-US" sz="4400" dirty="0">
                <a:solidFill>
                  <a:srgbClr val="FFFF00"/>
                </a:solidFill>
              </a:rPr>
              <a:t>.</a:t>
            </a:r>
            <a:endParaRPr lang="en-US" altLang="en-US" sz="4400" dirty="0">
              <a:solidFill>
                <a:srgbClr val="FFFF00"/>
              </a:solidFill>
            </a:endParaRPr>
          </a:p>
        </p:txBody>
      </p:sp>
    </p:spTree>
    <p:extLst>
      <p:ext uri="{BB962C8B-B14F-4D97-AF65-F5344CB8AC3E}">
        <p14:creationId xmlns:p14="http://schemas.microsoft.com/office/powerpoint/2010/main" val="3113963586"/>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p:txBody>
          <a:bodyPr/>
          <a:lstStyle/>
          <a:p>
            <a:endParaRPr lang="en-US" altLang="en-US"/>
          </a:p>
        </p:txBody>
      </p:sp>
      <p:sp>
        <p:nvSpPr>
          <p:cNvPr id="36867" name="Rectangle 3"/>
          <p:cNvSpPr>
            <a:spLocks noGrp="1" noChangeArrowheads="1"/>
          </p:cNvSpPr>
          <p:nvPr>
            <p:ph type="body" idx="1"/>
          </p:nvPr>
        </p:nvSpPr>
        <p:spPr/>
        <p:txBody>
          <a:bodyPr/>
          <a:lstStyle/>
          <a:p>
            <a:endParaRPr lang="en-US" altLang="en-US"/>
          </a:p>
        </p:txBody>
      </p:sp>
      <p:pic>
        <p:nvPicPr>
          <p:cNvPr id="36868" name="Picture 4" descr="1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200" y="-195263"/>
            <a:ext cx="8991600" cy="72485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92459344"/>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ctrTitle"/>
          </p:nvPr>
        </p:nvSpPr>
        <p:spPr>
          <a:xfrm>
            <a:off x="457200" y="152400"/>
            <a:ext cx="8458200" cy="6705600"/>
          </a:xfrm>
        </p:spPr>
        <p:txBody>
          <a:bodyPr>
            <a:noAutofit/>
          </a:bodyPr>
          <a:lstStyle/>
          <a:p>
            <a:pPr algn="r"/>
            <a:r>
              <a:rPr lang="fa-IR" altLang="en-US" sz="4800" dirty="0"/>
              <a:t>2)بیماریهای تنفسی:</a:t>
            </a:r>
            <a:br>
              <a:rPr lang="fa-IR" altLang="en-US" sz="4800" dirty="0"/>
            </a:br>
            <a:r>
              <a:rPr lang="fa-IR" altLang="en-US" sz="4800" dirty="0"/>
              <a:t>32%بیماریهای شغلی کشاورزان راتشکیل میدهندودراثراستنشاق گرد وغبار برخی محصولات،کودهاوسموم بخصوص سمپاشی بدون حفاظ عارض می شوند. فارمرزلانگ ،باگاسیتوز،بیسینیوز،...</a:t>
            </a:r>
            <a:br>
              <a:rPr lang="fa-IR" altLang="en-US" sz="4800" dirty="0"/>
            </a:br>
            <a:endParaRPr lang="en-US" altLang="en-US" sz="4800" dirty="0"/>
          </a:p>
        </p:txBody>
      </p:sp>
    </p:spTree>
    <p:extLst>
      <p:ext uri="{BB962C8B-B14F-4D97-AF65-F5344CB8AC3E}">
        <p14:creationId xmlns:p14="http://schemas.microsoft.com/office/powerpoint/2010/main" val="770722178"/>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p:txBody>
          <a:bodyPr/>
          <a:lstStyle/>
          <a:p>
            <a:endParaRPr lang="en-US" altLang="en-US"/>
          </a:p>
        </p:txBody>
      </p:sp>
      <p:sp>
        <p:nvSpPr>
          <p:cNvPr id="37891" name="Rectangle 3"/>
          <p:cNvSpPr>
            <a:spLocks noGrp="1" noChangeArrowheads="1"/>
          </p:cNvSpPr>
          <p:nvPr>
            <p:ph type="body" idx="1"/>
          </p:nvPr>
        </p:nvSpPr>
        <p:spPr/>
        <p:txBody>
          <a:bodyPr/>
          <a:lstStyle/>
          <a:p>
            <a:endParaRPr lang="en-US" altLang="en-US"/>
          </a:p>
        </p:txBody>
      </p:sp>
      <p:pic>
        <p:nvPicPr>
          <p:cNvPr id="37892" name="Picture 4" descr="CAD7HIJ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525"/>
            <a:ext cx="8915400" cy="70183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25268109"/>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5" name="Rectangle 5"/>
          <p:cNvSpPr>
            <a:spLocks noGrp="1" noChangeArrowheads="1"/>
          </p:cNvSpPr>
          <p:nvPr>
            <p:ph type="ctrTitle"/>
          </p:nvPr>
        </p:nvSpPr>
        <p:spPr>
          <a:xfrm>
            <a:off x="457200" y="0"/>
            <a:ext cx="8229600" cy="1524000"/>
          </a:xfrm>
        </p:spPr>
        <p:txBody>
          <a:bodyPr/>
          <a:lstStyle/>
          <a:p>
            <a:r>
              <a:rPr lang="fa-IR" altLang="en-US" sz="4400" dirty="0"/>
              <a:t>3)عوارض اسکلتی عضلانی</a:t>
            </a:r>
            <a:br>
              <a:rPr lang="fa-IR" altLang="en-US" sz="4400" dirty="0"/>
            </a:br>
            <a:endParaRPr lang="en-US" altLang="en-US" sz="4400" dirty="0"/>
          </a:p>
        </p:txBody>
      </p:sp>
      <p:sp>
        <p:nvSpPr>
          <p:cNvPr id="20486" name="Rectangle 6"/>
          <p:cNvSpPr>
            <a:spLocks noGrp="1" noChangeArrowheads="1"/>
          </p:cNvSpPr>
          <p:nvPr>
            <p:ph type="subTitle" idx="1"/>
          </p:nvPr>
        </p:nvSpPr>
        <p:spPr>
          <a:xfrm>
            <a:off x="0" y="1981200"/>
            <a:ext cx="9144000" cy="4648200"/>
          </a:xfrm>
        </p:spPr>
        <p:txBody>
          <a:bodyPr/>
          <a:lstStyle/>
          <a:p>
            <a:r>
              <a:rPr lang="fa-IR" altLang="en-US" sz="4400" dirty="0">
                <a:solidFill>
                  <a:schemeClr val="tx1"/>
                </a:solidFill>
              </a:rPr>
              <a:t>80%کشاورزان دچارکمردرد-پادردودردهای مفصلی هستند که علل اصلی آنها عبارتند از:زمینهای مرطوب-بلندکردن بارهای سنگین-حمل غلط کودوجعبه های میوه</a:t>
            </a:r>
            <a:r>
              <a:rPr lang="fa-IR" altLang="en-US" sz="4400" dirty="0">
                <a:solidFill>
                  <a:srgbClr val="FFFF66"/>
                </a:solidFill>
              </a:rPr>
              <a:t>.</a:t>
            </a:r>
            <a:endParaRPr lang="en-US" altLang="en-US" sz="4400" dirty="0">
              <a:solidFill>
                <a:srgbClr val="FFFF66"/>
              </a:solidFill>
            </a:endParaRPr>
          </a:p>
        </p:txBody>
      </p:sp>
    </p:spTree>
    <p:extLst>
      <p:ext uri="{BB962C8B-B14F-4D97-AF65-F5344CB8AC3E}">
        <p14:creationId xmlns:p14="http://schemas.microsoft.com/office/powerpoint/2010/main" val="2811965375"/>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p:txBody>
          <a:bodyPr/>
          <a:lstStyle/>
          <a:p>
            <a:r>
              <a:rPr lang="fa-IR" altLang="en-US" dirty="0">
                <a:solidFill>
                  <a:srgbClr val="FFCC00"/>
                </a:solidFill>
              </a:rPr>
              <a:t>4</a:t>
            </a:r>
            <a:r>
              <a:rPr lang="fa-IR" altLang="en-US" dirty="0"/>
              <a:t>)بیماریهای مشترک انسان و دام </a:t>
            </a:r>
            <a:endParaRPr lang="en-US" altLang="en-US" dirty="0"/>
          </a:p>
        </p:txBody>
      </p:sp>
      <p:sp>
        <p:nvSpPr>
          <p:cNvPr id="25603" name="Rectangle 3"/>
          <p:cNvSpPr>
            <a:spLocks noGrp="1" noChangeArrowheads="1"/>
          </p:cNvSpPr>
          <p:nvPr>
            <p:ph type="body" idx="1"/>
          </p:nvPr>
        </p:nvSpPr>
        <p:spPr/>
        <p:txBody>
          <a:bodyPr/>
          <a:lstStyle/>
          <a:p>
            <a:pPr marL="0" indent="0" algn="r">
              <a:buNone/>
            </a:pPr>
            <a:r>
              <a:rPr lang="fa-IR" altLang="en-US" sz="4400" dirty="0"/>
              <a:t>سیاه زخم</a:t>
            </a:r>
          </a:p>
          <a:p>
            <a:pPr marL="0" indent="0" algn="r">
              <a:buNone/>
            </a:pPr>
            <a:r>
              <a:rPr lang="fa-IR" altLang="en-US" sz="4400" dirty="0"/>
              <a:t>سیاه سرفه </a:t>
            </a:r>
          </a:p>
          <a:p>
            <a:pPr marL="0" indent="0" algn="r">
              <a:buNone/>
            </a:pPr>
            <a:r>
              <a:rPr lang="fa-IR" altLang="en-US" sz="4400" dirty="0"/>
              <a:t>تب مالت </a:t>
            </a:r>
          </a:p>
          <a:p>
            <a:pPr marL="0" indent="0" algn="r">
              <a:buNone/>
            </a:pPr>
            <a:r>
              <a:rPr lang="fa-IR" altLang="en-US" sz="4400" dirty="0"/>
              <a:t>تب خونریزی دهنده کریمه کنگو</a:t>
            </a:r>
          </a:p>
          <a:p>
            <a:pPr marL="0" indent="0" algn="r">
              <a:buNone/>
            </a:pPr>
            <a:r>
              <a:rPr lang="fa-IR" altLang="en-US" sz="4400" dirty="0"/>
              <a:t>کزاز</a:t>
            </a:r>
          </a:p>
          <a:p>
            <a:pPr>
              <a:buFont typeface="Wingdings" pitchFamily="2" charset="2"/>
              <a:buNone/>
            </a:pPr>
            <a:endParaRPr lang="en-US" altLang="en-US" sz="4400" dirty="0">
              <a:solidFill>
                <a:srgbClr val="FFCC00"/>
              </a:solidFill>
            </a:endParaRPr>
          </a:p>
        </p:txBody>
      </p:sp>
    </p:spTree>
    <p:extLst>
      <p:ext uri="{BB962C8B-B14F-4D97-AF65-F5344CB8AC3E}">
        <p14:creationId xmlns:p14="http://schemas.microsoft.com/office/powerpoint/2010/main" val="75214715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5602"/>
                                        </p:tgtEl>
                                        <p:attrNameLst>
                                          <p:attrName>style.visibility</p:attrName>
                                        </p:attrNameLst>
                                      </p:cBhvr>
                                      <p:to>
                                        <p:strVal val="visible"/>
                                      </p:to>
                                    </p:set>
                                    <p:animEffect transition="in" filter="fade">
                                      <p:cBhvr>
                                        <p:cTn id="7" dur="2000"/>
                                        <p:tgtEl>
                                          <p:spTgt spid="2560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5603">
                                            <p:txEl>
                                              <p:pRg st="0" end="0"/>
                                            </p:txEl>
                                          </p:spTgt>
                                        </p:tgtEl>
                                        <p:attrNameLst>
                                          <p:attrName>style.visibility</p:attrName>
                                        </p:attrNameLst>
                                      </p:cBhvr>
                                      <p:to>
                                        <p:strVal val="visible"/>
                                      </p:to>
                                    </p:set>
                                    <p:animEffect transition="in" filter="fade">
                                      <p:cBhvr>
                                        <p:cTn id="12" dur="2000"/>
                                        <p:tgtEl>
                                          <p:spTgt spid="25603">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5603">
                                            <p:txEl>
                                              <p:pRg st="1" end="1"/>
                                            </p:txEl>
                                          </p:spTgt>
                                        </p:tgtEl>
                                        <p:attrNameLst>
                                          <p:attrName>style.visibility</p:attrName>
                                        </p:attrNameLst>
                                      </p:cBhvr>
                                      <p:to>
                                        <p:strVal val="visible"/>
                                      </p:to>
                                    </p:set>
                                    <p:animEffect transition="in" filter="fade">
                                      <p:cBhvr>
                                        <p:cTn id="17" dur="2000"/>
                                        <p:tgtEl>
                                          <p:spTgt spid="25603">
                                            <p:txEl>
                                              <p:pRg st="1" end="1"/>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5603">
                                            <p:txEl>
                                              <p:pRg st="2" end="2"/>
                                            </p:txEl>
                                          </p:spTgt>
                                        </p:tgtEl>
                                        <p:attrNameLst>
                                          <p:attrName>style.visibility</p:attrName>
                                        </p:attrNameLst>
                                      </p:cBhvr>
                                      <p:to>
                                        <p:strVal val="visible"/>
                                      </p:to>
                                    </p:set>
                                    <p:animEffect transition="in" filter="fade">
                                      <p:cBhvr>
                                        <p:cTn id="22" dur="2000"/>
                                        <p:tgtEl>
                                          <p:spTgt spid="25603">
                                            <p:txEl>
                                              <p:pRg st="2" end="2"/>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5603">
                                            <p:txEl>
                                              <p:pRg st="3" end="3"/>
                                            </p:txEl>
                                          </p:spTgt>
                                        </p:tgtEl>
                                        <p:attrNameLst>
                                          <p:attrName>style.visibility</p:attrName>
                                        </p:attrNameLst>
                                      </p:cBhvr>
                                      <p:to>
                                        <p:strVal val="visible"/>
                                      </p:to>
                                    </p:set>
                                    <p:animEffect transition="in" filter="fade">
                                      <p:cBhvr>
                                        <p:cTn id="27" dur="2000"/>
                                        <p:tgtEl>
                                          <p:spTgt spid="25603">
                                            <p:txEl>
                                              <p:pRg st="3" end="3"/>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5603">
                                            <p:txEl>
                                              <p:pRg st="4" end="4"/>
                                            </p:txEl>
                                          </p:spTgt>
                                        </p:tgtEl>
                                        <p:attrNameLst>
                                          <p:attrName>style.visibility</p:attrName>
                                        </p:attrNameLst>
                                      </p:cBhvr>
                                      <p:to>
                                        <p:strVal val="visible"/>
                                      </p:to>
                                    </p:set>
                                    <p:animEffect transition="in" filter="fade">
                                      <p:cBhvr>
                                        <p:cTn id="32" dur="2000"/>
                                        <p:tgtEl>
                                          <p:spTgt spid="2560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2" grpId="0"/>
      <p:bldP spid="25603" grpId="0" build="p"/>
    </p:bld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Rectangle 3"/>
          <p:cNvSpPr>
            <a:spLocks noGrp="1" noChangeArrowheads="1"/>
          </p:cNvSpPr>
          <p:nvPr>
            <p:ph type="body" idx="1"/>
          </p:nvPr>
        </p:nvSpPr>
        <p:spPr/>
        <p:txBody>
          <a:bodyPr/>
          <a:lstStyle/>
          <a:p>
            <a:r>
              <a:rPr lang="fa-IR" altLang="en-US" sz="4400" dirty="0"/>
              <a:t>کیست هیداتیک </a:t>
            </a:r>
          </a:p>
          <a:p>
            <a:r>
              <a:rPr lang="fa-IR" altLang="en-US" sz="4400" dirty="0"/>
              <a:t>هاری</a:t>
            </a:r>
          </a:p>
          <a:p>
            <a:r>
              <a:rPr lang="fa-IR" altLang="en-US" sz="4400" dirty="0"/>
              <a:t>بیماریهای انگلی</a:t>
            </a:r>
          </a:p>
          <a:p>
            <a:r>
              <a:rPr lang="fa-IR" altLang="en-US" sz="4400" dirty="0"/>
              <a:t>بیماریهای پوستی</a:t>
            </a:r>
          </a:p>
          <a:p>
            <a:endParaRPr lang="en-US" altLang="en-US" sz="4400" dirty="0">
              <a:solidFill>
                <a:srgbClr val="FFCC00"/>
              </a:solidFill>
            </a:endParaRPr>
          </a:p>
        </p:txBody>
      </p:sp>
    </p:spTree>
    <p:extLst>
      <p:ext uri="{BB962C8B-B14F-4D97-AF65-F5344CB8AC3E}">
        <p14:creationId xmlns:p14="http://schemas.microsoft.com/office/powerpoint/2010/main" val="1889478391"/>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p:txBody>
          <a:bodyPr/>
          <a:lstStyle/>
          <a:p>
            <a:r>
              <a:rPr lang="fa-IR" altLang="en-US" sz="3200">
                <a:cs typeface="B Titr" pitchFamily="2" charset="-78"/>
              </a:rPr>
              <a:t>بیماریهای حاصل از عوامل زیان آور در حرفه کشاورزی :</a:t>
            </a:r>
            <a:endParaRPr lang="en-US" altLang="en-US" sz="3200">
              <a:cs typeface="B Titr" pitchFamily="2" charset="-78"/>
            </a:endParaRPr>
          </a:p>
        </p:txBody>
      </p:sp>
      <p:sp>
        <p:nvSpPr>
          <p:cNvPr id="31747" name="Rectangle 3"/>
          <p:cNvSpPr>
            <a:spLocks noGrp="1" noChangeArrowheads="1"/>
          </p:cNvSpPr>
          <p:nvPr>
            <p:ph type="body" idx="1"/>
          </p:nvPr>
        </p:nvSpPr>
        <p:spPr/>
        <p:txBody>
          <a:bodyPr/>
          <a:lstStyle/>
          <a:p>
            <a:pPr marL="609600" indent="-609600">
              <a:lnSpc>
                <a:spcPct val="90000"/>
              </a:lnSpc>
              <a:buFont typeface="Wingdings" pitchFamily="2" charset="2"/>
              <a:buNone/>
            </a:pPr>
            <a:r>
              <a:rPr lang="fa-IR" altLang="en-US" dirty="0"/>
              <a:t>الف </a:t>
            </a:r>
            <a:r>
              <a:rPr lang="fa-IR" altLang="en-US" sz="2800" dirty="0">
                <a:solidFill>
                  <a:srgbClr val="FFFF00"/>
                </a:solidFill>
              </a:rPr>
              <a:t>) </a:t>
            </a:r>
            <a:r>
              <a:rPr lang="fa-IR" altLang="en-US" sz="2800" dirty="0">
                <a:solidFill>
                  <a:schemeClr val="accent2"/>
                </a:solidFill>
                <a:cs typeface="B Titr" pitchFamily="2" charset="-78"/>
              </a:rPr>
              <a:t>بیماریهای ناشی از عوامل فیزیکی در کشاورزان </a:t>
            </a:r>
            <a:r>
              <a:rPr lang="fa-IR" altLang="en-US" sz="2800" dirty="0">
                <a:solidFill>
                  <a:srgbClr val="FFFF00"/>
                </a:solidFill>
                <a:cs typeface="B Titr" pitchFamily="2" charset="-78"/>
              </a:rPr>
              <a:t>:</a:t>
            </a:r>
            <a:endParaRPr lang="fa-IR" altLang="en-US" sz="2800" dirty="0">
              <a:cs typeface="B Titr" pitchFamily="2" charset="-78"/>
            </a:endParaRPr>
          </a:p>
          <a:p>
            <a:pPr marL="609600" indent="-609600">
              <a:lnSpc>
                <a:spcPct val="90000"/>
              </a:lnSpc>
            </a:pPr>
            <a:r>
              <a:rPr lang="fa-IR" altLang="en-US" sz="2800" dirty="0">
                <a:cs typeface="B Titr" pitchFamily="2" charset="-78"/>
              </a:rPr>
              <a:t>شامل : </a:t>
            </a:r>
          </a:p>
          <a:p>
            <a:pPr marL="609600" indent="-609600">
              <a:lnSpc>
                <a:spcPct val="90000"/>
              </a:lnSpc>
              <a:buFont typeface="Wingdings" pitchFamily="2" charset="2"/>
              <a:buNone/>
            </a:pPr>
            <a:r>
              <a:rPr lang="fa-IR" altLang="en-US" sz="2800" dirty="0">
                <a:cs typeface="B Titr" pitchFamily="2" charset="-78"/>
              </a:rPr>
              <a:t>1-آفتاب سوختگی و آب مروارید که ناشی از مواجهه  شاغل با اشعه مادون قرمز می باشد.</a:t>
            </a:r>
          </a:p>
          <a:p>
            <a:pPr marL="609600" indent="-609600">
              <a:lnSpc>
                <a:spcPct val="90000"/>
              </a:lnSpc>
              <a:buFont typeface="Wingdings" pitchFamily="2" charset="2"/>
              <a:buNone/>
            </a:pPr>
            <a:r>
              <a:rPr lang="fa-IR" altLang="en-US" sz="2800" dirty="0">
                <a:cs typeface="B Titr" pitchFamily="2" charset="-78"/>
              </a:rPr>
              <a:t>2-التهاب ملتحمه چشم ، سرطان پوست که به علت تماس با اشعه ماوراء بنفش ایجاد می شود.</a:t>
            </a:r>
          </a:p>
          <a:p>
            <a:pPr marL="609600" indent="-609600">
              <a:lnSpc>
                <a:spcPct val="90000"/>
              </a:lnSpc>
              <a:buFont typeface="Wingdings" pitchFamily="2" charset="2"/>
              <a:buNone/>
            </a:pPr>
            <a:r>
              <a:rPr lang="fa-IR" altLang="en-US" sz="2800" dirty="0">
                <a:cs typeface="B Titr" pitchFamily="2" charset="-78"/>
              </a:rPr>
              <a:t>3-گرمازدگی و سرمازدگی ، خشکی و ترک پوست که در اثر شرایط جوی ( سرما ، گرما و باد ) به وجود می آیند .</a:t>
            </a:r>
          </a:p>
          <a:p>
            <a:pPr marL="609600" indent="-609600">
              <a:lnSpc>
                <a:spcPct val="90000"/>
              </a:lnSpc>
              <a:buFont typeface="Wingdings" pitchFamily="2" charset="2"/>
              <a:buNone/>
            </a:pPr>
            <a:r>
              <a:rPr lang="fa-IR" altLang="en-US" sz="2800" dirty="0">
                <a:cs typeface="B Titr" pitchFamily="2" charset="-78"/>
              </a:rPr>
              <a:t>4-افت شنوایی ناشی از سرو صدا</a:t>
            </a:r>
          </a:p>
          <a:p>
            <a:pPr marL="609600" indent="-609600">
              <a:lnSpc>
                <a:spcPct val="90000"/>
              </a:lnSpc>
              <a:buFont typeface="Wingdings" pitchFamily="2" charset="2"/>
              <a:buNone/>
            </a:pPr>
            <a:r>
              <a:rPr lang="fa-IR" altLang="en-US" sz="2800" dirty="0">
                <a:cs typeface="B Titr" pitchFamily="2" charset="-78"/>
              </a:rPr>
              <a:t>5-اختلالات اسکلتی ، عضلانی و گوارشی ناشی از ارتعاش</a:t>
            </a:r>
          </a:p>
          <a:p>
            <a:pPr marL="609600" indent="-609600">
              <a:lnSpc>
                <a:spcPct val="90000"/>
              </a:lnSpc>
            </a:pPr>
            <a:endParaRPr lang="fa-IR" altLang="en-US" sz="2800" dirty="0">
              <a:cs typeface="B Titr" pitchFamily="2" charset="-78"/>
            </a:endParaRPr>
          </a:p>
          <a:p>
            <a:pPr marL="609600" indent="-609600">
              <a:lnSpc>
                <a:spcPct val="90000"/>
              </a:lnSpc>
            </a:pPr>
            <a:endParaRPr lang="en-US" altLang="en-US" sz="2800" dirty="0">
              <a:cs typeface="B Titr" pitchFamily="2" charset="-78"/>
            </a:endParaRPr>
          </a:p>
        </p:txBody>
      </p:sp>
    </p:spTree>
    <p:extLst>
      <p:ext uri="{BB962C8B-B14F-4D97-AF65-F5344CB8AC3E}">
        <p14:creationId xmlns:p14="http://schemas.microsoft.com/office/powerpoint/2010/main" val="112657861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1" presetClass="entr" presetSubtype="0" fill="hold" grpId="0" nodeType="clickEffect">
                                  <p:stCondLst>
                                    <p:cond delay="0"/>
                                  </p:stCondLst>
                                  <p:childTnLst>
                                    <p:set>
                                      <p:cBhvr>
                                        <p:cTn id="6" dur="1" fill="hold">
                                          <p:stCondLst>
                                            <p:cond delay="0"/>
                                          </p:stCondLst>
                                        </p:cTn>
                                        <p:tgtEl>
                                          <p:spTgt spid="31746"/>
                                        </p:tgtEl>
                                        <p:attrNameLst>
                                          <p:attrName>style.visibility</p:attrName>
                                        </p:attrNameLst>
                                      </p:cBhvr>
                                      <p:to>
                                        <p:strVal val="visible"/>
                                      </p:to>
                                    </p:set>
                                    <p:animEffect transition="in" filter="fade">
                                      <p:cBhvr>
                                        <p:cTn id="7" dur="770" decel="100000"/>
                                        <p:tgtEl>
                                          <p:spTgt spid="31746"/>
                                        </p:tgtEl>
                                      </p:cBhvr>
                                    </p:animEffect>
                                    <p:animScale>
                                      <p:cBhvr>
                                        <p:cTn id="8" dur="770" decel="100000"/>
                                        <p:tgtEl>
                                          <p:spTgt spid="31746"/>
                                        </p:tgtEl>
                                      </p:cBhvr>
                                      <p:from x="10000" y="10000"/>
                                      <p:to x="200000" y="450000"/>
                                    </p:animScale>
                                    <p:animScale>
                                      <p:cBhvr>
                                        <p:cTn id="9" dur="1230" accel="100000" fill="hold">
                                          <p:stCondLst>
                                            <p:cond delay="770"/>
                                          </p:stCondLst>
                                        </p:cTn>
                                        <p:tgtEl>
                                          <p:spTgt spid="31746"/>
                                        </p:tgtEl>
                                      </p:cBhvr>
                                      <p:from x="200000" y="450000"/>
                                      <p:to x="100000" y="100000"/>
                                    </p:animScale>
                                    <p:set>
                                      <p:cBhvr>
                                        <p:cTn id="10" dur="770" fill="hold"/>
                                        <p:tgtEl>
                                          <p:spTgt spid="31746"/>
                                        </p:tgtEl>
                                        <p:attrNameLst>
                                          <p:attrName>ppt_x</p:attrName>
                                        </p:attrNameLst>
                                      </p:cBhvr>
                                      <p:to>
                                        <p:strVal val="(0.5)"/>
                                      </p:to>
                                    </p:set>
                                    <p:anim from="(0.5)" to="(#ppt_x)" calcmode="lin" valueType="num">
                                      <p:cBhvr>
                                        <p:cTn id="11" dur="1230" accel="100000" fill="hold">
                                          <p:stCondLst>
                                            <p:cond delay="770"/>
                                          </p:stCondLst>
                                        </p:cTn>
                                        <p:tgtEl>
                                          <p:spTgt spid="31746"/>
                                        </p:tgtEl>
                                        <p:attrNameLst>
                                          <p:attrName>ppt_x</p:attrName>
                                        </p:attrNameLst>
                                      </p:cBhvr>
                                    </p:anim>
                                    <p:set>
                                      <p:cBhvr>
                                        <p:cTn id="12" dur="770" fill="hold"/>
                                        <p:tgtEl>
                                          <p:spTgt spid="31746"/>
                                        </p:tgtEl>
                                        <p:attrNameLst>
                                          <p:attrName>ppt_y</p:attrName>
                                        </p:attrNameLst>
                                      </p:cBhvr>
                                      <p:to>
                                        <p:strVal val="(#ppt_y+0.4)"/>
                                      </p:to>
                                    </p:set>
                                    <p:anim from="(#ppt_y+0.4)" to="(#ppt_y)" calcmode="lin" valueType="num">
                                      <p:cBhvr>
                                        <p:cTn id="13" dur="1230" accel="100000" fill="hold">
                                          <p:stCondLst>
                                            <p:cond delay="770"/>
                                          </p:stCondLst>
                                        </p:cTn>
                                        <p:tgtEl>
                                          <p:spTgt spid="31746"/>
                                        </p:tgtEl>
                                        <p:attrNameLst>
                                          <p:attrName>ppt_y</p:attrName>
                                        </p:attrNameLst>
                                      </p:cBhvr>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2" presetClass="entr" presetSubtype="8" fill="hold" nodeType="clickEffect">
                                  <p:stCondLst>
                                    <p:cond delay="0"/>
                                  </p:stCondLst>
                                  <p:childTnLst>
                                    <p:set>
                                      <p:cBhvr>
                                        <p:cTn id="17" dur="1" fill="hold">
                                          <p:stCondLst>
                                            <p:cond delay="0"/>
                                          </p:stCondLst>
                                        </p:cTn>
                                        <p:tgtEl>
                                          <p:spTgt spid="31747">
                                            <p:txEl>
                                              <p:pRg st="0" end="0"/>
                                            </p:txEl>
                                          </p:spTgt>
                                        </p:tgtEl>
                                        <p:attrNameLst>
                                          <p:attrName>style.visibility</p:attrName>
                                        </p:attrNameLst>
                                      </p:cBhvr>
                                      <p:to>
                                        <p:strVal val="visible"/>
                                      </p:to>
                                    </p:set>
                                    <p:anim calcmode="lin" valueType="num">
                                      <p:cBhvr additive="base">
                                        <p:cTn id="18" dur="2000" fill="hold"/>
                                        <p:tgtEl>
                                          <p:spTgt spid="31747">
                                            <p:txEl>
                                              <p:pRg st="0" end="0"/>
                                            </p:txEl>
                                          </p:spTgt>
                                        </p:tgtEl>
                                        <p:attrNameLst>
                                          <p:attrName>ppt_x</p:attrName>
                                        </p:attrNameLst>
                                      </p:cBhvr>
                                      <p:tavLst>
                                        <p:tav tm="0">
                                          <p:val>
                                            <p:strVal val="0-#ppt_w/2"/>
                                          </p:val>
                                        </p:tav>
                                        <p:tav tm="100000">
                                          <p:val>
                                            <p:strVal val="#ppt_x"/>
                                          </p:val>
                                        </p:tav>
                                      </p:tavLst>
                                    </p:anim>
                                    <p:anim calcmode="lin" valueType="num">
                                      <p:cBhvr additive="base">
                                        <p:cTn id="19" dur="2000" fill="hold"/>
                                        <p:tgtEl>
                                          <p:spTgt spid="31747">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20" fill="hold" nodeType="clickPar">
                      <p:stCondLst>
                        <p:cond delay="indefinite"/>
                      </p:stCondLst>
                      <p:childTnLst>
                        <p:par>
                          <p:cTn id="21" fill="hold" nodeType="withGroup">
                            <p:stCondLst>
                              <p:cond delay="0"/>
                            </p:stCondLst>
                            <p:childTnLst>
                              <p:par>
                                <p:cTn id="22" presetID="2" presetClass="entr" presetSubtype="8" fill="hold" nodeType="clickEffect">
                                  <p:stCondLst>
                                    <p:cond delay="0"/>
                                  </p:stCondLst>
                                  <p:childTnLst>
                                    <p:set>
                                      <p:cBhvr>
                                        <p:cTn id="23" dur="1" fill="hold">
                                          <p:stCondLst>
                                            <p:cond delay="0"/>
                                          </p:stCondLst>
                                        </p:cTn>
                                        <p:tgtEl>
                                          <p:spTgt spid="31747">
                                            <p:txEl>
                                              <p:pRg st="1" end="1"/>
                                            </p:txEl>
                                          </p:spTgt>
                                        </p:tgtEl>
                                        <p:attrNameLst>
                                          <p:attrName>style.visibility</p:attrName>
                                        </p:attrNameLst>
                                      </p:cBhvr>
                                      <p:to>
                                        <p:strVal val="visible"/>
                                      </p:to>
                                    </p:set>
                                    <p:anim calcmode="lin" valueType="num">
                                      <p:cBhvr additive="base">
                                        <p:cTn id="24" dur="2000" fill="hold"/>
                                        <p:tgtEl>
                                          <p:spTgt spid="31747">
                                            <p:txEl>
                                              <p:pRg st="1" end="1"/>
                                            </p:txEl>
                                          </p:spTgt>
                                        </p:tgtEl>
                                        <p:attrNameLst>
                                          <p:attrName>ppt_x</p:attrName>
                                        </p:attrNameLst>
                                      </p:cBhvr>
                                      <p:tavLst>
                                        <p:tav tm="0">
                                          <p:val>
                                            <p:strVal val="0-#ppt_w/2"/>
                                          </p:val>
                                        </p:tav>
                                        <p:tav tm="100000">
                                          <p:val>
                                            <p:strVal val="#ppt_x"/>
                                          </p:val>
                                        </p:tav>
                                      </p:tavLst>
                                    </p:anim>
                                    <p:anim calcmode="lin" valueType="num">
                                      <p:cBhvr additive="base">
                                        <p:cTn id="25" dur="2000" fill="hold"/>
                                        <p:tgtEl>
                                          <p:spTgt spid="31747">
                                            <p:txEl>
                                              <p:pRg st="1" end="1"/>
                                            </p:txEl>
                                          </p:spTgt>
                                        </p:tgtEl>
                                        <p:attrNameLst>
                                          <p:attrName>ppt_y</p:attrName>
                                        </p:attrNameLst>
                                      </p:cBhvr>
                                      <p:tavLst>
                                        <p:tav tm="0">
                                          <p:val>
                                            <p:strVal val="#ppt_y"/>
                                          </p:val>
                                        </p:tav>
                                        <p:tav tm="100000">
                                          <p:val>
                                            <p:strVal val="#ppt_y"/>
                                          </p:val>
                                        </p:tav>
                                      </p:tavLst>
                                    </p:anim>
                                  </p:childTnLst>
                                </p:cTn>
                              </p:par>
                              <p:par>
                                <p:cTn id="26" presetID="2" presetClass="entr" presetSubtype="8" fill="hold" nodeType="withEffect">
                                  <p:stCondLst>
                                    <p:cond delay="0"/>
                                  </p:stCondLst>
                                  <p:childTnLst>
                                    <p:set>
                                      <p:cBhvr>
                                        <p:cTn id="27" dur="1" fill="hold">
                                          <p:stCondLst>
                                            <p:cond delay="0"/>
                                          </p:stCondLst>
                                        </p:cTn>
                                        <p:tgtEl>
                                          <p:spTgt spid="31747">
                                            <p:txEl>
                                              <p:pRg st="2" end="2"/>
                                            </p:txEl>
                                          </p:spTgt>
                                        </p:tgtEl>
                                        <p:attrNameLst>
                                          <p:attrName>style.visibility</p:attrName>
                                        </p:attrNameLst>
                                      </p:cBhvr>
                                      <p:to>
                                        <p:strVal val="visible"/>
                                      </p:to>
                                    </p:set>
                                    <p:anim calcmode="lin" valueType="num">
                                      <p:cBhvr additive="base">
                                        <p:cTn id="28" dur="2000" fill="hold"/>
                                        <p:tgtEl>
                                          <p:spTgt spid="31747">
                                            <p:txEl>
                                              <p:pRg st="2" end="2"/>
                                            </p:txEl>
                                          </p:spTgt>
                                        </p:tgtEl>
                                        <p:attrNameLst>
                                          <p:attrName>ppt_x</p:attrName>
                                        </p:attrNameLst>
                                      </p:cBhvr>
                                      <p:tavLst>
                                        <p:tav tm="0">
                                          <p:val>
                                            <p:strVal val="0-#ppt_w/2"/>
                                          </p:val>
                                        </p:tav>
                                        <p:tav tm="100000">
                                          <p:val>
                                            <p:strVal val="#ppt_x"/>
                                          </p:val>
                                        </p:tav>
                                      </p:tavLst>
                                    </p:anim>
                                    <p:anim calcmode="lin" valueType="num">
                                      <p:cBhvr additive="base">
                                        <p:cTn id="29" dur="2000" fill="hold"/>
                                        <p:tgtEl>
                                          <p:spTgt spid="31747">
                                            <p:txEl>
                                              <p:pRg st="2" end="2"/>
                                            </p:txEl>
                                          </p:spTgt>
                                        </p:tgtEl>
                                        <p:attrNameLst>
                                          <p:attrName>ppt_y</p:attrName>
                                        </p:attrNameLst>
                                      </p:cBhvr>
                                      <p:tavLst>
                                        <p:tav tm="0">
                                          <p:val>
                                            <p:strVal val="#ppt_y"/>
                                          </p:val>
                                        </p:tav>
                                        <p:tav tm="100000">
                                          <p:val>
                                            <p:strVal val="#ppt_y"/>
                                          </p:val>
                                        </p:tav>
                                      </p:tavLst>
                                    </p:anim>
                                  </p:childTnLst>
                                </p:cTn>
                              </p:par>
                              <p:par>
                                <p:cTn id="30" presetID="2" presetClass="entr" presetSubtype="8" fill="hold" nodeType="withEffect">
                                  <p:stCondLst>
                                    <p:cond delay="0"/>
                                  </p:stCondLst>
                                  <p:childTnLst>
                                    <p:set>
                                      <p:cBhvr>
                                        <p:cTn id="31" dur="1" fill="hold">
                                          <p:stCondLst>
                                            <p:cond delay="0"/>
                                          </p:stCondLst>
                                        </p:cTn>
                                        <p:tgtEl>
                                          <p:spTgt spid="31747">
                                            <p:txEl>
                                              <p:pRg st="3" end="3"/>
                                            </p:txEl>
                                          </p:spTgt>
                                        </p:tgtEl>
                                        <p:attrNameLst>
                                          <p:attrName>style.visibility</p:attrName>
                                        </p:attrNameLst>
                                      </p:cBhvr>
                                      <p:to>
                                        <p:strVal val="visible"/>
                                      </p:to>
                                    </p:set>
                                    <p:anim calcmode="lin" valueType="num">
                                      <p:cBhvr additive="base">
                                        <p:cTn id="32" dur="2000" fill="hold"/>
                                        <p:tgtEl>
                                          <p:spTgt spid="31747">
                                            <p:txEl>
                                              <p:pRg st="3" end="3"/>
                                            </p:txEl>
                                          </p:spTgt>
                                        </p:tgtEl>
                                        <p:attrNameLst>
                                          <p:attrName>ppt_x</p:attrName>
                                        </p:attrNameLst>
                                      </p:cBhvr>
                                      <p:tavLst>
                                        <p:tav tm="0">
                                          <p:val>
                                            <p:strVal val="0-#ppt_w/2"/>
                                          </p:val>
                                        </p:tav>
                                        <p:tav tm="100000">
                                          <p:val>
                                            <p:strVal val="#ppt_x"/>
                                          </p:val>
                                        </p:tav>
                                      </p:tavLst>
                                    </p:anim>
                                    <p:anim calcmode="lin" valueType="num">
                                      <p:cBhvr additive="base">
                                        <p:cTn id="33" dur="2000" fill="hold"/>
                                        <p:tgtEl>
                                          <p:spTgt spid="31747">
                                            <p:txEl>
                                              <p:pRg st="3" end="3"/>
                                            </p:txEl>
                                          </p:spTgt>
                                        </p:tgtEl>
                                        <p:attrNameLst>
                                          <p:attrName>ppt_y</p:attrName>
                                        </p:attrNameLst>
                                      </p:cBhvr>
                                      <p:tavLst>
                                        <p:tav tm="0">
                                          <p:val>
                                            <p:strVal val="#ppt_y"/>
                                          </p:val>
                                        </p:tav>
                                        <p:tav tm="100000">
                                          <p:val>
                                            <p:strVal val="#ppt_y"/>
                                          </p:val>
                                        </p:tav>
                                      </p:tavLst>
                                    </p:anim>
                                  </p:childTnLst>
                                </p:cTn>
                              </p:par>
                              <p:par>
                                <p:cTn id="34" presetID="2" presetClass="entr" presetSubtype="8" fill="hold" nodeType="withEffect">
                                  <p:stCondLst>
                                    <p:cond delay="0"/>
                                  </p:stCondLst>
                                  <p:childTnLst>
                                    <p:set>
                                      <p:cBhvr>
                                        <p:cTn id="35" dur="1" fill="hold">
                                          <p:stCondLst>
                                            <p:cond delay="0"/>
                                          </p:stCondLst>
                                        </p:cTn>
                                        <p:tgtEl>
                                          <p:spTgt spid="31747">
                                            <p:txEl>
                                              <p:pRg st="4" end="4"/>
                                            </p:txEl>
                                          </p:spTgt>
                                        </p:tgtEl>
                                        <p:attrNameLst>
                                          <p:attrName>style.visibility</p:attrName>
                                        </p:attrNameLst>
                                      </p:cBhvr>
                                      <p:to>
                                        <p:strVal val="visible"/>
                                      </p:to>
                                    </p:set>
                                    <p:anim calcmode="lin" valueType="num">
                                      <p:cBhvr additive="base">
                                        <p:cTn id="36" dur="2000" fill="hold"/>
                                        <p:tgtEl>
                                          <p:spTgt spid="31747">
                                            <p:txEl>
                                              <p:pRg st="4" end="4"/>
                                            </p:txEl>
                                          </p:spTgt>
                                        </p:tgtEl>
                                        <p:attrNameLst>
                                          <p:attrName>ppt_x</p:attrName>
                                        </p:attrNameLst>
                                      </p:cBhvr>
                                      <p:tavLst>
                                        <p:tav tm="0">
                                          <p:val>
                                            <p:strVal val="0-#ppt_w/2"/>
                                          </p:val>
                                        </p:tav>
                                        <p:tav tm="100000">
                                          <p:val>
                                            <p:strVal val="#ppt_x"/>
                                          </p:val>
                                        </p:tav>
                                      </p:tavLst>
                                    </p:anim>
                                    <p:anim calcmode="lin" valueType="num">
                                      <p:cBhvr additive="base">
                                        <p:cTn id="37" dur="2000" fill="hold"/>
                                        <p:tgtEl>
                                          <p:spTgt spid="31747">
                                            <p:txEl>
                                              <p:pRg st="4" end="4"/>
                                            </p:txEl>
                                          </p:spTgt>
                                        </p:tgtEl>
                                        <p:attrNameLst>
                                          <p:attrName>ppt_y</p:attrName>
                                        </p:attrNameLst>
                                      </p:cBhvr>
                                      <p:tavLst>
                                        <p:tav tm="0">
                                          <p:val>
                                            <p:strVal val="#ppt_y"/>
                                          </p:val>
                                        </p:tav>
                                        <p:tav tm="100000">
                                          <p:val>
                                            <p:strVal val="#ppt_y"/>
                                          </p:val>
                                        </p:tav>
                                      </p:tavLst>
                                    </p:anim>
                                  </p:childTnLst>
                                </p:cTn>
                              </p:par>
                              <p:par>
                                <p:cTn id="38" presetID="2" presetClass="entr" presetSubtype="8" fill="hold" nodeType="withEffect">
                                  <p:stCondLst>
                                    <p:cond delay="0"/>
                                  </p:stCondLst>
                                  <p:childTnLst>
                                    <p:set>
                                      <p:cBhvr>
                                        <p:cTn id="39" dur="1" fill="hold">
                                          <p:stCondLst>
                                            <p:cond delay="0"/>
                                          </p:stCondLst>
                                        </p:cTn>
                                        <p:tgtEl>
                                          <p:spTgt spid="31747">
                                            <p:txEl>
                                              <p:pRg st="5" end="5"/>
                                            </p:txEl>
                                          </p:spTgt>
                                        </p:tgtEl>
                                        <p:attrNameLst>
                                          <p:attrName>style.visibility</p:attrName>
                                        </p:attrNameLst>
                                      </p:cBhvr>
                                      <p:to>
                                        <p:strVal val="visible"/>
                                      </p:to>
                                    </p:set>
                                    <p:anim calcmode="lin" valueType="num">
                                      <p:cBhvr additive="base">
                                        <p:cTn id="40" dur="2000" fill="hold"/>
                                        <p:tgtEl>
                                          <p:spTgt spid="31747">
                                            <p:txEl>
                                              <p:pRg st="5" end="5"/>
                                            </p:txEl>
                                          </p:spTgt>
                                        </p:tgtEl>
                                        <p:attrNameLst>
                                          <p:attrName>ppt_x</p:attrName>
                                        </p:attrNameLst>
                                      </p:cBhvr>
                                      <p:tavLst>
                                        <p:tav tm="0">
                                          <p:val>
                                            <p:strVal val="0-#ppt_w/2"/>
                                          </p:val>
                                        </p:tav>
                                        <p:tav tm="100000">
                                          <p:val>
                                            <p:strVal val="#ppt_x"/>
                                          </p:val>
                                        </p:tav>
                                      </p:tavLst>
                                    </p:anim>
                                    <p:anim calcmode="lin" valueType="num">
                                      <p:cBhvr additive="base">
                                        <p:cTn id="41" dur="2000" fill="hold"/>
                                        <p:tgtEl>
                                          <p:spTgt spid="31747">
                                            <p:txEl>
                                              <p:pRg st="5" end="5"/>
                                            </p:txEl>
                                          </p:spTgt>
                                        </p:tgtEl>
                                        <p:attrNameLst>
                                          <p:attrName>ppt_y</p:attrName>
                                        </p:attrNameLst>
                                      </p:cBhvr>
                                      <p:tavLst>
                                        <p:tav tm="0">
                                          <p:val>
                                            <p:strVal val="#ppt_y"/>
                                          </p:val>
                                        </p:tav>
                                        <p:tav tm="100000">
                                          <p:val>
                                            <p:strVal val="#ppt_y"/>
                                          </p:val>
                                        </p:tav>
                                      </p:tavLst>
                                    </p:anim>
                                  </p:childTnLst>
                                </p:cTn>
                              </p:par>
                              <p:par>
                                <p:cTn id="42" presetID="2" presetClass="entr" presetSubtype="8" fill="hold" nodeType="withEffect">
                                  <p:stCondLst>
                                    <p:cond delay="0"/>
                                  </p:stCondLst>
                                  <p:childTnLst>
                                    <p:set>
                                      <p:cBhvr>
                                        <p:cTn id="43" dur="1" fill="hold">
                                          <p:stCondLst>
                                            <p:cond delay="0"/>
                                          </p:stCondLst>
                                        </p:cTn>
                                        <p:tgtEl>
                                          <p:spTgt spid="31747">
                                            <p:txEl>
                                              <p:pRg st="6" end="6"/>
                                            </p:txEl>
                                          </p:spTgt>
                                        </p:tgtEl>
                                        <p:attrNameLst>
                                          <p:attrName>style.visibility</p:attrName>
                                        </p:attrNameLst>
                                      </p:cBhvr>
                                      <p:to>
                                        <p:strVal val="visible"/>
                                      </p:to>
                                    </p:set>
                                    <p:anim calcmode="lin" valueType="num">
                                      <p:cBhvr additive="base">
                                        <p:cTn id="44" dur="2000" fill="hold"/>
                                        <p:tgtEl>
                                          <p:spTgt spid="31747">
                                            <p:txEl>
                                              <p:pRg st="6" end="6"/>
                                            </p:txEl>
                                          </p:spTgt>
                                        </p:tgtEl>
                                        <p:attrNameLst>
                                          <p:attrName>ppt_x</p:attrName>
                                        </p:attrNameLst>
                                      </p:cBhvr>
                                      <p:tavLst>
                                        <p:tav tm="0">
                                          <p:val>
                                            <p:strVal val="0-#ppt_w/2"/>
                                          </p:val>
                                        </p:tav>
                                        <p:tav tm="100000">
                                          <p:val>
                                            <p:strVal val="#ppt_x"/>
                                          </p:val>
                                        </p:tav>
                                      </p:tavLst>
                                    </p:anim>
                                    <p:anim calcmode="lin" valueType="num">
                                      <p:cBhvr additive="base">
                                        <p:cTn id="45" dur="2000" fill="hold"/>
                                        <p:tgtEl>
                                          <p:spTgt spid="31747">
                                            <p:txEl>
                                              <p:pRg st="6" end="6"/>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6" grpId="0"/>
    </p:bld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p:txBody>
          <a:bodyPr/>
          <a:lstStyle/>
          <a:p>
            <a:r>
              <a:rPr lang="fa-IR" altLang="en-US" sz="3200">
                <a:cs typeface="B Titr" pitchFamily="2" charset="-78"/>
              </a:rPr>
              <a:t>بیماریهای حاصل از عوامل زیان آور در حرفه کشاورزی :</a:t>
            </a:r>
            <a:endParaRPr lang="en-US" altLang="en-US" sz="3200">
              <a:cs typeface="B Titr" pitchFamily="2" charset="-78"/>
            </a:endParaRPr>
          </a:p>
        </p:txBody>
      </p:sp>
      <p:sp>
        <p:nvSpPr>
          <p:cNvPr id="32771" name="Rectangle 3"/>
          <p:cNvSpPr>
            <a:spLocks noGrp="1" noChangeArrowheads="1"/>
          </p:cNvSpPr>
          <p:nvPr>
            <p:ph type="body" idx="1"/>
          </p:nvPr>
        </p:nvSpPr>
        <p:spPr/>
        <p:txBody>
          <a:bodyPr/>
          <a:lstStyle/>
          <a:p>
            <a:pPr>
              <a:buFont typeface="Wingdings" pitchFamily="2" charset="2"/>
              <a:buNone/>
            </a:pPr>
            <a:r>
              <a:rPr lang="fa-IR" altLang="en-US" dirty="0">
                <a:cs typeface="B Titr" pitchFamily="2" charset="-78"/>
              </a:rPr>
              <a:t>ب ) بیماریهای ناشی از عوامل شیمیایی در کشاورزان </a:t>
            </a:r>
            <a:r>
              <a:rPr lang="fa-IR" altLang="en-US" sz="2800" dirty="0">
                <a:solidFill>
                  <a:srgbClr val="FFFF00"/>
                </a:solidFill>
                <a:cs typeface="B Titr" pitchFamily="2" charset="-78"/>
              </a:rPr>
              <a:t>:</a:t>
            </a:r>
          </a:p>
          <a:p>
            <a:pPr algn="r">
              <a:buFont typeface="Wingdings" pitchFamily="2" charset="2"/>
              <a:buNone/>
            </a:pPr>
            <a:r>
              <a:rPr lang="fa-IR" altLang="en-US" sz="2800" dirty="0">
                <a:solidFill>
                  <a:srgbClr val="FF3300"/>
                </a:solidFill>
                <a:cs typeface="B Titr" pitchFamily="2" charset="-78"/>
              </a:rPr>
              <a:t>شامل :</a:t>
            </a:r>
            <a:endParaRPr lang="fa-IR" altLang="en-US" sz="4400" dirty="0">
              <a:cs typeface="B Titr" pitchFamily="2" charset="-78"/>
            </a:endParaRPr>
          </a:p>
          <a:p>
            <a:pPr algn="r">
              <a:buFont typeface="Wingdings" pitchFamily="2" charset="2"/>
              <a:buNone/>
            </a:pPr>
            <a:r>
              <a:rPr lang="fa-IR" altLang="en-US" sz="4400" dirty="0">
                <a:cs typeface="B Titr" pitchFamily="2" charset="-78"/>
              </a:rPr>
              <a:t>1-سوختگی</a:t>
            </a:r>
          </a:p>
          <a:p>
            <a:pPr algn="r">
              <a:buFont typeface="Wingdings" pitchFamily="2" charset="2"/>
              <a:buNone/>
            </a:pPr>
            <a:r>
              <a:rPr lang="fa-IR" altLang="en-US" sz="4400" dirty="0">
                <a:cs typeface="B Titr" pitchFamily="2" charset="-78"/>
              </a:rPr>
              <a:t>2-کهیر</a:t>
            </a:r>
          </a:p>
          <a:p>
            <a:pPr algn="r">
              <a:buFont typeface="Wingdings" pitchFamily="2" charset="2"/>
              <a:buNone/>
            </a:pPr>
            <a:r>
              <a:rPr lang="fa-IR" altLang="en-US" sz="4400" dirty="0">
                <a:cs typeface="B Titr" pitchFamily="2" charset="-78"/>
              </a:rPr>
              <a:t>3-حساسیت</a:t>
            </a:r>
          </a:p>
          <a:p>
            <a:pPr algn="r">
              <a:buFont typeface="Wingdings" pitchFamily="2" charset="2"/>
              <a:buNone/>
            </a:pPr>
            <a:r>
              <a:rPr lang="fa-IR" altLang="en-US" sz="4400" dirty="0">
                <a:cs typeface="B Titr" pitchFamily="2" charset="-78"/>
              </a:rPr>
              <a:t>4-مسمومیت</a:t>
            </a:r>
            <a:endParaRPr lang="en-US" altLang="en-US" sz="4400" dirty="0">
              <a:cs typeface="B Titr" pitchFamily="2" charset="-78"/>
            </a:endParaRPr>
          </a:p>
        </p:txBody>
      </p:sp>
    </p:spTree>
    <p:extLst>
      <p:ext uri="{BB962C8B-B14F-4D97-AF65-F5344CB8AC3E}">
        <p14:creationId xmlns:p14="http://schemas.microsoft.com/office/powerpoint/2010/main" val="25244653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nodeType="clickEffect">
                                  <p:stCondLst>
                                    <p:cond delay="0"/>
                                  </p:stCondLst>
                                  <p:childTnLst>
                                    <p:set>
                                      <p:cBhvr>
                                        <p:cTn id="6" dur="1" fill="hold">
                                          <p:stCondLst>
                                            <p:cond delay="0"/>
                                          </p:stCondLst>
                                        </p:cTn>
                                        <p:tgtEl>
                                          <p:spTgt spid="32771">
                                            <p:txEl>
                                              <p:pRg st="0" end="0"/>
                                            </p:txEl>
                                          </p:spTgt>
                                        </p:tgtEl>
                                        <p:attrNameLst>
                                          <p:attrName>style.visibility</p:attrName>
                                        </p:attrNameLst>
                                      </p:cBhvr>
                                      <p:to>
                                        <p:strVal val="visible"/>
                                      </p:to>
                                    </p:set>
                                    <p:anim calcmode="lin" valueType="num">
                                      <p:cBhvr additive="base">
                                        <p:cTn id="7" dur="2000" fill="hold"/>
                                        <p:tgtEl>
                                          <p:spTgt spid="32771">
                                            <p:txEl>
                                              <p:pRg st="0" end="0"/>
                                            </p:txEl>
                                          </p:spTgt>
                                        </p:tgtEl>
                                        <p:attrNameLst>
                                          <p:attrName>ppt_x</p:attrName>
                                        </p:attrNameLst>
                                      </p:cBhvr>
                                      <p:tavLst>
                                        <p:tav tm="0">
                                          <p:val>
                                            <p:strVal val="0-#ppt_w/2"/>
                                          </p:val>
                                        </p:tav>
                                        <p:tav tm="100000">
                                          <p:val>
                                            <p:strVal val="#ppt_x"/>
                                          </p:val>
                                        </p:tav>
                                      </p:tavLst>
                                    </p:anim>
                                    <p:anim calcmode="lin" valueType="num">
                                      <p:cBhvr additive="base">
                                        <p:cTn id="8" dur="2000" fill="hold"/>
                                        <p:tgtEl>
                                          <p:spTgt spid="32771">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nodeType="clickEffect">
                                  <p:stCondLst>
                                    <p:cond delay="0"/>
                                  </p:stCondLst>
                                  <p:childTnLst>
                                    <p:set>
                                      <p:cBhvr>
                                        <p:cTn id="12" dur="1" fill="hold">
                                          <p:stCondLst>
                                            <p:cond delay="0"/>
                                          </p:stCondLst>
                                        </p:cTn>
                                        <p:tgtEl>
                                          <p:spTgt spid="32771">
                                            <p:txEl>
                                              <p:pRg st="1" end="1"/>
                                            </p:txEl>
                                          </p:spTgt>
                                        </p:tgtEl>
                                        <p:attrNameLst>
                                          <p:attrName>style.visibility</p:attrName>
                                        </p:attrNameLst>
                                      </p:cBhvr>
                                      <p:to>
                                        <p:strVal val="visible"/>
                                      </p:to>
                                    </p:set>
                                    <p:anim calcmode="lin" valueType="num">
                                      <p:cBhvr additive="base">
                                        <p:cTn id="13" dur="2000" fill="hold"/>
                                        <p:tgtEl>
                                          <p:spTgt spid="32771">
                                            <p:txEl>
                                              <p:pRg st="1" end="1"/>
                                            </p:txEl>
                                          </p:spTgt>
                                        </p:tgtEl>
                                        <p:attrNameLst>
                                          <p:attrName>ppt_x</p:attrName>
                                        </p:attrNameLst>
                                      </p:cBhvr>
                                      <p:tavLst>
                                        <p:tav tm="0">
                                          <p:val>
                                            <p:strVal val="0-#ppt_w/2"/>
                                          </p:val>
                                        </p:tav>
                                        <p:tav tm="100000">
                                          <p:val>
                                            <p:strVal val="#ppt_x"/>
                                          </p:val>
                                        </p:tav>
                                      </p:tavLst>
                                    </p:anim>
                                    <p:anim calcmode="lin" valueType="num">
                                      <p:cBhvr additive="base">
                                        <p:cTn id="14" dur="2000" fill="hold"/>
                                        <p:tgtEl>
                                          <p:spTgt spid="32771">
                                            <p:txEl>
                                              <p:pRg st="1" end="1"/>
                                            </p:txEl>
                                          </p:spTgt>
                                        </p:tgtEl>
                                        <p:attrNameLst>
                                          <p:attrName>ppt_y</p:attrName>
                                        </p:attrNameLst>
                                      </p:cBhvr>
                                      <p:tavLst>
                                        <p:tav tm="0">
                                          <p:val>
                                            <p:strVal val="#ppt_y"/>
                                          </p:val>
                                        </p:tav>
                                        <p:tav tm="100000">
                                          <p:val>
                                            <p:strVal val="#ppt_y"/>
                                          </p:val>
                                        </p:tav>
                                      </p:tavLst>
                                    </p:anim>
                                  </p:childTnLst>
                                </p:cTn>
                              </p:par>
                              <p:par>
                                <p:cTn id="15" presetID="2" presetClass="entr" presetSubtype="8" fill="hold" nodeType="withEffect">
                                  <p:stCondLst>
                                    <p:cond delay="0"/>
                                  </p:stCondLst>
                                  <p:childTnLst>
                                    <p:set>
                                      <p:cBhvr>
                                        <p:cTn id="16" dur="1" fill="hold">
                                          <p:stCondLst>
                                            <p:cond delay="0"/>
                                          </p:stCondLst>
                                        </p:cTn>
                                        <p:tgtEl>
                                          <p:spTgt spid="32771">
                                            <p:txEl>
                                              <p:pRg st="2" end="2"/>
                                            </p:txEl>
                                          </p:spTgt>
                                        </p:tgtEl>
                                        <p:attrNameLst>
                                          <p:attrName>style.visibility</p:attrName>
                                        </p:attrNameLst>
                                      </p:cBhvr>
                                      <p:to>
                                        <p:strVal val="visible"/>
                                      </p:to>
                                    </p:set>
                                    <p:anim calcmode="lin" valueType="num">
                                      <p:cBhvr additive="base">
                                        <p:cTn id="17" dur="2000" fill="hold"/>
                                        <p:tgtEl>
                                          <p:spTgt spid="32771">
                                            <p:txEl>
                                              <p:pRg st="2" end="2"/>
                                            </p:txEl>
                                          </p:spTgt>
                                        </p:tgtEl>
                                        <p:attrNameLst>
                                          <p:attrName>ppt_x</p:attrName>
                                        </p:attrNameLst>
                                      </p:cBhvr>
                                      <p:tavLst>
                                        <p:tav tm="0">
                                          <p:val>
                                            <p:strVal val="0-#ppt_w/2"/>
                                          </p:val>
                                        </p:tav>
                                        <p:tav tm="100000">
                                          <p:val>
                                            <p:strVal val="#ppt_x"/>
                                          </p:val>
                                        </p:tav>
                                      </p:tavLst>
                                    </p:anim>
                                    <p:anim calcmode="lin" valueType="num">
                                      <p:cBhvr additive="base">
                                        <p:cTn id="18" dur="2000" fill="hold"/>
                                        <p:tgtEl>
                                          <p:spTgt spid="32771">
                                            <p:txEl>
                                              <p:pRg st="2" end="2"/>
                                            </p:txEl>
                                          </p:spTgt>
                                        </p:tgtEl>
                                        <p:attrNameLst>
                                          <p:attrName>ppt_y</p:attrName>
                                        </p:attrNameLst>
                                      </p:cBhvr>
                                      <p:tavLst>
                                        <p:tav tm="0">
                                          <p:val>
                                            <p:strVal val="#ppt_y"/>
                                          </p:val>
                                        </p:tav>
                                        <p:tav tm="100000">
                                          <p:val>
                                            <p:strVal val="#ppt_y"/>
                                          </p:val>
                                        </p:tav>
                                      </p:tavLst>
                                    </p:anim>
                                  </p:childTnLst>
                                </p:cTn>
                              </p:par>
                              <p:par>
                                <p:cTn id="19" presetID="2" presetClass="entr" presetSubtype="8" fill="hold" nodeType="withEffect">
                                  <p:stCondLst>
                                    <p:cond delay="0"/>
                                  </p:stCondLst>
                                  <p:childTnLst>
                                    <p:set>
                                      <p:cBhvr>
                                        <p:cTn id="20" dur="1" fill="hold">
                                          <p:stCondLst>
                                            <p:cond delay="0"/>
                                          </p:stCondLst>
                                        </p:cTn>
                                        <p:tgtEl>
                                          <p:spTgt spid="32771">
                                            <p:txEl>
                                              <p:pRg st="3" end="3"/>
                                            </p:txEl>
                                          </p:spTgt>
                                        </p:tgtEl>
                                        <p:attrNameLst>
                                          <p:attrName>style.visibility</p:attrName>
                                        </p:attrNameLst>
                                      </p:cBhvr>
                                      <p:to>
                                        <p:strVal val="visible"/>
                                      </p:to>
                                    </p:set>
                                    <p:anim calcmode="lin" valueType="num">
                                      <p:cBhvr additive="base">
                                        <p:cTn id="21" dur="2000" fill="hold"/>
                                        <p:tgtEl>
                                          <p:spTgt spid="32771">
                                            <p:txEl>
                                              <p:pRg st="3" end="3"/>
                                            </p:txEl>
                                          </p:spTgt>
                                        </p:tgtEl>
                                        <p:attrNameLst>
                                          <p:attrName>ppt_x</p:attrName>
                                        </p:attrNameLst>
                                      </p:cBhvr>
                                      <p:tavLst>
                                        <p:tav tm="0">
                                          <p:val>
                                            <p:strVal val="0-#ppt_w/2"/>
                                          </p:val>
                                        </p:tav>
                                        <p:tav tm="100000">
                                          <p:val>
                                            <p:strVal val="#ppt_x"/>
                                          </p:val>
                                        </p:tav>
                                      </p:tavLst>
                                    </p:anim>
                                    <p:anim calcmode="lin" valueType="num">
                                      <p:cBhvr additive="base">
                                        <p:cTn id="22" dur="2000" fill="hold"/>
                                        <p:tgtEl>
                                          <p:spTgt spid="32771">
                                            <p:txEl>
                                              <p:pRg st="3" end="3"/>
                                            </p:txEl>
                                          </p:spTgt>
                                        </p:tgtEl>
                                        <p:attrNameLst>
                                          <p:attrName>ppt_y</p:attrName>
                                        </p:attrNameLst>
                                      </p:cBhvr>
                                      <p:tavLst>
                                        <p:tav tm="0">
                                          <p:val>
                                            <p:strVal val="#ppt_y"/>
                                          </p:val>
                                        </p:tav>
                                        <p:tav tm="100000">
                                          <p:val>
                                            <p:strVal val="#ppt_y"/>
                                          </p:val>
                                        </p:tav>
                                      </p:tavLst>
                                    </p:anim>
                                  </p:childTnLst>
                                </p:cTn>
                              </p:par>
                              <p:par>
                                <p:cTn id="23" presetID="2" presetClass="entr" presetSubtype="8" fill="hold" nodeType="withEffect">
                                  <p:stCondLst>
                                    <p:cond delay="0"/>
                                  </p:stCondLst>
                                  <p:childTnLst>
                                    <p:set>
                                      <p:cBhvr>
                                        <p:cTn id="24" dur="1" fill="hold">
                                          <p:stCondLst>
                                            <p:cond delay="0"/>
                                          </p:stCondLst>
                                        </p:cTn>
                                        <p:tgtEl>
                                          <p:spTgt spid="32771">
                                            <p:txEl>
                                              <p:pRg st="4" end="4"/>
                                            </p:txEl>
                                          </p:spTgt>
                                        </p:tgtEl>
                                        <p:attrNameLst>
                                          <p:attrName>style.visibility</p:attrName>
                                        </p:attrNameLst>
                                      </p:cBhvr>
                                      <p:to>
                                        <p:strVal val="visible"/>
                                      </p:to>
                                    </p:set>
                                    <p:anim calcmode="lin" valueType="num">
                                      <p:cBhvr additive="base">
                                        <p:cTn id="25" dur="2000" fill="hold"/>
                                        <p:tgtEl>
                                          <p:spTgt spid="32771">
                                            <p:txEl>
                                              <p:pRg st="4" end="4"/>
                                            </p:txEl>
                                          </p:spTgt>
                                        </p:tgtEl>
                                        <p:attrNameLst>
                                          <p:attrName>ppt_x</p:attrName>
                                        </p:attrNameLst>
                                      </p:cBhvr>
                                      <p:tavLst>
                                        <p:tav tm="0">
                                          <p:val>
                                            <p:strVal val="0-#ppt_w/2"/>
                                          </p:val>
                                        </p:tav>
                                        <p:tav tm="100000">
                                          <p:val>
                                            <p:strVal val="#ppt_x"/>
                                          </p:val>
                                        </p:tav>
                                      </p:tavLst>
                                    </p:anim>
                                    <p:anim calcmode="lin" valueType="num">
                                      <p:cBhvr additive="base">
                                        <p:cTn id="26" dur="2000" fill="hold"/>
                                        <p:tgtEl>
                                          <p:spTgt spid="32771">
                                            <p:txEl>
                                              <p:pRg st="4" end="4"/>
                                            </p:txEl>
                                          </p:spTgt>
                                        </p:tgtEl>
                                        <p:attrNameLst>
                                          <p:attrName>ppt_y</p:attrName>
                                        </p:attrNameLst>
                                      </p:cBhvr>
                                      <p:tavLst>
                                        <p:tav tm="0">
                                          <p:val>
                                            <p:strVal val="#ppt_y"/>
                                          </p:val>
                                        </p:tav>
                                        <p:tav tm="100000">
                                          <p:val>
                                            <p:strVal val="#ppt_y"/>
                                          </p:val>
                                        </p:tav>
                                      </p:tavLst>
                                    </p:anim>
                                  </p:childTnLst>
                                </p:cTn>
                              </p:par>
                              <p:par>
                                <p:cTn id="27" presetID="2" presetClass="entr" presetSubtype="8" fill="hold" nodeType="withEffect">
                                  <p:stCondLst>
                                    <p:cond delay="0"/>
                                  </p:stCondLst>
                                  <p:childTnLst>
                                    <p:set>
                                      <p:cBhvr>
                                        <p:cTn id="28" dur="1" fill="hold">
                                          <p:stCondLst>
                                            <p:cond delay="0"/>
                                          </p:stCondLst>
                                        </p:cTn>
                                        <p:tgtEl>
                                          <p:spTgt spid="32771">
                                            <p:txEl>
                                              <p:pRg st="5" end="5"/>
                                            </p:txEl>
                                          </p:spTgt>
                                        </p:tgtEl>
                                        <p:attrNameLst>
                                          <p:attrName>style.visibility</p:attrName>
                                        </p:attrNameLst>
                                      </p:cBhvr>
                                      <p:to>
                                        <p:strVal val="visible"/>
                                      </p:to>
                                    </p:set>
                                    <p:anim calcmode="lin" valueType="num">
                                      <p:cBhvr additive="base">
                                        <p:cTn id="29" dur="2000" fill="hold"/>
                                        <p:tgtEl>
                                          <p:spTgt spid="32771">
                                            <p:txEl>
                                              <p:pRg st="5" end="5"/>
                                            </p:txEl>
                                          </p:spTgt>
                                        </p:tgtEl>
                                        <p:attrNameLst>
                                          <p:attrName>ppt_x</p:attrName>
                                        </p:attrNameLst>
                                      </p:cBhvr>
                                      <p:tavLst>
                                        <p:tav tm="0">
                                          <p:val>
                                            <p:strVal val="0-#ppt_w/2"/>
                                          </p:val>
                                        </p:tav>
                                        <p:tav tm="100000">
                                          <p:val>
                                            <p:strVal val="#ppt_x"/>
                                          </p:val>
                                        </p:tav>
                                      </p:tavLst>
                                    </p:anim>
                                    <p:anim calcmode="lin" valueType="num">
                                      <p:cBhvr additive="base">
                                        <p:cTn id="30" dur="2000" fill="hold"/>
                                        <p:tgtEl>
                                          <p:spTgt spid="32771">
                                            <p:txEl>
                                              <p:pRg st="5" end="5"/>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5" name="Rectangle 3"/>
          <p:cNvSpPr>
            <a:spLocks noGrp="1" noChangeArrowheads="1"/>
          </p:cNvSpPr>
          <p:nvPr>
            <p:ph type="body" idx="1"/>
          </p:nvPr>
        </p:nvSpPr>
        <p:spPr>
          <a:xfrm>
            <a:off x="457200" y="0"/>
            <a:ext cx="8229600" cy="6858000"/>
          </a:xfrm>
        </p:spPr>
        <p:txBody>
          <a:bodyPr>
            <a:normAutofit/>
          </a:bodyPr>
          <a:lstStyle/>
          <a:p>
            <a:pPr algn="r">
              <a:lnSpc>
                <a:spcPct val="80000"/>
              </a:lnSpc>
              <a:buFont typeface="Wingdings" pitchFamily="2" charset="2"/>
              <a:buNone/>
            </a:pPr>
            <a:r>
              <a:rPr lang="fa-IR" altLang="en-US" sz="2400" dirty="0">
                <a:solidFill>
                  <a:srgbClr val="FFFF00"/>
                </a:solidFill>
                <a:cs typeface="B Titr" pitchFamily="2" charset="-78"/>
              </a:rPr>
              <a:t>ج ) </a:t>
            </a:r>
            <a:r>
              <a:rPr lang="fa-IR" altLang="en-US" sz="2800" dirty="0">
                <a:cs typeface="B Titr" pitchFamily="2" charset="-78"/>
              </a:rPr>
              <a:t>بیماریهای ناشی از عوامل بیولوژیک در کشاورزان</a:t>
            </a:r>
            <a:r>
              <a:rPr lang="fa-IR" altLang="en-US" sz="2400" dirty="0">
                <a:cs typeface="B Titr" pitchFamily="2" charset="-78"/>
              </a:rPr>
              <a:t> :</a:t>
            </a:r>
          </a:p>
          <a:p>
            <a:pPr algn="r">
              <a:lnSpc>
                <a:spcPct val="80000"/>
              </a:lnSpc>
              <a:buFont typeface="Wingdings" pitchFamily="2" charset="2"/>
              <a:buNone/>
            </a:pPr>
            <a:r>
              <a:rPr lang="fa-IR" altLang="en-US" dirty="0">
                <a:cs typeface="B Titr" pitchFamily="2" charset="-78"/>
              </a:rPr>
              <a:t>شامل :</a:t>
            </a:r>
          </a:p>
          <a:p>
            <a:pPr algn="r">
              <a:lnSpc>
                <a:spcPct val="80000"/>
              </a:lnSpc>
              <a:buFont typeface="Wingdings" pitchFamily="2" charset="2"/>
              <a:buNone/>
            </a:pPr>
            <a:r>
              <a:rPr lang="fa-IR" altLang="en-US" dirty="0">
                <a:cs typeface="B Titr" pitchFamily="2" charset="-78"/>
              </a:rPr>
              <a:t>1-هاری </a:t>
            </a:r>
          </a:p>
          <a:p>
            <a:pPr algn="r">
              <a:lnSpc>
                <a:spcPct val="80000"/>
              </a:lnSpc>
              <a:buFont typeface="Wingdings" pitchFamily="2" charset="2"/>
              <a:buNone/>
            </a:pPr>
            <a:r>
              <a:rPr lang="fa-IR" altLang="en-US" dirty="0">
                <a:cs typeface="B Titr" pitchFamily="2" charset="-78"/>
              </a:rPr>
              <a:t>2-تب مالت</a:t>
            </a:r>
          </a:p>
          <a:p>
            <a:pPr algn="r">
              <a:lnSpc>
                <a:spcPct val="80000"/>
              </a:lnSpc>
              <a:buFont typeface="Wingdings" pitchFamily="2" charset="2"/>
              <a:buNone/>
            </a:pPr>
            <a:r>
              <a:rPr lang="fa-IR" altLang="en-US" dirty="0">
                <a:cs typeface="B Titr" pitchFamily="2" charset="-78"/>
              </a:rPr>
              <a:t>3-تب زرد</a:t>
            </a:r>
          </a:p>
          <a:p>
            <a:pPr algn="r">
              <a:lnSpc>
                <a:spcPct val="80000"/>
              </a:lnSpc>
              <a:buFont typeface="Wingdings" pitchFamily="2" charset="2"/>
              <a:buNone/>
            </a:pPr>
            <a:r>
              <a:rPr lang="fa-IR" altLang="en-US" dirty="0">
                <a:cs typeface="B Titr" pitchFamily="2" charset="-78"/>
              </a:rPr>
              <a:t>4-تب کیو</a:t>
            </a:r>
          </a:p>
          <a:p>
            <a:pPr algn="r">
              <a:lnSpc>
                <a:spcPct val="80000"/>
              </a:lnSpc>
              <a:buFont typeface="Wingdings" pitchFamily="2" charset="2"/>
              <a:buNone/>
            </a:pPr>
            <a:r>
              <a:rPr lang="fa-IR" altLang="en-US" dirty="0">
                <a:cs typeface="B Titr" pitchFamily="2" charset="-78"/>
              </a:rPr>
              <a:t>5-تب یونجه</a:t>
            </a:r>
          </a:p>
          <a:p>
            <a:pPr algn="r">
              <a:lnSpc>
                <a:spcPct val="80000"/>
              </a:lnSpc>
              <a:buFont typeface="Wingdings" pitchFamily="2" charset="2"/>
              <a:buNone/>
            </a:pPr>
            <a:r>
              <a:rPr lang="fa-IR" altLang="en-US" dirty="0">
                <a:cs typeface="B Titr" pitchFamily="2" charset="-78"/>
              </a:rPr>
              <a:t>6-کزاز</a:t>
            </a:r>
          </a:p>
          <a:p>
            <a:pPr algn="r">
              <a:lnSpc>
                <a:spcPct val="80000"/>
              </a:lnSpc>
              <a:buFont typeface="Wingdings" pitchFamily="2" charset="2"/>
              <a:buNone/>
            </a:pPr>
            <a:r>
              <a:rPr lang="fa-IR" altLang="en-US" dirty="0">
                <a:cs typeface="B Titr" pitchFamily="2" charset="-78"/>
              </a:rPr>
              <a:t>7-سیاه زخم</a:t>
            </a:r>
          </a:p>
          <a:p>
            <a:pPr algn="r">
              <a:lnSpc>
                <a:spcPct val="80000"/>
              </a:lnSpc>
              <a:buFont typeface="Wingdings" pitchFamily="2" charset="2"/>
              <a:buNone/>
            </a:pPr>
            <a:r>
              <a:rPr lang="fa-IR" altLang="en-US" dirty="0">
                <a:cs typeface="B Titr" pitchFamily="2" charset="-78"/>
              </a:rPr>
              <a:t>8-سالک</a:t>
            </a:r>
          </a:p>
          <a:p>
            <a:pPr algn="r">
              <a:lnSpc>
                <a:spcPct val="80000"/>
              </a:lnSpc>
              <a:buFont typeface="Wingdings" pitchFamily="2" charset="2"/>
              <a:buNone/>
            </a:pPr>
            <a:r>
              <a:rPr lang="fa-IR" altLang="en-US" dirty="0">
                <a:cs typeface="B Titr" pitchFamily="2" charset="-78"/>
              </a:rPr>
              <a:t>9-کیست هیداتیک</a:t>
            </a:r>
          </a:p>
          <a:p>
            <a:pPr algn="r">
              <a:lnSpc>
                <a:spcPct val="80000"/>
              </a:lnSpc>
              <a:buFont typeface="Wingdings" pitchFamily="2" charset="2"/>
              <a:buNone/>
            </a:pPr>
            <a:r>
              <a:rPr lang="fa-IR" altLang="en-US" dirty="0">
                <a:cs typeface="B Titr" pitchFamily="2" charset="-78"/>
              </a:rPr>
              <a:t>10-بیماریهای انگلی</a:t>
            </a:r>
          </a:p>
          <a:p>
            <a:pPr algn="r">
              <a:lnSpc>
                <a:spcPct val="80000"/>
              </a:lnSpc>
              <a:buFont typeface="Wingdings" pitchFamily="2" charset="2"/>
              <a:buNone/>
            </a:pPr>
            <a:r>
              <a:rPr lang="fa-IR" altLang="en-US" dirty="0">
                <a:cs typeface="B Titr" pitchFamily="2" charset="-78"/>
              </a:rPr>
              <a:t>11-بیماریهای پوستی</a:t>
            </a:r>
            <a:r>
              <a:rPr lang="fa-IR" altLang="en-US" sz="2800" dirty="0">
                <a:cs typeface="B Titr" pitchFamily="2" charset="-78"/>
              </a:rPr>
              <a:t> </a:t>
            </a:r>
            <a:endParaRPr lang="en-US" altLang="en-US" sz="2800" dirty="0">
              <a:cs typeface="B Titr" pitchFamily="2" charset="-78"/>
            </a:endParaRPr>
          </a:p>
        </p:txBody>
      </p:sp>
    </p:spTree>
    <p:extLst>
      <p:ext uri="{BB962C8B-B14F-4D97-AF65-F5344CB8AC3E}">
        <p14:creationId xmlns:p14="http://schemas.microsoft.com/office/powerpoint/2010/main" val="130543045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nodeType="clickEffect">
                                  <p:stCondLst>
                                    <p:cond delay="0"/>
                                  </p:stCondLst>
                                  <p:childTnLst>
                                    <p:set>
                                      <p:cBhvr>
                                        <p:cTn id="6" dur="1" fill="hold">
                                          <p:stCondLst>
                                            <p:cond delay="0"/>
                                          </p:stCondLst>
                                        </p:cTn>
                                        <p:tgtEl>
                                          <p:spTgt spid="33795">
                                            <p:txEl>
                                              <p:pRg st="0" end="0"/>
                                            </p:txEl>
                                          </p:spTgt>
                                        </p:tgtEl>
                                        <p:attrNameLst>
                                          <p:attrName>style.visibility</p:attrName>
                                        </p:attrNameLst>
                                      </p:cBhvr>
                                      <p:to>
                                        <p:strVal val="visible"/>
                                      </p:to>
                                    </p:set>
                                    <p:anim calcmode="lin" valueType="num">
                                      <p:cBhvr additive="base">
                                        <p:cTn id="7" dur="2000" fill="hold"/>
                                        <p:tgtEl>
                                          <p:spTgt spid="33795">
                                            <p:txEl>
                                              <p:pRg st="0" end="0"/>
                                            </p:txEl>
                                          </p:spTgt>
                                        </p:tgtEl>
                                        <p:attrNameLst>
                                          <p:attrName>ppt_x</p:attrName>
                                        </p:attrNameLst>
                                      </p:cBhvr>
                                      <p:tavLst>
                                        <p:tav tm="0">
                                          <p:val>
                                            <p:strVal val="0-#ppt_w/2"/>
                                          </p:val>
                                        </p:tav>
                                        <p:tav tm="100000">
                                          <p:val>
                                            <p:strVal val="#ppt_x"/>
                                          </p:val>
                                        </p:tav>
                                      </p:tavLst>
                                    </p:anim>
                                    <p:anim calcmode="lin" valueType="num">
                                      <p:cBhvr additive="base">
                                        <p:cTn id="8" dur="2000" fill="hold"/>
                                        <p:tgtEl>
                                          <p:spTgt spid="33795">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nodeType="clickEffect">
                                  <p:stCondLst>
                                    <p:cond delay="0"/>
                                  </p:stCondLst>
                                  <p:childTnLst>
                                    <p:set>
                                      <p:cBhvr>
                                        <p:cTn id="12" dur="1" fill="hold">
                                          <p:stCondLst>
                                            <p:cond delay="0"/>
                                          </p:stCondLst>
                                        </p:cTn>
                                        <p:tgtEl>
                                          <p:spTgt spid="33795">
                                            <p:txEl>
                                              <p:pRg st="1" end="1"/>
                                            </p:txEl>
                                          </p:spTgt>
                                        </p:tgtEl>
                                        <p:attrNameLst>
                                          <p:attrName>style.visibility</p:attrName>
                                        </p:attrNameLst>
                                      </p:cBhvr>
                                      <p:to>
                                        <p:strVal val="visible"/>
                                      </p:to>
                                    </p:set>
                                    <p:anim calcmode="lin" valueType="num">
                                      <p:cBhvr additive="base">
                                        <p:cTn id="13" dur="2000" fill="hold"/>
                                        <p:tgtEl>
                                          <p:spTgt spid="33795">
                                            <p:txEl>
                                              <p:pRg st="1" end="1"/>
                                            </p:txEl>
                                          </p:spTgt>
                                        </p:tgtEl>
                                        <p:attrNameLst>
                                          <p:attrName>ppt_x</p:attrName>
                                        </p:attrNameLst>
                                      </p:cBhvr>
                                      <p:tavLst>
                                        <p:tav tm="0">
                                          <p:val>
                                            <p:strVal val="0-#ppt_w/2"/>
                                          </p:val>
                                        </p:tav>
                                        <p:tav tm="100000">
                                          <p:val>
                                            <p:strVal val="#ppt_x"/>
                                          </p:val>
                                        </p:tav>
                                      </p:tavLst>
                                    </p:anim>
                                    <p:anim calcmode="lin" valueType="num">
                                      <p:cBhvr additive="base">
                                        <p:cTn id="14" dur="2000" fill="hold"/>
                                        <p:tgtEl>
                                          <p:spTgt spid="33795">
                                            <p:txEl>
                                              <p:pRg st="1" end="1"/>
                                            </p:txEl>
                                          </p:spTgt>
                                        </p:tgtEl>
                                        <p:attrNameLst>
                                          <p:attrName>ppt_y</p:attrName>
                                        </p:attrNameLst>
                                      </p:cBhvr>
                                      <p:tavLst>
                                        <p:tav tm="0">
                                          <p:val>
                                            <p:strVal val="#ppt_y"/>
                                          </p:val>
                                        </p:tav>
                                        <p:tav tm="100000">
                                          <p:val>
                                            <p:strVal val="#ppt_y"/>
                                          </p:val>
                                        </p:tav>
                                      </p:tavLst>
                                    </p:anim>
                                  </p:childTnLst>
                                </p:cTn>
                              </p:par>
                              <p:par>
                                <p:cTn id="15" presetID="2" presetClass="entr" presetSubtype="8" fill="hold" nodeType="withEffect">
                                  <p:stCondLst>
                                    <p:cond delay="0"/>
                                  </p:stCondLst>
                                  <p:childTnLst>
                                    <p:set>
                                      <p:cBhvr>
                                        <p:cTn id="16" dur="1" fill="hold">
                                          <p:stCondLst>
                                            <p:cond delay="0"/>
                                          </p:stCondLst>
                                        </p:cTn>
                                        <p:tgtEl>
                                          <p:spTgt spid="33795">
                                            <p:txEl>
                                              <p:pRg st="2" end="2"/>
                                            </p:txEl>
                                          </p:spTgt>
                                        </p:tgtEl>
                                        <p:attrNameLst>
                                          <p:attrName>style.visibility</p:attrName>
                                        </p:attrNameLst>
                                      </p:cBhvr>
                                      <p:to>
                                        <p:strVal val="visible"/>
                                      </p:to>
                                    </p:set>
                                    <p:anim calcmode="lin" valueType="num">
                                      <p:cBhvr additive="base">
                                        <p:cTn id="17" dur="2000" fill="hold"/>
                                        <p:tgtEl>
                                          <p:spTgt spid="33795">
                                            <p:txEl>
                                              <p:pRg st="2" end="2"/>
                                            </p:txEl>
                                          </p:spTgt>
                                        </p:tgtEl>
                                        <p:attrNameLst>
                                          <p:attrName>ppt_x</p:attrName>
                                        </p:attrNameLst>
                                      </p:cBhvr>
                                      <p:tavLst>
                                        <p:tav tm="0">
                                          <p:val>
                                            <p:strVal val="0-#ppt_w/2"/>
                                          </p:val>
                                        </p:tav>
                                        <p:tav tm="100000">
                                          <p:val>
                                            <p:strVal val="#ppt_x"/>
                                          </p:val>
                                        </p:tav>
                                      </p:tavLst>
                                    </p:anim>
                                    <p:anim calcmode="lin" valueType="num">
                                      <p:cBhvr additive="base">
                                        <p:cTn id="18" dur="2000" fill="hold"/>
                                        <p:tgtEl>
                                          <p:spTgt spid="33795">
                                            <p:txEl>
                                              <p:pRg st="2" end="2"/>
                                            </p:txEl>
                                          </p:spTgt>
                                        </p:tgtEl>
                                        <p:attrNameLst>
                                          <p:attrName>ppt_y</p:attrName>
                                        </p:attrNameLst>
                                      </p:cBhvr>
                                      <p:tavLst>
                                        <p:tav tm="0">
                                          <p:val>
                                            <p:strVal val="#ppt_y"/>
                                          </p:val>
                                        </p:tav>
                                        <p:tav tm="100000">
                                          <p:val>
                                            <p:strVal val="#ppt_y"/>
                                          </p:val>
                                        </p:tav>
                                      </p:tavLst>
                                    </p:anim>
                                  </p:childTnLst>
                                </p:cTn>
                              </p:par>
                              <p:par>
                                <p:cTn id="19" presetID="2" presetClass="entr" presetSubtype="8" fill="hold" nodeType="withEffect">
                                  <p:stCondLst>
                                    <p:cond delay="0"/>
                                  </p:stCondLst>
                                  <p:childTnLst>
                                    <p:set>
                                      <p:cBhvr>
                                        <p:cTn id="20" dur="1" fill="hold">
                                          <p:stCondLst>
                                            <p:cond delay="0"/>
                                          </p:stCondLst>
                                        </p:cTn>
                                        <p:tgtEl>
                                          <p:spTgt spid="33795">
                                            <p:txEl>
                                              <p:pRg st="3" end="3"/>
                                            </p:txEl>
                                          </p:spTgt>
                                        </p:tgtEl>
                                        <p:attrNameLst>
                                          <p:attrName>style.visibility</p:attrName>
                                        </p:attrNameLst>
                                      </p:cBhvr>
                                      <p:to>
                                        <p:strVal val="visible"/>
                                      </p:to>
                                    </p:set>
                                    <p:anim calcmode="lin" valueType="num">
                                      <p:cBhvr additive="base">
                                        <p:cTn id="21" dur="2000" fill="hold"/>
                                        <p:tgtEl>
                                          <p:spTgt spid="33795">
                                            <p:txEl>
                                              <p:pRg st="3" end="3"/>
                                            </p:txEl>
                                          </p:spTgt>
                                        </p:tgtEl>
                                        <p:attrNameLst>
                                          <p:attrName>ppt_x</p:attrName>
                                        </p:attrNameLst>
                                      </p:cBhvr>
                                      <p:tavLst>
                                        <p:tav tm="0">
                                          <p:val>
                                            <p:strVal val="0-#ppt_w/2"/>
                                          </p:val>
                                        </p:tav>
                                        <p:tav tm="100000">
                                          <p:val>
                                            <p:strVal val="#ppt_x"/>
                                          </p:val>
                                        </p:tav>
                                      </p:tavLst>
                                    </p:anim>
                                    <p:anim calcmode="lin" valueType="num">
                                      <p:cBhvr additive="base">
                                        <p:cTn id="22" dur="2000" fill="hold"/>
                                        <p:tgtEl>
                                          <p:spTgt spid="33795">
                                            <p:txEl>
                                              <p:pRg st="3" end="3"/>
                                            </p:txEl>
                                          </p:spTgt>
                                        </p:tgtEl>
                                        <p:attrNameLst>
                                          <p:attrName>ppt_y</p:attrName>
                                        </p:attrNameLst>
                                      </p:cBhvr>
                                      <p:tavLst>
                                        <p:tav tm="0">
                                          <p:val>
                                            <p:strVal val="#ppt_y"/>
                                          </p:val>
                                        </p:tav>
                                        <p:tav tm="100000">
                                          <p:val>
                                            <p:strVal val="#ppt_y"/>
                                          </p:val>
                                        </p:tav>
                                      </p:tavLst>
                                    </p:anim>
                                  </p:childTnLst>
                                </p:cTn>
                              </p:par>
                              <p:par>
                                <p:cTn id="23" presetID="2" presetClass="entr" presetSubtype="8" fill="hold" nodeType="withEffect">
                                  <p:stCondLst>
                                    <p:cond delay="0"/>
                                  </p:stCondLst>
                                  <p:childTnLst>
                                    <p:set>
                                      <p:cBhvr>
                                        <p:cTn id="24" dur="1" fill="hold">
                                          <p:stCondLst>
                                            <p:cond delay="0"/>
                                          </p:stCondLst>
                                        </p:cTn>
                                        <p:tgtEl>
                                          <p:spTgt spid="33795">
                                            <p:txEl>
                                              <p:pRg st="4" end="4"/>
                                            </p:txEl>
                                          </p:spTgt>
                                        </p:tgtEl>
                                        <p:attrNameLst>
                                          <p:attrName>style.visibility</p:attrName>
                                        </p:attrNameLst>
                                      </p:cBhvr>
                                      <p:to>
                                        <p:strVal val="visible"/>
                                      </p:to>
                                    </p:set>
                                    <p:anim calcmode="lin" valueType="num">
                                      <p:cBhvr additive="base">
                                        <p:cTn id="25" dur="2000" fill="hold"/>
                                        <p:tgtEl>
                                          <p:spTgt spid="33795">
                                            <p:txEl>
                                              <p:pRg st="4" end="4"/>
                                            </p:txEl>
                                          </p:spTgt>
                                        </p:tgtEl>
                                        <p:attrNameLst>
                                          <p:attrName>ppt_x</p:attrName>
                                        </p:attrNameLst>
                                      </p:cBhvr>
                                      <p:tavLst>
                                        <p:tav tm="0">
                                          <p:val>
                                            <p:strVal val="0-#ppt_w/2"/>
                                          </p:val>
                                        </p:tav>
                                        <p:tav tm="100000">
                                          <p:val>
                                            <p:strVal val="#ppt_x"/>
                                          </p:val>
                                        </p:tav>
                                      </p:tavLst>
                                    </p:anim>
                                    <p:anim calcmode="lin" valueType="num">
                                      <p:cBhvr additive="base">
                                        <p:cTn id="26" dur="2000" fill="hold"/>
                                        <p:tgtEl>
                                          <p:spTgt spid="33795">
                                            <p:txEl>
                                              <p:pRg st="4" end="4"/>
                                            </p:txEl>
                                          </p:spTgt>
                                        </p:tgtEl>
                                        <p:attrNameLst>
                                          <p:attrName>ppt_y</p:attrName>
                                        </p:attrNameLst>
                                      </p:cBhvr>
                                      <p:tavLst>
                                        <p:tav tm="0">
                                          <p:val>
                                            <p:strVal val="#ppt_y"/>
                                          </p:val>
                                        </p:tav>
                                        <p:tav tm="100000">
                                          <p:val>
                                            <p:strVal val="#ppt_y"/>
                                          </p:val>
                                        </p:tav>
                                      </p:tavLst>
                                    </p:anim>
                                  </p:childTnLst>
                                </p:cTn>
                              </p:par>
                              <p:par>
                                <p:cTn id="27" presetID="2" presetClass="entr" presetSubtype="8" fill="hold" nodeType="withEffect">
                                  <p:stCondLst>
                                    <p:cond delay="0"/>
                                  </p:stCondLst>
                                  <p:childTnLst>
                                    <p:set>
                                      <p:cBhvr>
                                        <p:cTn id="28" dur="1" fill="hold">
                                          <p:stCondLst>
                                            <p:cond delay="0"/>
                                          </p:stCondLst>
                                        </p:cTn>
                                        <p:tgtEl>
                                          <p:spTgt spid="33795">
                                            <p:txEl>
                                              <p:pRg st="5" end="5"/>
                                            </p:txEl>
                                          </p:spTgt>
                                        </p:tgtEl>
                                        <p:attrNameLst>
                                          <p:attrName>style.visibility</p:attrName>
                                        </p:attrNameLst>
                                      </p:cBhvr>
                                      <p:to>
                                        <p:strVal val="visible"/>
                                      </p:to>
                                    </p:set>
                                    <p:anim calcmode="lin" valueType="num">
                                      <p:cBhvr additive="base">
                                        <p:cTn id="29" dur="2000" fill="hold"/>
                                        <p:tgtEl>
                                          <p:spTgt spid="33795">
                                            <p:txEl>
                                              <p:pRg st="5" end="5"/>
                                            </p:txEl>
                                          </p:spTgt>
                                        </p:tgtEl>
                                        <p:attrNameLst>
                                          <p:attrName>ppt_x</p:attrName>
                                        </p:attrNameLst>
                                      </p:cBhvr>
                                      <p:tavLst>
                                        <p:tav tm="0">
                                          <p:val>
                                            <p:strVal val="0-#ppt_w/2"/>
                                          </p:val>
                                        </p:tav>
                                        <p:tav tm="100000">
                                          <p:val>
                                            <p:strVal val="#ppt_x"/>
                                          </p:val>
                                        </p:tav>
                                      </p:tavLst>
                                    </p:anim>
                                    <p:anim calcmode="lin" valueType="num">
                                      <p:cBhvr additive="base">
                                        <p:cTn id="30" dur="2000" fill="hold"/>
                                        <p:tgtEl>
                                          <p:spTgt spid="33795">
                                            <p:txEl>
                                              <p:pRg st="5" end="5"/>
                                            </p:txEl>
                                          </p:spTgt>
                                        </p:tgtEl>
                                        <p:attrNameLst>
                                          <p:attrName>ppt_y</p:attrName>
                                        </p:attrNameLst>
                                      </p:cBhvr>
                                      <p:tavLst>
                                        <p:tav tm="0">
                                          <p:val>
                                            <p:strVal val="#ppt_y"/>
                                          </p:val>
                                        </p:tav>
                                        <p:tav tm="100000">
                                          <p:val>
                                            <p:strVal val="#ppt_y"/>
                                          </p:val>
                                        </p:tav>
                                      </p:tavLst>
                                    </p:anim>
                                  </p:childTnLst>
                                </p:cTn>
                              </p:par>
                              <p:par>
                                <p:cTn id="31" presetID="2" presetClass="entr" presetSubtype="8" fill="hold" nodeType="withEffect">
                                  <p:stCondLst>
                                    <p:cond delay="0"/>
                                  </p:stCondLst>
                                  <p:childTnLst>
                                    <p:set>
                                      <p:cBhvr>
                                        <p:cTn id="32" dur="1" fill="hold">
                                          <p:stCondLst>
                                            <p:cond delay="0"/>
                                          </p:stCondLst>
                                        </p:cTn>
                                        <p:tgtEl>
                                          <p:spTgt spid="33795">
                                            <p:txEl>
                                              <p:pRg st="6" end="6"/>
                                            </p:txEl>
                                          </p:spTgt>
                                        </p:tgtEl>
                                        <p:attrNameLst>
                                          <p:attrName>style.visibility</p:attrName>
                                        </p:attrNameLst>
                                      </p:cBhvr>
                                      <p:to>
                                        <p:strVal val="visible"/>
                                      </p:to>
                                    </p:set>
                                    <p:anim calcmode="lin" valueType="num">
                                      <p:cBhvr additive="base">
                                        <p:cTn id="33" dur="2000" fill="hold"/>
                                        <p:tgtEl>
                                          <p:spTgt spid="33795">
                                            <p:txEl>
                                              <p:pRg st="6" end="6"/>
                                            </p:txEl>
                                          </p:spTgt>
                                        </p:tgtEl>
                                        <p:attrNameLst>
                                          <p:attrName>ppt_x</p:attrName>
                                        </p:attrNameLst>
                                      </p:cBhvr>
                                      <p:tavLst>
                                        <p:tav tm="0">
                                          <p:val>
                                            <p:strVal val="0-#ppt_w/2"/>
                                          </p:val>
                                        </p:tav>
                                        <p:tav tm="100000">
                                          <p:val>
                                            <p:strVal val="#ppt_x"/>
                                          </p:val>
                                        </p:tav>
                                      </p:tavLst>
                                    </p:anim>
                                    <p:anim calcmode="lin" valueType="num">
                                      <p:cBhvr additive="base">
                                        <p:cTn id="34" dur="2000" fill="hold"/>
                                        <p:tgtEl>
                                          <p:spTgt spid="33795">
                                            <p:txEl>
                                              <p:pRg st="6" end="6"/>
                                            </p:txEl>
                                          </p:spTgt>
                                        </p:tgtEl>
                                        <p:attrNameLst>
                                          <p:attrName>ppt_y</p:attrName>
                                        </p:attrNameLst>
                                      </p:cBhvr>
                                      <p:tavLst>
                                        <p:tav tm="0">
                                          <p:val>
                                            <p:strVal val="#ppt_y"/>
                                          </p:val>
                                        </p:tav>
                                        <p:tav tm="100000">
                                          <p:val>
                                            <p:strVal val="#ppt_y"/>
                                          </p:val>
                                        </p:tav>
                                      </p:tavLst>
                                    </p:anim>
                                  </p:childTnLst>
                                </p:cTn>
                              </p:par>
                              <p:par>
                                <p:cTn id="35" presetID="2" presetClass="entr" presetSubtype="8" fill="hold" nodeType="withEffect">
                                  <p:stCondLst>
                                    <p:cond delay="0"/>
                                  </p:stCondLst>
                                  <p:childTnLst>
                                    <p:set>
                                      <p:cBhvr>
                                        <p:cTn id="36" dur="1" fill="hold">
                                          <p:stCondLst>
                                            <p:cond delay="0"/>
                                          </p:stCondLst>
                                        </p:cTn>
                                        <p:tgtEl>
                                          <p:spTgt spid="33795">
                                            <p:txEl>
                                              <p:pRg st="7" end="7"/>
                                            </p:txEl>
                                          </p:spTgt>
                                        </p:tgtEl>
                                        <p:attrNameLst>
                                          <p:attrName>style.visibility</p:attrName>
                                        </p:attrNameLst>
                                      </p:cBhvr>
                                      <p:to>
                                        <p:strVal val="visible"/>
                                      </p:to>
                                    </p:set>
                                    <p:anim calcmode="lin" valueType="num">
                                      <p:cBhvr additive="base">
                                        <p:cTn id="37" dur="2000" fill="hold"/>
                                        <p:tgtEl>
                                          <p:spTgt spid="33795">
                                            <p:txEl>
                                              <p:pRg st="7" end="7"/>
                                            </p:txEl>
                                          </p:spTgt>
                                        </p:tgtEl>
                                        <p:attrNameLst>
                                          <p:attrName>ppt_x</p:attrName>
                                        </p:attrNameLst>
                                      </p:cBhvr>
                                      <p:tavLst>
                                        <p:tav tm="0">
                                          <p:val>
                                            <p:strVal val="0-#ppt_w/2"/>
                                          </p:val>
                                        </p:tav>
                                        <p:tav tm="100000">
                                          <p:val>
                                            <p:strVal val="#ppt_x"/>
                                          </p:val>
                                        </p:tav>
                                      </p:tavLst>
                                    </p:anim>
                                    <p:anim calcmode="lin" valueType="num">
                                      <p:cBhvr additive="base">
                                        <p:cTn id="38" dur="2000" fill="hold"/>
                                        <p:tgtEl>
                                          <p:spTgt spid="33795">
                                            <p:txEl>
                                              <p:pRg st="7" end="7"/>
                                            </p:txEl>
                                          </p:spTgt>
                                        </p:tgtEl>
                                        <p:attrNameLst>
                                          <p:attrName>ppt_y</p:attrName>
                                        </p:attrNameLst>
                                      </p:cBhvr>
                                      <p:tavLst>
                                        <p:tav tm="0">
                                          <p:val>
                                            <p:strVal val="#ppt_y"/>
                                          </p:val>
                                        </p:tav>
                                        <p:tav tm="100000">
                                          <p:val>
                                            <p:strVal val="#ppt_y"/>
                                          </p:val>
                                        </p:tav>
                                      </p:tavLst>
                                    </p:anim>
                                  </p:childTnLst>
                                </p:cTn>
                              </p:par>
                              <p:par>
                                <p:cTn id="39" presetID="2" presetClass="entr" presetSubtype="8" fill="hold" nodeType="withEffect">
                                  <p:stCondLst>
                                    <p:cond delay="0"/>
                                  </p:stCondLst>
                                  <p:childTnLst>
                                    <p:set>
                                      <p:cBhvr>
                                        <p:cTn id="40" dur="1" fill="hold">
                                          <p:stCondLst>
                                            <p:cond delay="0"/>
                                          </p:stCondLst>
                                        </p:cTn>
                                        <p:tgtEl>
                                          <p:spTgt spid="33795">
                                            <p:txEl>
                                              <p:pRg st="8" end="8"/>
                                            </p:txEl>
                                          </p:spTgt>
                                        </p:tgtEl>
                                        <p:attrNameLst>
                                          <p:attrName>style.visibility</p:attrName>
                                        </p:attrNameLst>
                                      </p:cBhvr>
                                      <p:to>
                                        <p:strVal val="visible"/>
                                      </p:to>
                                    </p:set>
                                    <p:anim calcmode="lin" valueType="num">
                                      <p:cBhvr additive="base">
                                        <p:cTn id="41" dur="2000" fill="hold"/>
                                        <p:tgtEl>
                                          <p:spTgt spid="33795">
                                            <p:txEl>
                                              <p:pRg st="8" end="8"/>
                                            </p:txEl>
                                          </p:spTgt>
                                        </p:tgtEl>
                                        <p:attrNameLst>
                                          <p:attrName>ppt_x</p:attrName>
                                        </p:attrNameLst>
                                      </p:cBhvr>
                                      <p:tavLst>
                                        <p:tav tm="0">
                                          <p:val>
                                            <p:strVal val="0-#ppt_w/2"/>
                                          </p:val>
                                        </p:tav>
                                        <p:tav tm="100000">
                                          <p:val>
                                            <p:strVal val="#ppt_x"/>
                                          </p:val>
                                        </p:tav>
                                      </p:tavLst>
                                    </p:anim>
                                    <p:anim calcmode="lin" valueType="num">
                                      <p:cBhvr additive="base">
                                        <p:cTn id="42" dur="2000" fill="hold"/>
                                        <p:tgtEl>
                                          <p:spTgt spid="33795">
                                            <p:txEl>
                                              <p:pRg st="8" end="8"/>
                                            </p:txEl>
                                          </p:spTgt>
                                        </p:tgtEl>
                                        <p:attrNameLst>
                                          <p:attrName>ppt_y</p:attrName>
                                        </p:attrNameLst>
                                      </p:cBhvr>
                                      <p:tavLst>
                                        <p:tav tm="0">
                                          <p:val>
                                            <p:strVal val="#ppt_y"/>
                                          </p:val>
                                        </p:tav>
                                        <p:tav tm="100000">
                                          <p:val>
                                            <p:strVal val="#ppt_y"/>
                                          </p:val>
                                        </p:tav>
                                      </p:tavLst>
                                    </p:anim>
                                  </p:childTnLst>
                                </p:cTn>
                              </p:par>
                              <p:par>
                                <p:cTn id="43" presetID="2" presetClass="entr" presetSubtype="8" fill="hold" nodeType="withEffect">
                                  <p:stCondLst>
                                    <p:cond delay="0"/>
                                  </p:stCondLst>
                                  <p:childTnLst>
                                    <p:set>
                                      <p:cBhvr>
                                        <p:cTn id="44" dur="1" fill="hold">
                                          <p:stCondLst>
                                            <p:cond delay="0"/>
                                          </p:stCondLst>
                                        </p:cTn>
                                        <p:tgtEl>
                                          <p:spTgt spid="33795">
                                            <p:txEl>
                                              <p:pRg st="9" end="9"/>
                                            </p:txEl>
                                          </p:spTgt>
                                        </p:tgtEl>
                                        <p:attrNameLst>
                                          <p:attrName>style.visibility</p:attrName>
                                        </p:attrNameLst>
                                      </p:cBhvr>
                                      <p:to>
                                        <p:strVal val="visible"/>
                                      </p:to>
                                    </p:set>
                                    <p:anim calcmode="lin" valueType="num">
                                      <p:cBhvr additive="base">
                                        <p:cTn id="45" dur="2000" fill="hold"/>
                                        <p:tgtEl>
                                          <p:spTgt spid="33795">
                                            <p:txEl>
                                              <p:pRg st="9" end="9"/>
                                            </p:txEl>
                                          </p:spTgt>
                                        </p:tgtEl>
                                        <p:attrNameLst>
                                          <p:attrName>ppt_x</p:attrName>
                                        </p:attrNameLst>
                                      </p:cBhvr>
                                      <p:tavLst>
                                        <p:tav tm="0">
                                          <p:val>
                                            <p:strVal val="0-#ppt_w/2"/>
                                          </p:val>
                                        </p:tav>
                                        <p:tav tm="100000">
                                          <p:val>
                                            <p:strVal val="#ppt_x"/>
                                          </p:val>
                                        </p:tav>
                                      </p:tavLst>
                                    </p:anim>
                                    <p:anim calcmode="lin" valueType="num">
                                      <p:cBhvr additive="base">
                                        <p:cTn id="46" dur="2000" fill="hold"/>
                                        <p:tgtEl>
                                          <p:spTgt spid="33795">
                                            <p:txEl>
                                              <p:pRg st="9" end="9"/>
                                            </p:txEl>
                                          </p:spTgt>
                                        </p:tgtEl>
                                        <p:attrNameLst>
                                          <p:attrName>ppt_y</p:attrName>
                                        </p:attrNameLst>
                                      </p:cBhvr>
                                      <p:tavLst>
                                        <p:tav tm="0">
                                          <p:val>
                                            <p:strVal val="#ppt_y"/>
                                          </p:val>
                                        </p:tav>
                                        <p:tav tm="100000">
                                          <p:val>
                                            <p:strVal val="#ppt_y"/>
                                          </p:val>
                                        </p:tav>
                                      </p:tavLst>
                                    </p:anim>
                                  </p:childTnLst>
                                </p:cTn>
                              </p:par>
                              <p:par>
                                <p:cTn id="47" presetID="2" presetClass="entr" presetSubtype="8" fill="hold" nodeType="withEffect">
                                  <p:stCondLst>
                                    <p:cond delay="0"/>
                                  </p:stCondLst>
                                  <p:childTnLst>
                                    <p:set>
                                      <p:cBhvr>
                                        <p:cTn id="48" dur="1" fill="hold">
                                          <p:stCondLst>
                                            <p:cond delay="0"/>
                                          </p:stCondLst>
                                        </p:cTn>
                                        <p:tgtEl>
                                          <p:spTgt spid="33795">
                                            <p:txEl>
                                              <p:pRg st="10" end="10"/>
                                            </p:txEl>
                                          </p:spTgt>
                                        </p:tgtEl>
                                        <p:attrNameLst>
                                          <p:attrName>style.visibility</p:attrName>
                                        </p:attrNameLst>
                                      </p:cBhvr>
                                      <p:to>
                                        <p:strVal val="visible"/>
                                      </p:to>
                                    </p:set>
                                    <p:anim calcmode="lin" valueType="num">
                                      <p:cBhvr additive="base">
                                        <p:cTn id="49" dur="2000" fill="hold"/>
                                        <p:tgtEl>
                                          <p:spTgt spid="33795">
                                            <p:txEl>
                                              <p:pRg st="10" end="10"/>
                                            </p:txEl>
                                          </p:spTgt>
                                        </p:tgtEl>
                                        <p:attrNameLst>
                                          <p:attrName>ppt_x</p:attrName>
                                        </p:attrNameLst>
                                      </p:cBhvr>
                                      <p:tavLst>
                                        <p:tav tm="0">
                                          <p:val>
                                            <p:strVal val="0-#ppt_w/2"/>
                                          </p:val>
                                        </p:tav>
                                        <p:tav tm="100000">
                                          <p:val>
                                            <p:strVal val="#ppt_x"/>
                                          </p:val>
                                        </p:tav>
                                      </p:tavLst>
                                    </p:anim>
                                    <p:anim calcmode="lin" valueType="num">
                                      <p:cBhvr additive="base">
                                        <p:cTn id="50" dur="2000" fill="hold"/>
                                        <p:tgtEl>
                                          <p:spTgt spid="33795">
                                            <p:txEl>
                                              <p:pRg st="10" end="10"/>
                                            </p:txEl>
                                          </p:spTgt>
                                        </p:tgtEl>
                                        <p:attrNameLst>
                                          <p:attrName>ppt_y</p:attrName>
                                        </p:attrNameLst>
                                      </p:cBhvr>
                                      <p:tavLst>
                                        <p:tav tm="0">
                                          <p:val>
                                            <p:strVal val="#ppt_y"/>
                                          </p:val>
                                        </p:tav>
                                        <p:tav tm="100000">
                                          <p:val>
                                            <p:strVal val="#ppt_y"/>
                                          </p:val>
                                        </p:tav>
                                      </p:tavLst>
                                    </p:anim>
                                  </p:childTnLst>
                                </p:cTn>
                              </p:par>
                              <p:par>
                                <p:cTn id="51" presetID="2" presetClass="entr" presetSubtype="8" fill="hold" nodeType="withEffect">
                                  <p:stCondLst>
                                    <p:cond delay="0"/>
                                  </p:stCondLst>
                                  <p:childTnLst>
                                    <p:set>
                                      <p:cBhvr>
                                        <p:cTn id="52" dur="1" fill="hold">
                                          <p:stCondLst>
                                            <p:cond delay="0"/>
                                          </p:stCondLst>
                                        </p:cTn>
                                        <p:tgtEl>
                                          <p:spTgt spid="33795">
                                            <p:txEl>
                                              <p:pRg st="11" end="11"/>
                                            </p:txEl>
                                          </p:spTgt>
                                        </p:tgtEl>
                                        <p:attrNameLst>
                                          <p:attrName>style.visibility</p:attrName>
                                        </p:attrNameLst>
                                      </p:cBhvr>
                                      <p:to>
                                        <p:strVal val="visible"/>
                                      </p:to>
                                    </p:set>
                                    <p:anim calcmode="lin" valueType="num">
                                      <p:cBhvr additive="base">
                                        <p:cTn id="53" dur="2000" fill="hold"/>
                                        <p:tgtEl>
                                          <p:spTgt spid="33795">
                                            <p:txEl>
                                              <p:pRg st="11" end="11"/>
                                            </p:txEl>
                                          </p:spTgt>
                                        </p:tgtEl>
                                        <p:attrNameLst>
                                          <p:attrName>ppt_x</p:attrName>
                                        </p:attrNameLst>
                                      </p:cBhvr>
                                      <p:tavLst>
                                        <p:tav tm="0">
                                          <p:val>
                                            <p:strVal val="0-#ppt_w/2"/>
                                          </p:val>
                                        </p:tav>
                                        <p:tav tm="100000">
                                          <p:val>
                                            <p:strVal val="#ppt_x"/>
                                          </p:val>
                                        </p:tav>
                                      </p:tavLst>
                                    </p:anim>
                                    <p:anim calcmode="lin" valueType="num">
                                      <p:cBhvr additive="base">
                                        <p:cTn id="54" dur="2000" fill="hold"/>
                                        <p:tgtEl>
                                          <p:spTgt spid="33795">
                                            <p:txEl>
                                              <p:pRg st="11" end="11"/>
                                            </p:txEl>
                                          </p:spTgt>
                                        </p:tgtEl>
                                        <p:attrNameLst>
                                          <p:attrName>ppt_y</p:attrName>
                                        </p:attrNameLst>
                                      </p:cBhvr>
                                      <p:tavLst>
                                        <p:tav tm="0">
                                          <p:val>
                                            <p:strVal val="#ppt_y"/>
                                          </p:val>
                                        </p:tav>
                                        <p:tav tm="100000">
                                          <p:val>
                                            <p:strVal val="#ppt_y"/>
                                          </p:val>
                                        </p:tav>
                                      </p:tavLst>
                                    </p:anim>
                                  </p:childTnLst>
                                </p:cTn>
                              </p:par>
                              <p:par>
                                <p:cTn id="55" presetID="2" presetClass="entr" presetSubtype="8" fill="hold" nodeType="withEffect">
                                  <p:stCondLst>
                                    <p:cond delay="0"/>
                                  </p:stCondLst>
                                  <p:childTnLst>
                                    <p:set>
                                      <p:cBhvr>
                                        <p:cTn id="56" dur="1" fill="hold">
                                          <p:stCondLst>
                                            <p:cond delay="0"/>
                                          </p:stCondLst>
                                        </p:cTn>
                                        <p:tgtEl>
                                          <p:spTgt spid="33795">
                                            <p:txEl>
                                              <p:pRg st="12" end="12"/>
                                            </p:txEl>
                                          </p:spTgt>
                                        </p:tgtEl>
                                        <p:attrNameLst>
                                          <p:attrName>style.visibility</p:attrName>
                                        </p:attrNameLst>
                                      </p:cBhvr>
                                      <p:to>
                                        <p:strVal val="visible"/>
                                      </p:to>
                                    </p:set>
                                    <p:anim calcmode="lin" valueType="num">
                                      <p:cBhvr additive="base">
                                        <p:cTn id="57" dur="2000" fill="hold"/>
                                        <p:tgtEl>
                                          <p:spTgt spid="33795">
                                            <p:txEl>
                                              <p:pRg st="12" end="12"/>
                                            </p:txEl>
                                          </p:spTgt>
                                        </p:tgtEl>
                                        <p:attrNameLst>
                                          <p:attrName>ppt_x</p:attrName>
                                        </p:attrNameLst>
                                      </p:cBhvr>
                                      <p:tavLst>
                                        <p:tav tm="0">
                                          <p:val>
                                            <p:strVal val="0-#ppt_w/2"/>
                                          </p:val>
                                        </p:tav>
                                        <p:tav tm="100000">
                                          <p:val>
                                            <p:strVal val="#ppt_x"/>
                                          </p:val>
                                        </p:tav>
                                      </p:tavLst>
                                    </p:anim>
                                    <p:anim calcmode="lin" valueType="num">
                                      <p:cBhvr additive="base">
                                        <p:cTn id="58" dur="2000" fill="hold"/>
                                        <p:tgtEl>
                                          <p:spTgt spid="33795">
                                            <p:txEl>
                                              <p:pRg st="12" end="12"/>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p:txBody>
          <a:bodyPr/>
          <a:lstStyle/>
          <a:p>
            <a:r>
              <a:rPr lang="fa-IR" altLang="en-US" sz="3200">
                <a:cs typeface="B Titr" pitchFamily="2" charset="-78"/>
              </a:rPr>
              <a:t>بیماریهای حاصل از عوامل زیان آور در حرفه کشاورزی :</a:t>
            </a:r>
            <a:endParaRPr lang="en-US" altLang="en-US" sz="3200">
              <a:cs typeface="B Titr" pitchFamily="2" charset="-78"/>
            </a:endParaRPr>
          </a:p>
        </p:txBody>
      </p:sp>
      <p:sp>
        <p:nvSpPr>
          <p:cNvPr id="34819" name="Rectangle 3"/>
          <p:cNvSpPr>
            <a:spLocks noGrp="1" noChangeArrowheads="1"/>
          </p:cNvSpPr>
          <p:nvPr>
            <p:ph type="body" idx="1"/>
          </p:nvPr>
        </p:nvSpPr>
        <p:spPr/>
        <p:txBody>
          <a:bodyPr/>
          <a:lstStyle/>
          <a:p>
            <a:pPr marL="609600" indent="-609600">
              <a:buFont typeface="Wingdings" pitchFamily="2" charset="2"/>
              <a:buNone/>
            </a:pPr>
            <a:r>
              <a:rPr lang="fa-IR" altLang="en-US">
                <a:solidFill>
                  <a:srgbClr val="FFFF00"/>
                </a:solidFill>
              </a:rPr>
              <a:t>د ) </a:t>
            </a:r>
            <a:r>
              <a:rPr lang="fa-IR" altLang="en-US">
                <a:solidFill>
                  <a:srgbClr val="FFFF00"/>
                </a:solidFill>
                <a:cs typeface="B Titr" pitchFamily="2" charset="-78"/>
              </a:rPr>
              <a:t>بیماریهای ناشی از عوامل ارگونومیک در کشاورزان :</a:t>
            </a:r>
          </a:p>
          <a:p>
            <a:pPr marL="609600" indent="-609600">
              <a:buFont typeface="Wingdings" pitchFamily="2" charset="2"/>
              <a:buNone/>
            </a:pPr>
            <a:r>
              <a:rPr lang="fa-IR" altLang="en-US">
                <a:solidFill>
                  <a:srgbClr val="FF3300"/>
                </a:solidFill>
                <a:cs typeface="B Titr" pitchFamily="2" charset="-78"/>
              </a:rPr>
              <a:t>شامل :</a:t>
            </a:r>
          </a:p>
          <a:p>
            <a:pPr marL="609600" indent="-609600">
              <a:buFont typeface="Wingdings" pitchFamily="2" charset="2"/>
              <a:buNone/>
            </a:pPr>
            <a:r>
              <a:rPr lang="fa-IR" altLang="en-US">
                <a:cs typeface="B Titr" pitchFamily="2" charset="-78"/>
              </a:rPr>
              <a:t>فشار بر اعضاء بدن </a:t>
            </a:r>
          </a:p>
          <a:p>
            <a:pPr marL="609600" indent="-609600">
              <a:buFont typeface="Wingdings" pitchFamily="2" charset="2"/>
              <a:buNone/>
            </a:pPr>
            <a:r>
              <a:rPr lang="fa-IR" altLang="en-US">
                <a:solidFill>
                  <a:srgbClr val="00FF00"/>
                </a:solidFill>
                <a:cs typeface="B Titr" pitchFamily="2" charset="-78"/>
              </a:rPr>
              <a:t>پیچ خوردگی اعضاء</a:t>
            </a:r>
          </a:p>
          <a:p>
            <a:pPr marL="609600" indent="-609600">
              <a:buFont typeface="Wingdings" pitchFamily="2" charset="2"/>
              <a:buNone/>
            </a:pPr>
            <a:r>
              <a:rPr lang="fa-IR" altLang="en-US">
                <a:cs typeface="B Titr" pitchFamily="2" charset="-78"/>
              </a:rPr>
              <a:t>دردهای اسکلتی – عضلانی</a:t>
            </a:r>
            <a:r>
              <a:rPr lang="fa-IR" altLang="en-US"/>
              <a:t> </a:t>
            </a:r>
          </a:p>
        </p:txBody>
      </p:sp>
    </p:spTree>
    <p:extLst>
      <p:ext uri="{BB962C8B-B14F-4D97-AF65-F5344CB8AC3E}">
        <p14:creationId xmlns:p14="http://schemas.microsoft.com/office/powerpoint/2010/main" val="428981527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nodeType="clickEffect">
                                  <p:stCondLst>
                                    <p:cond delay="0"/>
                                  </p:stCondLst>
                                  <p:childTnLst>
                                    <p:set>
                                      <p:cBhvr>
                                        <p:cTn id="6" dur="1" fill="hold">
                                          <p:stCondLst>
                                            <p:cond delay="0"/>
                                          </p:stCondLst>
                                        </p:cTn>
                                        <p:tgtEl>
                                          <p:spTgt spid="34819">
                                            <p:txEl>
                                              <p:pRg st="0" end="0"/>
                                            </p:txEl>
                                          </p:spTgt>
                                        </p:tgtEl>
                                        <p:attrNameLst>
                                          <p:attrName>style.visibility</p:attrName>
                                        </p:attrNameLst>
                                      </p:cBhvr>
                                      <p:to>
                                        <p:strVal val="visible"/>
                                      </p:to>
                                    </p:set>
                                    <p:anim calcmode="lin" valueType="num">
                                      <p:cBhvr additive="base">
                                        <p:cTn id="7" dur="2000" fill="hold"/>
                                        <p:tgtEl>
                                          <p:spTgt spid="34819">
                                            <p:txEl>
                                              <p:pRg st="0" end="0"/>
                                            </p:txEl>
                                          </p:spTgt>
                                        </p:tgtEl>
                                        <p:attrNameLst>
                                          <p:attrName>ppt_x</p:attrName>
                                        </p:attrNameLst>
                                      </p:cBhvr>
                                      <p:tavLst>
                                        <p:tav tm="0">
                                          <p:val>
                                            <p:strVal val="0-#ppt_w/2"/>
                                          </p:val>
                                        </p:tav>
                                        <p:tav tm="100000">
                                          <p:val>
                                            <p:strVal val="#ppt_x"/>
                                          </p:val>
                                        </p:tav>
                                      </p:tavLst>
                                    </p:anim>
                                    <p:anim calcmode="lin" valueType="num">
                                      <p:cBhvr additive="base">
                                        <p:cTn id="8" dur="2000" fill="hold"/>
                                        <p:tgtEl>
                                          <p:spTgt spid="34819">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nodeType="clickEffect">
                                  <p:stCondLst>
                                    <p:cond delay="0"/>
                                  </p:stCondLst>
                                  <p:childTnLst>
                                    <p:set>
                                      <p:cBhvr>
                                        <p:cTn id="12" dur="1" fill="hold">
                                          <p:stCondLst>
                                            <p:cond delay="0"/>
                                          </p:stCondLst>
                                        </p:cTn>
                                        <p:tgtEl>
                                          <p:spTgt spid="34819">
                                            <p:txEl>
                                              <p:pRg st="1" end="1"/>
                                            </p:txEl>
                                          </p:spTgt>
                                        </p:tgtEl>
                                        <p:attrNameLst>
                                          <p:attrName>style.visibility</p:attrName>
                                        </p:attrNameLst>
                                      </p:cBhvr>
                                      <p:to>
                                        <p:strVal val="visible"/>
                                      </p:to>
                                    </p:set>
                                    <p:anim calcmode="lin" valueType="num">
                                      <p:cBhvr additive="base">
                                        <p:cTn id="13" dur="2000" fill="hold"/>
                                        <p:tgtEl>
                                          <p:spTgt spid="34819">
                                            <p:txEl>
                                              <p:pRg st="1" end="1"/>
                                            </p:txEl>
                                          </p:spTgt>
                                        </p:tgtEl>
                                        <p:attrNameLst>
                                          <p:attrName>ppt_x</p:attrName>
                                        </p:attrNameLst>
                                      </p:cBhvr>
                                      <p:tavLst>
                                        <p:tav tm="0">
                                          <p:val>
                                            <p:strVal val="0-#ppt_w/2"/>
                                          </p:val>
                                        </p:tav>
                                        <p:tav tm="100000">
                                          <p:val>
                                            <p:strVal val="#ppt_x"/>
                                          </p:val>
                                        </p:tav>
                                      </p:tavLst>
                                    </p:anim>
                                    <p:anim calcmode="lin" valueType="num">
                                      <p:cBhvr additive="base">
                                        <p:cTn id="14" dur="2000" fill="hold"/>
                                        <p:tgtEl>
                                          <p:spTgt spid="34819">
                                            <p:txEl>
                                              <p:pRg st="1" end="1"/>
                                            </p:txEl>
                                          </p:spTgt>
                                        </p:tgtEl>
                                        <p:attrNameLst>
                                          <p:attrName>ppt_y</p:attrName>
                                        </p:attrNameLst>
                                      </p:cBhvr>
                                      <p:tavLst>
                                        <p:tav tm="0">
                                          <p:val>
                                            <p:strVal val="#ppt_y"/>
                                          </p:val>
                                        </p:tav>
                                        <p:tav tm="100000">
                                          <p:val>
                                            <p:strVal val="#ppt_y"/>
                                          </p:val>
                                        </p:tav>
                                      </p:tavLst>
                                    </p:anim>
                                  </p:childTnLst>
                                </p:cTn>
                              </p:par>
                              <p:par>
                                <p:cTn id="15" presetID="2" presetClass="entr" presetSubtype="8" fill="hold" nodeType="withEffect">
                                  <p:stCondLst>
                                    <p:cond delay="0"/>
                                  </p:stCondLst>
                                  <p:childTnLst>
                                    <p:set>
                                      <p:cBhvr>
                                        <p:cTn id="16" dur="1" fill="hold">
                                          <p:stCondLst>
                                            <p:cond delay="0"/>
                                          </p:stCondLst>
                                        </p:cTn>
                                        <p:tgtEl>
                                          <p:spTgt spid="34819">
                                            <p:txEl>
                                              <p:pRg st="2" end="2"/>
                                            </p:txEl>
                                          </p:spTgt>
                                        </p:tgtEl>
                                        <p:attrNameLst>
                                          <p:attrName>style.visibility</p:attrName>
                                        </p:attrNameLst>
                                      </p:cBhvr>
                                      <p:to>
                                        <p:strVal val="visible"/>
                                      </p:to>
                                    </p:set>
                                    <p:anim calcmode="lin" valueType="num">
                                      <p:cBhvr additive="base">
                                        <p:cTn id="17" dur="2000" fill="hold"/>
                                        <p:tgtEl>
                                          <p:spTgt spid="34819">
                                            <p:txEl>
                                              <p:pRg st="2" end="2"/>
                                            </p:txEl>
                                          </p:spTgt>
                                        </p:tgtEl>
                                        <p:attrNameLst>
                                          <p:attrName>ppt_x</p:attrName>
                                        </p:attrNameLst>
                                      </p:cBhvr>
                                      <p:tavLst>
                                        <p:tav tm="0">
                                          <p:val>
                                            <p:strVal val="0-#ppt_w/2"/>
                                          </p:val>
                                        </p:tav>
                                        <p:tav tm="100000">
                                          <p:val>
                                            <p:strVal val="#ppt_x"/>
                                          </p:val>
                                        </p:tav>
                                      </p:tavLst>
                                    </p:anim>
                                    <p:anim calcmode="lin" valueType="num">
                                      <p:cBhvr additive="base">
                                        <p:cTn id="18" dur="2000" fill="hold"/>
                                        <p:tgtEl>
                                          <p:spTgt spid="34819">
                                            <p:txEl>
                                              <p:pRg st="2" end="2"/>
                                            </p:txEl>
                                          </p:spTgt>
                                        </p:tgtEl>
                                        <p:attrNameLst>
                                          <p:attrName>ppt_y</p:attrName>
                                        </p:attrNameLst>
                                      </p:cBhvr>
                                      <p:tavLst>
                                        <p:tav tm="0">
                                          <p:val>
                                            <p:strVal val="#ppt_y"/>
                                          </p:val>
                                        </p:tav>
                                        <p:tav tm="100000">
                                          <p:val>
                                            <p:strVal val="#ppt_y"/>
                                          </p:val>
                                        </p:tav>
                                      </p:tavLst>
                                    </p:anim>
                                  </p:childTnLst>
                                </p:cTn>
                              </p:par>
                              <p:par>
                                <p:cTn id="19" presetID="2" presetClass="entr" presetSubtype="8" fill="hold" nodeType="withEffect">
                                  <p:stCondLst>
                                    <p:cond delay="0"/>
                                  </p:stCondLst>
                                  <p:childTnLst>
                                    <p:set>
                                      <p:cBhvr>
                                        <p:cTn id="20" dur="1" fill="hold">
                                          <p:stCondLst>
                                            <p:cond delay="0"/>
                                          </p:stCondLst>
                                        </p:cTn>
                                        <p:tgtEl>
                                          <p:spTgt spid="34819">
                                            <p:txEl>
                                              <p:pRg st="3" end="3"/>
                                            </p:txEl>
                                          </p:spTgt>
                                        </p:tgtEl>
                                        <p:attrNameLst>
                                          <p:attrName>style.visibility</p:attrName>
                                        </p:attrNameLst>
                                      </p:cBhvr>
                                      <p:to>
                                        <p:strVal val="visible"/>
                                      </p:to>
                                    </p:set>
                                    <p:anim calcmode="lin" valueType="num">
                                      <p:cBhvr additive="base">
                                        <p:cTn id="21" dur="2000" fill="hold"/>
                                        <p:tgtEl>
                                          <p:spTgt spid="34819">
                                            <p:txEl>
                                              <p:pRg st="3" end="3"/>
                                            </p:txEl>
                                          </p:spTgt>
                                        </p:tgtEl>
                                        <p:attrNameLst>
                                          <p:attrName>ppt_x</p:attrName>
                                        </p:attrNameLst>
                                      </p:cBhvr>
                                      <p:tavLst>
                                        <p:tav tm="0">
                                          <p:val>
                                            <p:strVal val="0-#ppt_w/2"/>
                                          </p:val>
                                        </p:tav>
                                        <p:tav tm="100000">
                                          <p:val>
                                            <p:strVal val="#ppt_x"/>
                                          </p:val>
                                        </p:tav>
                                      </p:tavLst>
                                    </p:anim>
                                    <p:anim calcmode="lin" valueType="num">
                                      <p:cBhvr additive="base">
                                        <p:cTn id="22" dur="2000" fill="hold"/>
                                        <p:tgtEl>
                                          <p:spTgt spid="34819">
                                            <p:txEl>
                                              <p:pRg st="3" end="3"/>
                                            </p:txEl>
                                          </p:spTgt>
                                        </p:tgtEl>
                                        <p:attrNameLst>
                                          <p:attrName>ppt_y</p:attrName>
                                        </p:attrNameLst>
                                      </p:cBhvr>
                                      <p:tavLst>
                                        <p:tav tm="0">
                                          <p:val>
                                            <p:strVal val="#ppt_y"/>
                                          </p:val>
                                        </p:tav>
                                        <p:tav tm="100000">
                                          <p:val>
                                            <p:strVal val="#ppt_y"/>
                                          </p:val>
                                        </p:tav>
                                      </p:tavLst>
                                    </p:anim>
                                  </p:childTnLst>
                                </p:cTn>
                              </p:par>
                              <p:par>
                                <p:cTn id="23" presetID="2" presetClass="entr" presetSubtype="8" fill="hold" nodeType="withEffect">
                                  <p:stCondLst>
                                    <p:cond delay="0"/>
                                  </p:stCondLst>
                                  <p:childTnLst>
                                    <p:set>
                                      <p:cBhvr>
                                        <p:cTn id="24" dur="1" fill="hold">
                                          <p:stCondLst>
                                            <p:cond delay="0"/>
                                          </p:stCondLst>
                                        </p:cTn>
                                        <p:tgtEl>
                                          <p:spTgt spid="34819">
                                            <p:txEl>
                                              <p:pRg st="4" end="4"/>
                                            </p:txEl>
                                          </p:spTgt>
                                        </p:tgtEl>
                                        <p:attrNameLst>
                                          <p:attrName>style.visibility</p:attrName>
                                        </p:attrNameLst>
                                      </p:cBhvr>
                                      <p:to>
                                        <p:strVal val="visible"/>
                                      </p:to>
                                    </p:set>
                                    <p:anim calcmode="lin" valueType="num">
                                      <p:cBhvr additive="base">
                                        <p:cTn id="25" dur="2000" fill="hold"/>
                                        <p:tgtEl>
                                          <p:spTgt spid="34819">
                                            <p:txEl>
                                              <p:pRg st="4" end="4"/>
                                            </p:txEl>
                                          </p:spTgt>
                                        </p:tgtEl>
                                        <p:attrNameLst>
                                          <p:attrName>ppt_x</p:attrName>
                                        </p:attrNameLst>
                                      </p:cBhvr>
                                      <p:tavLst>
                                        <p:tav tm="0">
                                          <p:val>
                                            <p:strVal val="0-#ppt_w/2"/>
                                          </p:val>
                                        </p:tav>
                                        <p:tav tm="100000">
                                          <p:val>
                                            <p:strVal val="#ppt_x"/>
                                          </p:val>
                                        </p:tav>
                                      </p:tavLst>
                                    </p:anim>
                                    <p:anim calcmode="lin" valueType="num">
                                      <p:cBhvr additive="base">
                                        <p:cTn id="26" dur="2000" fill="hold"/>
                                        <p:tgtEl>
                                          <p:spTgt spid="34819">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p:txBody>
          <a:bodyPr/>
          <a:lstStyle/>
          <a:p>
            <a:r>
              <a:rPr lang="fa-IR" altLang="en-US" sz="3200">
                <a:cs typeface="B Titr" pitchFamily="2" charset="-78"/>
              </a:rPr>
              <a:t>بیماریهای حاصل از عوامل زیان آور در حرفه کشاورزی :</a:t>
            </a:r>
            <a:endParaRPr lang="en-US" altLang="en-US" sz="3200">
              <a:cs typeface="B Titr" pitchFamily="2" charset="-78"/>
            </a:endParaRPr>
          </a:p>
        </p:txBody>
      </p:sp>
      <p:sp>
        <p:nvSpPr>
          <p:cNvPr id="35843" name="Rectangle 3"/>
          <p:cNvSpPr>
            <a:spLocks noGrp="1" noChangeArrowheads="1"/>
          </p:cNvSpPr>
          <p:nvPr>
            <p:ph type="body" idx="1"/>
          </p:nvPr>
        </p:nvSpPr>
        <p:spPr/>
        <p:txBody>
          <a:bodyPr/>
          <a:lstStyle/>
          <a:p>
            <a:pPr>
              <a:buFont typeface="Wingdings" pitchFamily="2" charset="2"/>
              <a:buNone/>
            </a:pPr>
            <a:r>
              <a:rPr lang="fa-IR" altLang="en-US"/>
              <a:t>ه </a:t>
            </a:r>
            <a:r>
              <a:rPr lang="fa-IR" altLang="en-US">
                <a:solidFill>
                  <a:srgbClr val="FFFF00"/>
                </a:solidFill>
              </a:rPr>
              <a:t>) </a:t>
            </a:r>
            <a:r>
              <a:rPr lang="fa-IR" altLang="en-US">
                <a:solidFill>
                  <a:srgbClr val="FFFF00"/>
                </a:solidFill>
                <a:cs typeface="B Titr" pitchFamily="2" charset="-78"/>
              </a:rPr>
              <a:t>بیماریهای ناشی از عوامل ایمنی در کشاورزان :</a:t>
            </a:r>
          </a:p>
          <a:p>
            <a:pPr>
              <a:buFont typeface="Wingdings" pitchFamily="2" charset="2"/>
              <a:buNone/>
            </a:pPr>
            <a:r>
              <a:rPr lang="fa-IR" altLang="en-US">
                <a:solidFill>
                  <a:srgbClr val="FF3300"/>
                </a:solidFill>
                <a:cs typeface="B Titr" pitchFamily="2" charset="-78"/>
              </a:rPr>
              <a:t>شامل :</a:t>
            </a:r>
          </a:p>
          <a:p>
            <a:pPr>
              <a:buFont typeface="Wingdings" pitchFamily="2" charset="2"/>
              <a:buNone/>
            </a:pPr>
            <a:r>
              <a:rPr lang="fa-IR" altLang="en-US">
                <a:solidFill>
                  <a:srgbClr val="00FF00"/>
                </a:solidFill>
                <a:cs typeface="B Titr" pitchFamily="2" charset="-78"/>
              </a:rPr>
              <a:t>ایجاد حوادث ناشی از برخورد با ادوات کشاورزی </a:t>
            </a:r>
          </a:p>
          <a:p>
            <a:pPr>
              <a:buFont typeface="Wingdings" pitchFamily="2" charset="2"/>
              <a:buNone/>
            </a:pPr>
            <a:r>
              <a:rPr lang="fa-IR" altLang="en-US">
                <a:cs typeface="B Titr" pitchFamily="2" charset="-78"/>
              </a:rPr>
              <a:t>ایجاد بیماریهای ناشی از گزش حیوانات وحشی</a:t>
            </a:r>
            <a:r>
              <a:rPr lang="fa-IR" altLang="en-US">
                <a:solidFill>
                  <a:srgbClr val="00FF00"/>
                </a:solidFill>
                <a:cs typeface="B Titr" pitchFamily="2" charset="-78"/>
              </a:rPr>
              <a:t>  </a:t>
            </a:r>
          </a:p>
        </p:txBody>
      </p:sp>
    </p:spTree>
    <p:extLst>
      <p:ext uri="{BB962C8B-B14F-4D97-AF65-F5344CB8AC3E}">
        <p14:creationId xmlns:p14="http://schemas.microsoft.com/office/powerpoint/2010/main" val="286585519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nodeType="clickEffect">
                                  <p:stCondLst>
                                    <p:cond delay="0"/>
                                  </p:stCondLst>
                                  <p:childTnLst>
                                    <p:set>
                                      <p:cBhvr>
                                        <p:cTn id="6" dur="1" fill="hold">
                                          <p:stCondLst>
                                            <p:cond delay="0"/>
                                          </p:stCondLst>
                                        </p:cTn>
                                        <p:tgtEl>
                                          <p:spTgt spid="35843">
                                            <p:txEl>
                                              <p:pRg st="0" end="0"/>
                                            </p:txEl>
                                          </p:spTgt>
                                        </p:tgtEl>
                                        <p:attrNameLst>
                                          <p:attrName>style.visibility</p:attrName>
                                        </p:attrNameLst>
                                      </p:cBhvr>
                                      <p:to>
                                        <p:strVal val="visible"/>
                                      </p:to>
                                    </p:set>
                                    <p:anim calcmode="lin" valueType="num">
                                      <p:cBhvr additive="base">
                                        <p:cTn id="7" dur="2000" fill="hold"/>
                                        <p:tgtEl>
                                          <p:spTgt spid="35843">
                                            <p:txEl>
                                              <p:pRg st="0" end="0"/>
                                            </p:txEl>
                                          </p:spTgt>
                                        </p:tgtEl>
                                        <p:attrNameLst>
                                          <p:attrName>ppt_x</p:attrName>
                                        </p:attrNameLst>
                                      </p:cBhvr>
                                      <p:tavLst>
                                        <p:tav tm="0">
                                          <p:val>
                                            <p:strVal val="0-#ppt_w/2"/>
                                          </p:val>
                                        </p:tav>
                                        <p:tav tm="100000">
                                          <p:val>
                                            <p:strVal val="#ppt_x"/>
                                          </p:val>
                                        </p:tav>
                                      </p:tavLst>
                                    </p:anim>
                                    <p:anim calcmode="lin" valueType="num">
                                      <p:cBhvr additive="base">
                                        <p:cTn id="8" dur="2000" fill="hold"/>
                                        <p:tgtEl>
                                          <p:spTgt spid="3584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nodeType="clickEffect">
                                  <p:stCondLst>
                                    <p:cond delay="0"/>
                                  </p:stCondLst>
                                  <p:childTnLst>
                                    <p:set>
                                      <p:cBhvr>
                                        <p:cTn id="12" dur="1" fill="hold">
                                          <p:stCondLst>
                                            <p:cond delay="0"/>
                                          </p:stCondLst>
                                        </p:cTn>
                                        <p:tgtEl>
                                          <p:spTgt spid="35843">
                                            <p:txEl>
                                              <p:pRg st="1" end="1"/>
                                            </p:txEl>
                                          </p:spTgt>
                                        </p:tgtEl>
                                        <p:attrNameLst>
                                          <p:attrName>style.visibility</p:attrName>
                                        </p:attrNameLst>
                                      </p:cBhvr>
                                      <p:to>
                                        <p:strVal val="visible"/>
                                      </p:to>
                                    </p:set>
                                    <p:anim calcmode="lin" valueType="num">
                                      <p:cBhvr additive="base">
                                        <p:cTn id="13" dur="2000" fill="hold"/>
                                        <p:tgtEl>
                                          <p:spTgt spid="35843">
                                            <p:txEl>
                                              <p:pRg st="1" end="1"/>
                                            </p:txEl>
                                          </p:spTgt>
                                        </p:tgtEl>
                                        <p:attrNameLst>
                                          <p:attrName>ppt_x</p:attrName>
                                        </p:attrNameLst>
                                      </p:cBhvr>
                                      <p:tavLst>
                                        <p:tav tm="0">
                                          <p:val>
                                            <p:strVal val="0-#ppt_w/2"/>
                                          </p:val>
                                        </p:tav>
                                        <p:tav tm="100000">
                                          <p:val>
                                            <p:strVal val="#ppt_x"/>
                                          </p:val>
                                        </p:tav>
                                      </p:tavLst>
                                    </p:anim>
                                    <p:anim calcmode="lin" valueType="num">
                                      <p:cBhvr additive="base">
                                        <p:cTn id="14" dur="2000" fill="hold"/>
                                        <p:tgtEl>
                                          <p:spTgt spid="35843">
                                            <p:txEl>
                                              <p:pRg st="1" end="1"/>
                                            </p:txEl>
                                          </p:spTgt>
                                        </p:tgtEl>
                                        <p:attrNameLst>
                                          <p:attrName>ppt_y</p:attrName>
                                        </p:attrNameLst>
                                      </p:cBhvr>
                                      <p:tavLst>
                                        <p:tav tm="0">
                                          <p:val>
                                            <p:strVal val="#ppt_y"/>
                                          </p:val>
                                        </p:tav>
                                        <p:tav tm="100000">
                                          <p:val>
                                            <p:strVal val="#ppt_y"/>
                                          </p:val>
                                        </p:tav>
                                      </p:tavLst>
                                    </p:anim>
                                  </p:childTnLst>
                                </p:cTn>
                              </p:par>
                              <p:par>
                                <p:cTn id="15" presetID="2" presetClass="entr" presetSubtype="8" fill="hold" nodeType="withEffect">
                                  <p:stCondLst>
                                    <p:cond delay="0"/>
                                  </p:stCondLst>
                                  <p:childTnLst>
                                    <p:set>
                                      <p:cBhvr>
                                        <p:cTn id="16" dur="1" fill="hold">
                                          <p:stCondLst>
                                            <p:cond delay="0"/>
                                          </p:stCondLst>
                                        </p:cTn>
                                        <p:tgtEl>
                                          <p:spTgt spid="35843">
                                            <p:txEl>
                                              <p:pRg st="2" end="2"/>
                                            </p:txEl>
                                          </p:spTgt>
                                        </p:tgtEl>
                                        <p:attrNameLst>
                                          <p:attrName>style.visibility</p:attrName>
                                        </p:attrNameLst>
                                      </p:cBhvr>
                                      <p:to>
                                        <p:strVal val="visible"/>
                                      </p:to>
                                    </p:set>
                                    <p:anim calcmode="lin" valueType="num">
                                      <p:cBhvr additive="base">
                                        <p:cTn id="17" dur="2000" fill="hold"/>
                                        <p:tgtEl>
                                          <p:spTgt spid="35843">
                                            <p:txEl>
                                              <p:pRg st="2" end="2"/>
                                            </p:txEl>
                                          </p:spTgt>
                                        </p:tgtEl>
                                        <p:attrNameLst>
                                          <p:attrName>ppt_x</p:attrName>
                                        </p:attrNameLst>
                                      </p:cBhvr>
                                      <p:tavLst>
                                        <p:tav tm="0">
                                          <p:val>
                                            <p:strVal val="0-#ppt_w/2"/>
                                          </p:val>
                                        </p:tav>
                                        <p:tav tm="100000">
                                          <p:val>
                                            <p:strVal val="#ppt_x"/>
                                          </p:val>
                                        </p:tav>
                                      </p:tavLst>
                                    </p:anim>
                                    <p:anim calcmode="lin" valueType="num">
                                      <p:cBhvr additive="base">
                                        <p:cTn id="18" dur="2000" fill="hold"/>
                                        <p:tgtEl>
                                          <p:spTgt spid="35843">
                                            <p:txEl>
                                              <p:pRg st="2" end="2"/>
                                            </p:txEl>
                                          </p:spTgt>
                                        </p:tgtEl>
                                        <p:attrNameLst>
                                          <p:attrName>ppt_y</p:attrName>
                                        </p:attrNameLst>
                                      </p:cBhvr>
                                      <p:tavLst>
                                        <p:tav tm="0">
                                          <p:val>
                                            <p:strVal val="#ppt_y"/>
                                          </p:val>
                                        </p:tav>
                                        <p:tav tm="100000">
                                          <p:val>
                                            <p:strVal val="#ppt_y"/>
                                          </p:val>
                                        </p:tav>
                                      </p:tavLst>
                                    </p:anim>
                                  </p:childTnLst>
                                </p:cTn>
                              </p:par>
                              <p:par>
                                <p:cTn id="19" presetID="2" presetClass="entr" presetSubtype="8" fill="hold" nodeType="withEffect">
                                  <p:stCondLst>
                                    <p:cond delay="0"/>
                                  </p:stCondLst>
                                  <p:childTnLst>
                                    <p:set>
                                      <p:cBhvr>
                                        <p:cTn id="20" dur="1" fill="hold">
                                          <p:stCondLst>
                                            <p:cond delay="0"/>
                                          </p:stCondLst>
                                        </p:cTn>
                                        <p:tgtEl>
                                          <p:spTgt spid="35843">
                                            <p:txEl>
                                              <p:pRg st="3" end="3"/>
                                            </p:txEl>
                                          </p:spTgt>
                                        </p:tgtEl>
                                        <p:attrNameLst>
                                          <p:attrName>style.visibility</p:attrName>
                                        </p:attrNameLst>
                                      </p:cBhvr>
                                      <p:to>
                                        <p:strVal val="visible"/>
                                      </p:to>
                                    </p:set>
                                    <p:anim calcmode="lin" valueType="num">
                                      <p:cBhvr additive="base">
                                        <p:cTn id="21" dur="2000" fill="hold"/>
                                        <p:tgtEl>
                                          <p:spTgt spid="35843">
                                            <p:txEl>
                                              <p:pRg st="3" end="3"/>
                                            </p:txEl>
                                          </p:spTgt>
                                        </p:tgtEl>
                                        <p:attrNameLst>
                                          <p:attrName>ppt_x</p:attrName>
                                        </p:attrNameLst>
                                      </p:cBhvr>
                                      <p:tavLst>
                                        <p:tav tm="0">
                                          <p:val>
                                            <p:strVal val="0-#ppt_w/2"/>
                                          </p:val>
                                        </p:tav>
                                        <p:tav tm="100000">
                                          <p:val>
                                            <p:strVal val="#ppt_x"/>
                                          </p:val>
                                        </p:tav>
                                      </p:tavLst>
                                    </p:anim>
                                    <p:anim calcmode="lin" valueType="num">
                                      <p:cBhvr additive="base">
                                        <p:cTn id="22" dur="2000" fill="hold"/>
                                        <p:tgtEl>
                                          <p:spTgt spid="35843">
                                            <p:txEl>
                                              <p:pRg st="3" end="3"/>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8" name="Rectangle 4"/>
          <p:cNvSpPr>
            <a:spLocks noGrp="1" noChangeArrowheads="1"/>
          </p:cNvSpPr>
          <p:nvPr>
            <p:ph type="title"/>
          </p:nvPr>
        </p:nvSpPr>
        <p:spPr>
          <a:xfrm>
            <a:off x="381000" y="3048000"/>
            <a:ext cx="8229600" cy="1143000"/>
          </a:xfrm>
        </p:spPr>
        <p:txBody>
          <a:bodyPr>
            <a:normAutofit fontScale="90000"/>
          </a:bodyPr>
          <a:lstStyle/>
          <a:p>
            <a:r>
              <a:rPr lang="fa-IR" altLang="en-US" sz="5400" b="1">
                <a:solidFill>
                  <a:srgbClr val="FF0000"/>
                </a:solidFill>
              </a:rPr>
              <a:t>مسمومیت های ناشی از کار کشاورزی</a:t>
            </a:r>
            <a:endParaRPr lang="en-US" altLang="en-US" sz="5400" b="1">
              <a:solidFill>
                <a:srgbClr val="FF0000"/>
              </a:solidFill>
            </a:endParaRPr>
          </a:p>
        </p:txBody>
      </p:sp>
    </p:spTree>
    <p:extLst>
      <p:ext uri="{BB962C8B-B14F-4D97-AF65-F5344CB8AC3E}">
        <p14:creationId xmlns:p14="http://schemas.microsoft.com/office/powerpoint/2010/main" val="3103081061"/>
      </p:ext>
    </p:extLst>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normAutofit/>
          </a:bodyPr>
          <a:lstStyle/>
          <a:p>
            <a:r>
              <a:rPr lang="fa-IR" altLang="en-US" sz="4800" dirty="0"/>
              <a:t>مسمومیت ها </a:t>
            </a:r>
            <a:endParaRPr lang="en-US" altLang="en-US" sz="4800" dirty="0"/>
          </a:p>
        </p:txBody>
      </p:sp>
      <p:sp>
        <p:nvSpPr>
          <p:cNvPr id="12291" name="Rectangle 3"/>
          <p:cNvSpPr>
            <a:spLocks noGrp="1" noChangeArrowheads="1"/>
          </p:cNvSpPr>
          <p:nvPr>
            <p:ph type="body" idx="1"/>
          </p:nvPr>
        </p:nvSpPr>
        <p:spPr/>
        <p:txBody>
          <a:bodyPr/>
          <a:lstStyle/>
          <a:p>
            <a:r>
              <a:rPr lang="fa-IR" altLang="en-US" dirty="0"/>
              <a:t>سموم کشاورزی</a:t>
            </a:r>
            <a:r>
              <a:rPr lang="fa-IR" altLang="en-US" dirty="0">
                <a:solidFill>
                  <a:srgbClr val="FFCC00"/>
                </a:solidFill>
              </a:rPr>
              <a:t> </a:t>
            </a:r>
            <a:endParaRPr lang="fa-IR" altLang="en-US" dirty="0"/>
          </a:p>
          <a:p>
            <a:r>
              <a:rPr lang="fa-IR" altLang="en-US" dirty="0"/>
              <a:t>آفت کش ها : </a:t>
            </a:r>
          </a:p>
          <a:p>
            <a:pPr>
              <a:buFont typeface="Wingdings" pitchFamily="2" charset="2"/>
              <a:buNone/>
            </a:pPr>
            <a:r>
              <a:rPr lang="fa-IR" altLang="en-US" dirty="0"/>
              <a:t>                 کلردار آلی: ددت ، تجمع در بافت چربی ،</a:t>
            </a:r>
          </a:p>
          <a:p>
            <a:pPr>
              <a:buFont typeface="Wingdings" pitchFamily="2" charset="2"/>
              <a:buNone/>
            </a:pPr>
            <a:r>
              <a:rPr lang="fa-IR" altLang="en-US" dirty="0"/>
              <a:t>                               آزاد شدن تدریجی </a:t>
            </a:r>
          </a:p>
          <a:p>
            <a:pPr>
              <a:buFont typeface="Wingdings" pitchFamily="2" charset="2"/>
              <a:buNone/>
            </a:pPr>
            <a:r>
              <a:rPr lang="fa-IR" altLang="en-US" dirty="0"/>
              <a:t>                 فسفردار آلی: پاراتیون ، </a:t>
            </a:r>
          </a:p>
          <a:p>
            <a:pPr>
              <a:buFont typeface="Wingdings" pitchFamily="2" charset="2"/>
              <a:buNone/>
            </a:pPr>
            <a:r>
              <a:rPr lang="fa-IR" altLang="en-US" dirty="0"/>
              <a:t>                                جلوگیری از جذب استیل کولین </a:t>
            </a:r>
          </a:p>
          <a:p>
            <a:r>
              <a:rPr lang="fa-IR" altLang="en-US" dirty="0"/>
              <a:t>گازها : دی اکسید نیتروژن </a:t>
            </a:r>
            <a:endParaRPr lang="en-US" altLang="en-US" dirty="0"/>
          </a:p>
        </p:txBody>
      </p:sp>
    </p:spTree>
    <p:extLst>
      <p:ext uri="{BB962C8B-B14F-4D97-AF65-F5344CB8AC3E}">
        <p14:creationId xmlns:p14="http://schemas.microsoft.com/office/powerpoint/2010/main" val="154449382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2290"/>
                                        </p:tgtEl>
                                        <p:attrNameLst>
                                          <p:attrName>style.visibility</p:attrName>
                                        </p:attrNameLst>
                                      </p:cBhvr>
                                      <p:to>
                                        <p:strVal val="visible"/>
                                      </p:to>
                                    </p:set>
                                    <p:animEffect transition="in" filter="fade">
                                      <p:cBhvr>
                                        <p:cTn id="7" dur="2000"/>
                                        <p:tgtEl>
                                          <p:spTgt spid="1229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291">
                                            <p:txEl>
                                              <p:pRg st="0" end="0"/>
                                            </p:txEl>
                                          </p:spTgt>
                                        </p:tgtEl>
                                        <p:attrNameLst>
                                          <p:attrName>style.visibility</p:attrName>
                                        </p:attrNameLst>
                                      </p:cBhvr>
                                      <p:to>
                                        <p:strVal val="visible"/>
                                      </p:to>
                                    </p:set>
                                    <p:animEffect transition="in" filter="fade">
                                      <p:cBhvr>
                                        <p:cTn id="12" dur="2000"/>
                                        <p:tgtEl>
                                          <p:spTgt spid="12291">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2291">
                                            <p:txEl>
                                              <p:pRg st="1" end="1"/>
                                            </p:txEl>
                                          </p:spTgt>
                                        </p:tgtEl>
                                        <p:attrNameLst>
                                          <p:attrName>style.visibility</p:attrName>
                                        </p:attrNameLst>
                                      </p:cBhvr>
                                      <p:to>
                                        <p:strVal val="visible"/>
                                      </p:to>
                                    </p:set>
                                    <p:animEffect transition="in" filter="fade">
                                      <p:cBhvr>
                                        <p:cTn id="17" dur="2000"/>
                                        <p:tgtEl>
                                          <p:spTgt spid="12291">
                                            <p:txEl>
                                              <p:pRg st="1" end="1"/>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2291">
                                            <p:txEl>
                                              <p:pRg st="2" end="2"/>
                                            </p:txEl>
                                          </p:spTgt>
                                        </p:tgtEl>
                                        <p:attrNameLst>
                                          <p:attrName>style.visibility</p:attrName>
                                        </p:attrNameLst>
                                      </p:cBhvr>
                                      <p:to>
                                        <p:strVal val="visible"/>
                                      </p:to>
                                    </p:set>
                                    <p:animEffect transition="in" filter="fade">
                                      <p:cBhvr>
                                        <p:cTn id="22" dur="2000"/>
                                        <p:tgtEl>
                                          <p:spTgt spid="12291">
                                            <p:txEl>
                                              <p:pRg st="2" end="2"/>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2291">
                                            <p:txEl>
                                              <p:pRg st="3" end="3"/>
                                            </p:txEl>
                                          </p:spTgt>
                                        </p:tgtEl>
                                        <p:attrNameLst>
                                          <p:attrName>style.visibility</p:attrName>
                                        </p:attrNameLst>
                                      </p:cBhvr>
                                      <p:to>
                                        <p:strVal val="visible"/>
                                      </p:to>
                                    </p:set>
                                    <p:animEffect transition="in" filter="fade">
                                      <p:cBhvr>
                                        <p:cTn id="27" dur="2000"/>
                                        <p:tgtEl>
                                          <p:spTgt spid="12291">
                                            <p:txEl>
                                              <p:pRg st="3" end="3"/>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2291">
                                            <p:txEl>
                                              <p:pRg st="4" end="4"/>
                                            </p:txEl>
                                          </p:spTgt>
                                        </p:tgtEl>
                                        <p:attrNameLst>
                                          <p:attrName>style.visibility</p:attrName>
                                        </p:attrNameLst>
                                      </p:cBhvr>
                                      <p:to>
                                        <p:strVal val="visible"/>
                                      </p:to>
                                    </p:set>
                                    <p:animEffect transition="in" filter="fade">
                                      <p:cBhvr>
                                        <p:cTn id="32" dur="2000"/>
                                        <p:tgtEl>
                                          <p:spTgt spid="12291">
                                            <p:txEl>
                                              <p:pRg st="4" end="4"/>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2291">
                                            <p:txEl>
                                              <p:pRg st="5" end="5"/>
                                            </p:txEl>
                                          </p:spTgt>
                                        </p:tgtEl>
                                        <p:attrNameLst>
                                          <p:attrName>style.visibility</p:attrName>
                                        </p:attrNameLst>
                                      </p:cBhvr>
                                      <p:to>
                                        <p:strVal val="visible"/>
                                      </p:to>
                                    </p:set>
                                    <p:animEffect transition="in" filter="fade">
                                      <p:cBhvr>
                                        <p:cTn id="37" dur="2000"/>
                                        <p:tgtEl>
                                          <p:spTgt spid="12291">
                                            <p:txEl>
                                              <p:pRg st="5" end="5"/>
                                            </p:txEl>
                                          </p:spTgt>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2291">
                                            <p:txEl>
                                              <p:pRg st="6" end="6"/>
                                            </p:txEl>
                                          </p:spTgt>
                                        </p:tgtEl>
                                        <p:attrNameLst>
                                          <p:attrName>style.visibility</p:attrName>
                                        </p:attrNameLst>
                                      </p:cBhvr>
                                      <p:to>
                                        <p:strVal val="visible"/>
                                      </p:to>
                                    </p:set>
                                    <p:animEffect transition="in" filter="fade">
                                      <p:cBhvr>
                                        <p:cTn id="42" dur="2000"/>
                                        <p:tgtEl>
                                          <p:spTgt spid="12291">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0" grpId="0"/>
      <p:bldP spid="12291" grpId="0" build="p"/>
    </p:bldLst>
  </p:timing>
</p:sld>
</file>

<file path=ppt/slides/slide10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r>
              <a:rPr lang="fa-IR" altLang="en-US" sz="4800" dirty="0"/>
              <a:t>آلرژی</a:t>
            </a:r>
            <a:r>
              <a:rPr lang="fa-IR" altLang="en-US" dirty="0">
                <a:solidFill>
                  <a:srgbClr val="FFCC00"/>
                </a:solidFill>
              </a:rPr>
              <a:t> </a:t>
            </a:r>
            <a:endParaRPr lang="en-US" altLang="en-US" dirty="0">
              <a:solidFill>
                <a:srgbClr val="FFCC00"/>
              </a:solidFill>
            </a:endParaRPr>
          </a:p>
        </p:txBody>
      </p:sp>
      <p:sp>
        <p:nvSpPr>
          <p:cNvPr id="5123" name="Rectangle 3"/>
          <p:cNvSpPr>
            <a:spLocks noGrp="1" noChangeArrowheads="1"/>
          </p:cNvSpPr>
          <p:nvPr>
            <p:ph type="body" idx="1"/>
          </p:nvPr>
        </p:nvSpPr>
        <p:spPr/>
        <p:txBody>
          <a:bodyPr/>
          <a:lstStyle/>
          <a:p>
            <a:r>
              <a:rPr lang="fa-IR" altLang="en-US" dirty="0"/>
              <a:t>ریه کشاورزان </a:t>
            </a:r>
          </a:p>
          <a:p>
            <a:r>
              <a:rPr lang="fa-IR" altLang="en-US" dirty="0"/>
              <a:t>آسم </a:t>
            </a:r>
          </a:p>
          <a:p>
            <a:r>
              <a:rPr lang="fa-IR" altLang="en-US" dirty="0"/>
              <a:t>چشم ، کهیر، درماتیت های تماسی </a:t>
            </a:r>
            <a:endParaRPr lang="en-US" altLang="en-US" dirty="0"/>
          </a:p>
        </p:txBody>
      </p:sp>
    </p:spTree>
    <p:extLst>
      <p:ext uri="{BB962C8B-B14F-4D97-AF65-F5344CB8AC3E}">
        <p14:creationId xmlns:p14="http://schemas.microsoft.com/office/powerpoint/2010/main" val="191633135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122"/>
                                        </p:tgtEl>
                                        <p:attrNameLst>
                                          <p:attrName>style.visibility</p:attrName>
                                        </p:attrNameLst>
                                      </p:cBhvr>
                                      <p:to>
                                        <p:strVal val="visible"/>
                                      </p:to>
                                    </p:set>
                                    <p:animEffect transition="in" filter="fade">
                                      <p:cBhvr>
                                        <p:cTn id="7" dur="2000"/>
                                        <p:tgtEl>
                                          <p:spTgt spid="512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123">
                                            <p:txEl>
                                              <p:pRg st="0" end="0"/>
                                            </p:txEl>
                                          </p:spTgt>
                                        </p:tgtEl>
                                        <p:attrNameLst>
                                          <p:attrName>style.visibility</p:attrName>
                                        </p:attrNameLst>
                                      </p:cBhvr>
                                      <p:to>
                                        <p:strVal val="visible"/>
                                      </p:to>
                                    </p:set>
                                    <p:animEffect transition="in" filter="fade">
                                      <p:cBhvr>
                                        <p:cTn id="12" dur="2000"/>
                                        <p:tgtEl>
                                          <p:spTgt spid="5123">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123">
                                            <p:txEl>
                                              <p:pRg st="1" end="1"/>
                                            </p:txEl>
                                          </p:spTgt>
                                        </p:tgtEl>
                                        <p:attrNameLst>
                                          <p:attrName>style.visibility</p:attrName>
                                        </p:attrNameLst>
                                      </p:cBhvr>
                                      <p:to>
                                        <p:strVal val="visible"/>
                                      </p:to>
                                    </p:set>
                                    <p:animEffect transition="in" filter="fade">
                                      <p:cBhvr>
                                        <p:cTn id="17" dur="2000"/>
                                        <p:tgtEl>
                                          <p:spTgt spid="5123">
                                            <p:txEl>
                                              <p:pRg st="1" end="1"/>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123">
                                            <p:txEl>
                                              <p:pRg st="2" end="2"/>
                                            </p:txEl>
                                          </p:spTgt>
                                        </p:tgtEl>
                                        <p:attrNameLst>
                                          <p:attrName>style.visibility</p:attrName>
                                        </p:attrNameLst>
                                      </p:cBhvr>
                                      <p:to>
                                        <p:strVal val="visible"/>
                                      </p:to>
                                    </p:set>
                                    <p:animEffect transition="in" filter="fade">
                                      <p:cBhvr>
                                        <p:cTn id="22" dur="2000"/>
                                        <p:tgtEl>
                                          <p:spTgt spid="512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2" grpId="0"/>
      <p:bldP spid="5123" grpId="0" build="p"/>
    </p:bld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2050" name="Picture 2"/>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a:effectLst/>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1021</TotalTime>
  <Words>4462</Words>
  <Application>Microsoft Office PowerPoint</Application>
  <PresentationFormat>On-screen Show (4:3)</PresentationFormat>
  <Paragraphs>586</Paragraphs>
  <Slides>107</Slides>
  <Notes>2</Notes>
  <HiddenSlides>0</HiddenSlides>
  <MMClips>0</MMClips>
  <ScaleCrop>false</ScaleCrop>
  <HeadingPairs>
    <vt:vector size="4" baseType="variant">
      <vt:variant>
        <vt:lpstr>Theme</vt:lpstr>
      </vt:variant>
      <vt:variant>
        <vt:i4>1</vt:i4>
      </vt:variant>
      <vt:variant>
        <vt:lpstr>Slide Titles</vt:lpstr>
      </vt:variant>
      <vt:variant>
        <vt:i4>107</vt:i4>
      </vt:variant>
    </vt:vector>
  </HeadingPairs>
  <TitlesOfParts>
    <vt:vector size="108" baseType="lpstr">
      <vt:lpstr>Office Theme</vt:lpstr>
      <vt:lpstr>PowerPoint Presentation</vt:lpstr>
      <vt:lpstr>PowerPoint Presentation</vt:lpstr>
      <vt:lpstr>بهداشت حرفه ای</vt:lpstr>
      <vt:lpstr>PowerPoint Presentation</vt:lpstr>
      <vt:lpstr>PowerPoint Presentation</vt:lpstr>
      <vt:lpstr>PowerPoint Presentation</vt:lpstr>
      <vt:lpstr>PowerPoint Presentation</vt:lpstr>
      <vt:lpstr>تاریخچه بهداشت حرفه ای</vt:lpstr>
      <vt:lpstr>PowerPoint Presentation</vt:lpstr>
      <vt:lpstr>PowerPoint Presentation</vt:lpstr>
      <vt:lpstr>PowerPoint Presentation</vt:lpstr>
      <vt:lpstr>PowerPoint Presentation</vt:lpstr>
      <vt:lpstr>:Bernardino ramazzini پدرعلم بهداشت حرفه ای</vt:lpstr>
      <vt:lpstr>PowerPoint Presentation</vt:lpstr>
      <vt:lpstr>PowerPoint Presentation</vt:lpstr>
      <vt:lpstr>PowerPoint Presentation</vt:lpstr>
      <vt:lpstr> در سال 1918 آلیس هامیلتون رشته بهداشت صنعتی را در دانشگاه هاروارد آمریکا پایه ریزی کرد بعضی از مردم آمریکا این خانم را که همه عمرش را صرف بیماریهی شغلی کرده بنام دختر رامازینی لقب داده اند </vt:lpstr>
      <vt:lpstr>PowerPoint Presentation</vt:lpstr>
      <vt:lpstr>شعار سازمان خدمات خدمات بهداشتی  آمریکا در سالهای بعد از جنگ جهانی</vt:lpstr>
      <vt:lpstr>PowerPoint Presentation</vt:lpstr>
      <vt:lpstr>عوامل زیان آور فیزیکی مانند: صدا، گرما، سرما، ارتعاش، روشنایی، پرتوها، فشار و ... </vt:lpstr>
      <vt:lpstr>عوامل زیان آور شیمیایی مانند: گازها وبخارات  گردوغبار ها مواد شیمیایی سمی، آفت کشها و</vt:lpstr>
      <vt:lpstr>عوامل زیان آور ارگونومیکی مانند: وضعیت نامناسب بدنی در زمان کار وحمل نامناسب بارکار با ابزارها و ماشین آلات نامناسب</vt:lpstr>
      <vt:lpstr>عوامل زیان آور بیولوژیکی مانند: ویروسها، ریکتزیاها، باکتریها، قارچها، انگل ها</vt:lpstr>
      <vt:lpstr>  </vt:lpstr>
      <vt:lpstr>PowerPoint Presentation</vt:lpstr>
      <vt:lpstr>PowerPoint Presentation</vt:lpstr>
      <vt:lpstr>PowerPoint Presentation</vt:lpstr>
      <vt:lpstr>عوامل زیان آور در حرفه کشاورزی</vt:lpstr>
      <vt:lpstr>الف-بحران در سلامت محصول  ناشی از مصرف  بی رویه نهاده های شیمیایی     </vt:lpstr>
      <vt:lpstr>· نكات بهداشتي در مورد سموم كشاورزي</vt:lpstr>
      <vt:lpstr>سم چيست؟ </vt:lpstr>
      <vt:lpstr>چگونه بايد سم را نگهداري كرد</vt:lpstr>
      <vt:lpstr>نكاتي كه بايد در عمليات سم پاشي به آن توجه كرد:</vt:lpstr>
      <vt:lpstr>PowerPoint Presentation</vt:lpstr>
      <vt:lpstr>PowerPoint Presentation</vt:lpstr>
      <vt:lpstr>كمكهاي اوليه و درماني به فرد مسموم:</vt:lpstr>
      <vt:lpstr>PowerPoint Presentation</vt:lpstr>
      <vt:lpstr>PowerPoint Presentation</vt:lpstr>
      <vt:lpstr>· بيماريها و عوارض ناشي از گرد و غبار گياهي و غلات: </vt:lpstr>
      <vt:lpstr>گرد و غبار دانه هاي غلات و حبوبات: </vt:lpstr>
      <vt:lpstr>PowerPoint Presentation</vt:lpstr>
      <vt:lpstr>PowerPoint Presentation</vt:lpstr>
      <vt:lpstr>    </vt:lpstr>
      <vt:lpstr>PowerPoint Presentation</vt:lpstr>
      <vt:lpstr>وسايل حفاظت فردي عبارتند از : لباس كار ، پيش بند ، كلاه فلزي ( كاسك ) كلاه كار و سرند ، ماسك جوشكاري و عينك و ساير انواع ماسك ها ، حفاظ گوش ، كمربند حفاظ ، انواع دستكش ها ، كفش و چكمه و گتر</vt:lpstr>
      <vt:lpstr>PowerPoint Presentation</vt:lpstr>
      <vt:lpstr>برنامه پایش پزشکی در کارگران سالم كه شامل معاينات بدو استخدام وساليانه (دوره اي)</vt:lpstr>
      <vt:lpstr>نمونه برداري از هواي محيط كار</vt:lpstr>
      <vt:lpstr>قبل از اصلاحات</vt:lpstr>
      <vt:lpstr>بعد از اصلاحات</vt:lpstr>
      <vt:lpstr>PowerPoint Presentation</vt:lpstr>
      <vt:lpstr>كشاورزان در معرض قارچها</vt:lpstr>
      <vt:lpstr>كشاورزان در معرض ويروسها</vt:lpstr>
      <vt:lpstr>كشاورزان در معرض باكتريها</vt:lpstr>
      <vt:lpstr>كشاورزان در معرض انگلها</vt:lpstr>
      <vt:lpstr>PowerPoint Presentation</vt:lpstr>
      <vt:lpstr>ارگونومي چيست؟</vt:lpstr>
      <vt:lpstr>عوامل زیان آور در حرفه کشاورزی</vt:lpstr>
      <vt:lpstr>PowerPoint Presentation</vt:lpstr>
      <vt:lpstr>علل بروز كمر درد :</vt:lpstr>
      <vt:lpstr>درست بلند كردن بار :</vt:lpstr>
      <vt:lpstr>ايمن بلند کردن و حمل بار   ؟</vt:lpstr>
      <vt:lpstr>حمل دستی بار ( بلند کردن و پايين آوردن بار )  :</vt:lpstr>
      <vt:lpstr>عوامل زیان آور در حرفه کشاورزی</vt:lpstr>
      <vt:lpstr>منابع پرتو ماوراءبنفش</vt:lpstr>
      <vt:lpstr>بربدن انسان  uv اثرات</vt:lpstr>
      <vt:lpstr>كارگران فضاهاي روباز : با استفاده از كلاه لبه دار و كرمهاي ضد افتاب از اشعه افتاب در امان بمانيد</vt:lpstr>
      <vt:lpstr>PowerPoint Presentation</vt:lpstr>
      <vt:lpstr>ج)خستگي گرمايي:يكي از متداولترين  عوارض است</vt:lpstr>
      <vt:lpstr>PowerPoint Presentation</vt:lpstr>
      <vt:lpstr>تدابير حفاظتي و پيشگيري از خطرات گرما </vt:lpstr>
      <vt:lpstr>بدن انسان به چند صورت در مقابل گرما به مبارزه مي پردازد. </vt:lpstr>
      <vt:lpstr>PowerPoint Presentation</vt:lpstr>
      <vt:lpstr>سروصدا</vt:lpstr>
      <vt:lpstr>مقدمه</vt:lpstr>
      <vt:lpstr>اهمیت موضوع</vt:lpstr>
      <vt:lpstr>آمار سال 1388 وزارت بهداشت نشان داده است که 20% کارگاهها دارای شرایط زیان آور صدا و 21% کارگران در معرض صدای زیان آور بوده اند. کمترین تعداد شاغلین در معرض طبق این آمار حدود 500 هزار نفر می باشند. ولی برآورد علمی با مقایسه آمارهای مشابه و در نظر گرفتن جمعیت کارگری کشور حاکی از آن است که طبق برآورد در ایران  حدود 2 میلیون نفر شاغل در معرض صدای زیان آور ( بیش از dBA85) قرار دارند. </vt:lpstr>
      <vt:lpstr>در شهرستان تاكستان در سال 89 </vt:lpstr>
      <vt:lpstr>PowerPoint Presentation</vt:lpstr>
      <vt:lpstr>صدمه به دستگاه شنوايي: </vt:lpstr>
      <vt:lpstr>PowerPoint Presentation</vt:lpstr>
      <vt:lpstr>بررسي سروصدا دربهداشت حرفه ای (ازروش عمومي)  شناسايي و ارزيابي(اندازه گيري ومقايسه با استانداردها) وكنترل</vt:lpstr>
      <vt:lpstr>اندازه گیری سروصدا</vt:lpstr>
      <vt:lpstr>استانداردهای سروصدا:مقادیر مواجهه با سر وصدابر اساس استاندارد ایران و  acgih برای8ساعت روزانه و40 ساعت در هفته-حد سقفی صدا140 دسی بل</vt:lpstr>
      <vt:lpstr>كنترل سر وصدا:1- كنترل فني 2- كنترل مديريتي</vt:lpstr>
      <vt:lpstr>PowerPoint Presentation</vt:lpstr>
      <vt:lpstr>كنترل در مسير انتشار</vt:lpstr>
      <vt:lpstr>نمونه از اوديمتري انجام شده :افت درفركانس 4000 انجام شده (كم شنوايي جزيي) </vt:lpstr>
      <vt:lpstr>PowerPoint Presentation</vt:lpstr>
      <vt:lpstr>حفاظ هاي                                   حفاظ های گوش:ایر پلاگ وایرماف                                  گوش1:-اير ماف 2-ايرپلاگ</vt:lpstr>
      <vt:lpstr>PowerPoint Presentation</vt:lpstr>
      <vt:lpstr>PowerPoint Presentation</vt:lpstr>
      <vt:lpstr>2)بیماریهای تنفسی: 32%بیماریهای شغلی کشاورزان راتشکیل میدهندودراثراستنشاق گرد وغبار برخی محصولات،کودهاوسموم بخصوص سمپاشی بدون حفاظ عارض می شوند. فارمرزلانگ ،باگاسیتوز،بیسینیوز،... </vt:lpstr>
      <vt:lpstr>PowerPoint Presentation</vt:lpstr>
      <vt:lpstr>3)عوارض اسکلتی عضلانی </vt:lpstr>
      <vt:lpstr>4)بیماریهای مشترک انسان و دام </vt:lpstr>
      <vt:lpstr>PowerPoint Presentation</vt:lpstr>
      <vt:lpstr>بیماریهای حاصل از عوامل زیان آور در حرفه کشاورزی :</vt:lpstr>
      <vt:lpstr>بیماریهای حاصل از عوامل زیان آور در حرفه کشاورزی :</vt:lpstr>
      <vt:lpstr>PowerPoint Presentation</vt:lpstr>
      <vt:lpstr>بیماریهای حاصل از عوامل زیان آور در حرفه کشاورزی :</vt:lpstr>
      <vt:lpstr>بیماریهای حاصل از عوامل زیان آور در حرفه کشاورزی :</vt:lpstr>
      <vt:lpstr>مسمومیت های ناشی از کار کشاورزی</vt:lpstr>
      <vt:lpstr>مسمومیت ها </vt:lpstr>
      <vt:lpstr>آلرژی </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herfehie</dc:creator>
  <cp:lastModifiedBy>mr.abbasi</cp:lastModifiedBy>
  <cp:revision>106</cp:revision>
  <dcterms:created xsi:type="dcterms:W3CDTF">2010-01-06T10:28:17Z</dcterms:created>
  <dcterms:modified xsi:type="dcterms:W3CDTF">2017-02-02T22:35:12Z</dcterms:modified>
</cp:coreProperties>
</file>