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1" r:id="rId4"/>
    <p:sldId id="267" r:id="rId5"/>
    <p:sldId id="279" r:id="rId6"/>
    <p:sldId id="283" r:id="rId7"/>
    <p:sldId id="284" r:id="rId8"/>
    <p:sldId id="280" r:id="rId9"/>
    <p:sldId id="281" r:id="rId10"/>
    <p:sldId id="282" r:id="rId11"/>
    <p:sldId id="259" r:id="rId12"/>
    <p:sldId id="273" r:id="rId13"/>
    <p:sldId id="276" r:id="rId14"/>
    <p:sldId id="258" r:id="rId15"/>
    <p:sldId id="265" r:id="rId16"/>
    <p:sldId id="266" r:id="rId17"/>
    <p:sldId id="271" r:id="rId18"/>
    <p:sldId id="277" r:id="rId19"/>
    <p:sldId id="268" r:id="rId20"/>
    <p:sldId id="272" r:id="rId21"/>
    <p:sldId id="274" r:id="rId22"/>
    <p:sldId id="275" r:id="rId23"/>
    <p:sldId id="27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715" autoAdjust="0"/>
  </p:normalViewPr>
  <p:slideViewPr>
    <p:cSldViewPr>
      <p:cViewPr>
        <p:scale>
          <a:sx n="100" d="100"/>
          <a:sy n="100" d="100"/>
        </p:scale>
        <p:origin x="420" y="-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653059814891545E-2"/>
          <c:y val="2.7176542799077854E-2"/>
          <c:w val="0.93934694018510845"/>
          <c:h val="0.817355956590002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دارای مجوز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a-I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تاکستان</c:v>
                </c:pt>
                <c:pt idx="1">
                  <c:v>آبیک</c:v>
                </c:pt>
                <c:pt idx="2">
                  <c:v>بوئین زهرا</c:v>
                </c:pt>
                <c:pt idx="3">
                  <c:v>البرز</c:v>
                </c:pt>
                <c:pt idx="4">
                  <c:v>قزوین</c:v>
                </c:pt>
                <c:pt idx="5">
                  <c:v>آوج</c:v>
                </c:pt>
                <c:pt idx="6">
                  <c:v>استان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68.2</c:v>
                </c:pt>
                <c:pt idx="1">
                  <c:v>64.8</c:v>
                </c:pt>
                <c:pt idx="2">
                  <c:v>64.400000000000006</c:v>
                </c:pt>
                <c:pt idx="3">
                  <c:v>37.200000000000003</c:v>
                </c:pt>
                <c:pt idx="4">
                  <c:v>17.5</c:v>
                </c:pt>
                <c:pt idx="5">
                  <c:v>7.5</c:v>
                </c:pt>
                <c:pt idx="6">
                  <c:v>36</c:v>
                </c:pt>
              </c:numCache>
            </c:numRef>
          </c:val>
        </c:ser>
        <c:ser>
          <c:idx val="1"/>
          <c:order val="1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تاکستان</c:v>
                </c:pt>
                <c:pt idx="1">
                  <c:v>آبیک</c:v>
                </c:pt>
                <c:pt idx="2">
                  <c:v>بوئین زهرا</c:v>
                </c:pt>
                <c:pt idx="3">
                  <c:v>البرز</c:v>
                </c:pt>
                <c:pt idx="4">
                  <c:v>قزوین</c:v>
                </c:pt>
                <c:pt idx="5">
                  <c:v>آوج</c:v>
                </c:pt>
                <c:pt idx="6">
                  <c:v>استان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582288"/>
        <c:axId val="149582680"/>
      </c:barChart>
      <c:catAx>
        <c:axId val="149582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9582680"/>
        <c:crosses val="autoZero"/>
        <c:auto val="1"/>
        <c:lblAlgn val="ctr"/>
        <c:lblOffset val="100"/>
        <c:noMultiLvlLbl val="0"/>
      </c:catAx>
      <c:valAx>
        <c:axId val="149582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9582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a-I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E5C6D2A-D95A-45B8-8681-FD30C1E7835E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111C7D0-6C32-4FE9-A350-F7EC1C5E041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674812"/>
            <a:ext cx="6553200" cy="36042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5325" y="228600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rdiya" pitchFamily="2" charset="-78"/>
              </a:rPr>
              <a:t>اماکن عمومی بدون دخانیات، </a:t>
            </a:r>
            <a:r>
              <a:rPr lang="fa-IR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rdiya" pitchFamily="2" charset="-78"/>
              </a:rPr>
              <a:t/>
            </a:r>
            <a:br>
              <a:rPr lang="fa-IR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rdiya" pitchFamily="2" charset="-78"/>
              </a:rPr>
            </a:br>
            <a:r>
              <a:rPr lang="fa-IR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rdiya" pitchFamily="2" charset="-78"/>
              </a:rPr>
              <a:t>حق شهروندی</a:t>
            </a:r>
            <a:endParaRPr 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Bardiya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5514974"/>
            <a:ext cx="5334000" cy="1038226"/>
          </a:xfrm>
        </p:spPr>
        <p:txBody>
          <a:bodyPr>
            <a:normAutofit fontScale="25000" lnSpcReduction="20000"/>
          </a:bodyPr>
          <a:lstStyle/>
          <a:p>
            <a:endParaRPr lang="fa-I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Compset" pitchFamily="2" charset="-78"/>
            </a:endParaRPr>
          </a:p>
          <a:p>
            <a:pPr algn="ctr" rtl="1">
              <a:lnSpc>
                <a:spcPct val="220000"/>
              </a:lnSpc>
            </a:pPr>
            <a:r>
              <a:rPr lang="fa-IR" sz="7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anose="00000700000000000000" pitchFamily="2" charset="-78"/>
              </a:rPr>
              <a:t>واحد سلامت محیط مرکز بهداشت استان</a:t>
            </a:r>
          </a:p>
          <a:p>
            <a:pPr algn="ctr" rtl="1">
              <a:lnSpc>
                <a:spcPct val="220000"/>
              </a:lnSpc>
            </a:pPr>
            <a:r>
              <a:rPr lang="fa-IR" sz="6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anose="00000700000000000000" pitchFamily="2" charset="-78"/>
              </a:rPr>
              <a:t>خرداد 98</a:t>
            </a:r>
            <a:endParaRPr lang="en-US" sz="6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2783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52400"/>
            <a:ext cx="7772400" cy="762000"/>
          </a:xfrm>
        </p:spPr>
        <p:txBody>
          <a:bodyPr>
            <a:normAutofit/>
          </a:bodyPr>
          <a:lstStyle/>
          <a:p>
            <a:pPr algn="ctr" rtl="1"/>
            <a:r>
              <a:rPr lang="fa-IR" sz="4000" dirty="0" smtClean="0">
                <a:solidFill>
                  <a:srgbClr val="C00000"/>
                </a:solidFill>
                <a:cs typeface="2  Compset" pitchFamily="2" charset="-78"/>
              </a:rPr>
              <a:t>وضعیت مصرف مواد دخانی</a:t>
            </a:r>
            <a:endParaRPr lang="fa-IR" sz="4000" dirty="0">
              <a:solidFill>
                <a:srgbClr val="C00000"/>
              </a:solidFill>
              <a:cs typeface="2  Compset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828800"/>
            <a:ext cx="8839200" cy="5334000"/>
          </a:xfrm>
        </p:spPr>
        <p:txBody>
          <a:bodyPr>
            <a:normAutofit fontScale="92500" lnSpcReduction="10000"/>
          </a:bodyPr>
          <a:lstStyle/>
          <a:p>
            <a:pPr marL="457200" indent="-457200" algn="justLow" rtl="1">
              <a:buFont typeface="Arial" panose="020B0604020202020204" pitchFamily="34" charset="0"/>
              <a:buChar char="•"/>
            </a:pPr>
            <a:r>
              <a:rPr lang="fa-IR" sz="3600" dirty="0" smtClean="0">
                <a:solidFill>
                  <a:srgbClr val="0070C0"/>
                </a:solidFill>
                <a:cs typeface="2  Mitra" pitchFamily="2" charset="-78"/>
              </a:rPr>
              <a:t>- یک میلیارد و سیصد هزار نفر در جهان دخانیات مصرف میکنند.</a:t>
            </a:r>
          </a:p>
          <a:p>
            <a:pPr marL="457200" indent="-457200" algn="justLow" rtl="1">
              <a:buFont typeface="Arial" panose="020B0604020202020204" pitchFamily="34" charset="0"/>
              <a:buChar char="•"/>
            </a:pPr>
            <a:r>
              <a:rPr lang="fa-IR" sz="3600" dirty="0" smtClean="0">
                <a:solidFill>
                  <a:srgbClr val="0070C0"/>
                </a:solidFill>
                <a:cs typeface="2  Mitra" pitchFamily="2" charset="-78"/>
              </a:rPr>
              <a:t>- 82% افراد مصرف کننده مواد دخانی در کشورهای درحال توسعه زندگی می کنند</a:t>
            </a:r>
          </a:p>
          <a:p>
            <a:pPr marL="457200" indent="-457200" algn="justLow" rtl="1">
              <a:buFont typeface="Arial" panose="020B0604020202020204" pitchFamily="34" charset="0"/>
              <a:buChar char="•"/>
            </a:pPr>
            <a:r>
              <a:rPr lang="fa-IR" sz="3600" dirty="0" smtClean="0">
                <a:solidFill>
                  <a:srgbClr val="0070C0"/>
                </a:solidFill>
                <a:cs typeface="2  Mitra" pitchFamily="2" charset="-78"/>
              </a:rPr>
              <a:t>- در ایران(سال 95): </a:t>
            </a:r>
            <a:r>
              <a:rPr lang="fa-IR" sz="3000" dirty="0" smtClean="0">
                <a:solidFill>
                  <a:srgbClr val="FF9900"/>
                </a:solidFill>
                <a:cs typeface="2  Mitra" pitchFamily="2" charset="-78"/>
              </a:rPr>
              <a:t>مصرف کننده مواد دخانی </a:t>
            </a:r>
            <a:r>
              <a:rPr lang="fa-IR" sz="3000" dirty="0" smtClean="0">
                <a:solidFill>
                  <a:srgbClr val="0070C0"/>
                </a:solidFill>
                <a:cs typeface="2  Mitra" pitchFamily="2" charset="-78"/>
              </a:rPr>
              <a:t>در جمعیت بالای 18 سال:</a:t>
            </a:r>
            <a:endParaRPr lang="fa-IR" sz="3600" dirty="0" smtClean="0">
              <a:solidFill>
                <a:srgbClr val="0070C0"/>
              </a:solidFill>
              <a:cs typeface="2  Mitra" pitchFamily="2" charset="-78"/>
            </a:endParaRPr>
          </a:p>
          <a:p>
            <a:pPr marL="457200" indent="-457200" algn="justLow" rtl="1">
              <a:buFont typeface="Arial" panose="020B0604020202020204" pitchFamily="34" charset="0"/>
              <a:buChar char="•"/>
            </a:pPr>
            <a:r>
              <a:rPr lang="fa-IR" sz="3200" dirty="0" smtClean="0">
                <a:solidFill>
                  <a:srgbClr val="0070C0"/>
                </a:solidFill>
                <a:cs typeface="2  Mitra" pitchFamily="2" charset="-78"/>
              </a:rPr>
              <a:t>مصرف کننده مستمر روزانه کشور : 14.15%     </a:t>
            </a:r>
            <a:r>
              <a:rPr lang="fa-IR" sz="3600" dirty="0" smtClean="0">
                <a:solidFill>
                  <a:srgbClr val="FF0000"/>
                </a:solidFill>
                <a:cs typeface="2  Mitra" pitchFamily="2" charset="-78"/>
              </a:rPr>
              <a:t>استان: 20.49% (رتبه دوم)</a:t>
            </a:r>
            <a:endParaRPr lang="fa-IR" sz="3600" dirty="0">
              <a:solidFill>
                <a:srgbClr val="FF0000"/>
              </a:solidFill>
              <a:cs typeface="2  Mitra" pitchFamily="2" charset="-78"/>
            </a:endParaRPr>
          </a:p>
          <a:p>
            <a:pPr marL="457200" indent="-457200" algn="justLow" rtl="1">
              <a:buFont typeface="Arial" panose="020B0604020202020204" pitchFamily="34" charset="0"/>
              <a:buChar char="•"/>
            </a:pPr>
            <a:r>
              <a:rPr lang="fa-IR" sz="3200" dirty="0" smtClean="0">
                <a:solidFill>
                  <a:srgbClr val="0070C0"/>
                </a:solidFill>
                <a:cs typeface="2  Mitra" pitchFamily="2" charset="-78"/>
              </a:rPr>
              <a:t>مصرف کننده </a:t>
            </a:r>
            <a:r>
              <a:rPr lang="en-US" sz="3200" dirty="0" smtClean="0">
                <a:solidFill>
                  <a:srgbClr val="0070C0"/>
                </a:solidFill>
                <a:cs typeface="2  Mitra" pitchFamily="2" charset="-78"/>
              </a:rPr>
              <a:t>EVER</a:t>
            </a:r>
            <a:r>
              <a:rPr lang="fa-IR" sz="3200" dirty="0" smtClean="0">
                <a:solidFill>
                  <a:srgbClr val="0070C0"/>
                </a:solidFill>
                <a:cs typeface="2  Mitra" pitchFamily="2" charset="-78"/>
              </a:rPr>
              <a:t> کشور : 21.14%  </a:t>
            </a:r>
            <a:r>
              <a:rPr lang="fa-IR" sz="3600" dirty="0" smtClean="0">
                <a:solidFill>
                  <a:srgbClr val="FF0000"/>
                </a:solidFill>
                <a:cs typeface="2  Mitra" pitchFamily="2" charset="-78"/>
              </a:rPr>
              <a:t>            استان: 31.48%</a:t>
            </a:r>
          </a:p>
          <a:p>
            <a:pPr marL="457200" indent="-457200" algn="justLow" rtl="1">
              <a:buFont typeface="Arial" panose="020B0604020202020204" pitchFamily="34" charset="0"/>
              <a:buChar char="•"/>
            </a:pPr>
            <a:r>
              <a:rPr lang="fa-IR" sz="3600" dirty="0" smtClean="0">
                <a:solidFill>
                  <a:srgbClr val="FF9900"/>
                </a:solidFill>
                <a:cs typeface="2  Mitra" pitchFamily="2" charset="-78"/>
              </a:rPr>
              <a:t>مصرف کننده سیگار:</a:t>
            </a:r>
          </a:p>
          <a:p>
            <a:pPr marL="457200" indent="-457200" algn="justLow" rtl="1">
              <a:buFont typeface="Arial" panose="020B0604020202020204" pitchFamily="34" charset="0"/>
              <a:buChar char="•"/>
            </a:pPr>
            <a:r>
              <a:rPr lang="fa-IR" sz="3600" dirty="0">
                <a:solidFill>
                  <a:srgbClr val="0070C0"/>
                </a:solidFill>
                <a:cs typeface="2  Mitra" pitchFamily="2" charset="-78"/>
              </a:rPr>
              <a:t>مصرف کننده مستمر روزانه کشور : </a:t>
            </a:r>
            <a:r>
              <a:rPr lang="fa-IR" sz="3600" dirty="0" smtClean="0">
                <a:solidFill>
                  <a:srgbClr val="0070C0"/>
                </a:solidFill>
                <a:cs typeface="2  Mitra" pitchFamily="2" charset="-78"/>
              </a:rPr>
              <a:t>10.08%  </a:t>
            </a:r>
            <a:r>
              <a:rPr lang="fa-IR" sz="3500" dirty="0">
                <a:solidFill>
                  <a:srgbClr val="FF0000"/>
                </a:solidFill>
                <a:cs typeface="2  Mitra" pitchFamily="2" charset="-78"/>
              </a:rPr>
              <a:t>استان: </a:t>
            </a:r>
            <a:r>
              <a:rPr lang="fa-IR" sz="3500" dirty="0" smtClean="0">
                <a:solidFill>
                  <a:srgbClr val="FF0000"/>
                </a:solidFill>
                <a:cs typeface="2  Mitra" pitchFamily="2" charset="-78"/>
              </a:rPr>
              <a:t>13.1</a:t>
            </a:r>
            <a:r>
              <a:rPr lang="fa-IR" sz="3000" dirty="0" smtClean="0">
                <a:solidFill>
                  <a:srgbClr val="FF0000"/>
                </a:solidFill>
                <a:cs typeface="2  Mitra" pitchFamily="2" charset="-78"/>
              </a:rPr>
              <a:t>%( </a:t>
            </a:r>
            <a:r>
              <a:rPr lang="fa-IR" sz="3900" dirty="0" smtClean="0">
                <a:solidFill>
                  <a:srgbClr val="FF0000"/>
                </a:solidFill>
                <a:cs typeface="2  Mitra" pitchFamily="2" charset="-78"/>
              </a:rPr>
              <a:t>رتبه سوم)</a:t>
            </a:r>
            <a:endParaRPr lang="fa-IR" sz="3900" dirty="0">
              <a:solidFill>
                <a:srgbClr val="FF0000"/>
              </a:solidFill>
              <a:cs typeface="2  Mitra" pitchFamily="2" charset="-78"/>
            </a:endParaRPr>
          </a:p>
          <a:p>
            <a:pPr marL="457200" indent="-457200" algn="justLow" rtl="1">
              <a:buFont typeface="Arial" panose="020B0604020202020204" pitchFamily="34" charset="0"/>
              <a:buChar char="•"/>
            </a:pPr>
            <a:r>
              <a:rPr lang="fa-IR" sz="3600" dirty="0">
                <a:solidFill>
                  <a:srgbClr val="0070C0"/>
                </a:solidFill>
                <a:cs typeface="2  Mitra" pitchFamily="2" charset="-78"/>
              </a:rPr>
              <a:t>مصرف کننده </a:t>
            </a:r>
            <a:r>
              <a:rPr lang="en-US" sz="3600" dirty="0">
                <a:solidFill>
                  <a:srgbClr val="0070C0"/>
                </a:solidFill>
                <a:cs typeface="2  Mitra" pitchFamily="2" charset="-78"/>
              </a:rPr>
              <a:t>EVER</a:t>
            </a:r>
            <a:r>
              <a:rPr lang="fa-IR" sz="3600" dirty="0">
                <a:solidFill>
                  <a:srgbClr val="0070C0"/>
                </a:solidFill>
                <a:cs typeface="2  Mitra" pitchFamily="2" charset="-78"/>
              </a:rPr>
              <a:t> کشور : </a:t>
            </a:r>
            <a:r>
              <a:rPr lang="fa-IR" sz="3600" dirty="0" smtClean="0">
                <a:solidFill>
                  <a:srgbClr val="0070C0"/>
                </a:solidFill>
                <a:cs typeface="2  Mitra" pitchFamily="2" charset="-78"/>
              </a:rPr>
              <a:t>14.63%  </a:t>
            </a:r>
            <a:r>
              <a:rPr lang="fa-IR" sz="4000" dirty="0" smtClean="0">
                <a:solidFill>
                  <a:srgbClr val="FF0000"/>
                </a:solidFill>
                <a:cs typeface="2  Mitra" pitchFamily="2" charset="-78"/>
              </a:rPr>
              <a:t>     </a:t>
            </a:r>
            <a:r>
              <a:rPr lang="fa-IR" sz="4000" dirty="0">
                <a:solidFill>
                  <a:srgbClr val="FF0000"/>
                </a:solidFill>
                <a:cs typeface="2  Mitra" pitchFamily="2" charset="-78"/>
              </a:rPr>
              <a:t>استان: </a:t>
            </a:r>
            <a:r>
              <a:rPr lang="fa-IR" sz="4000" dirty="0" smtClean="0">
                <a:solidFill>
                  <a:srgbClr val="FF0000"/>
                </a:solidFill>
                <a:cs typeface="2  Mitra" pitchFamily="2" charset="-78"/>
              </a:rPr>
              <a:t>18.47%</a:t>
            </a:r>
            <a:endParaRPr lang="fa-IR" sz="4000" dirty="0">
              <a:solidFill>
                <a:srgbClr val="FF0000"/>
              </a:solidFill>
              <a:cs typeface="2  Mitra" pitchFamily="2" charset="-78"/>
            </a:endParaRPr>
          </a:p>
          <a:p>
            <a:pPr marL="457200" indent="-457200" algn="justLow" rtl="1">
              <a:buFont typeface="Arial" panose="020B0604020202020204" pitchFamily="34" charset="0"/>
              <a:buChar char="•"/>
            </a:pPr>
            <a:endParaRPr lang="fa-IR" sz="3600" dirty="0" smtClean="0">
              <a:solidFill>
                <a:srgbClr val="FF0000"/>
              </a:solidFill>
              <a:cs typeface="2  Mitra" pitchFamily="2" charset="-78"/>
            </a:endParaRPr>
          </a:p>
          <a:p>
            <a:pPr marL="457200" indent="-457200" algn="justLow" rtl="1">
              <a:buFont typeface="Arial" panose="020B0604020202020204" pitchFamily="34" charset="0"/>
              <a:buChar char="•"/>
            </a:pPr>
            <a:endParaRPr lang="fa-IR" sz="3600" dirty="0">
              <a:solidFill>
                <a:srgbClr val="FF0000"/>
              </a:solidFill>
              <a:cs typeface="2 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0958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609600"/>
            <a:ext cx="7772400" cy="685800"/>
          </a:xfrm>
        </p:spPr>
        <p:txBody>
          <a:bodyPr>
            <a:normAutofit/>
          </a:bodyPr>
          <a:lstStyle/>
          <a:p>
            <a:pPr algn="ctr" rtl="1"/>
            <a:r>
              <a:rPr lang="fa-IR" dirty="0" smtClean="0">
                <a:solidFill>
                  <a:srgbClr val="FF0000"/>
                </a:solidFill>
                <a:cs typeface="2  Compset" pitchFamily="2" charset="-78"/>
              </a:rPr>
              <a:t>واقعیات تکان دهنده(خبر 12 خرداد 98)</a:t>
            </a:r>
            <a:endParaRPr lang="en-US" dirty="0">
              <a:solidFill>
                <a:srgbClr val="FF0000"/>
              </a:solidFill>
              <a:cs typeface="2  Compset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534400" cy="4073769"/>
          </a:xfrm>
        </p:spPr>
        <p:txBody>
          <a:bodyPr anchor="ctr">
            <a:noAutofit/>
          </a:bodyPr>
          <a:lstStyle/>
          <a:p>
            <a:pPr marL="457200" indent="-457200" algn="justLow" rtl="1"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rgbClr val="0070C0"/>
                </a:solidFill>
                <a:cs typeface="2  Compset" pitchFamily="2" charset="-78"/>
              </a:rPr>
              <a:t>حدود 10000 میلیارد تومان هزینه تهیه مواد دخانی در کشور</a:t>
            </a:r>
          </a:p>
          <a:p>
            <a:pPr marL="342900" indent="-342900" algn="justLow" rtl="1">
              <a:buFont typeface="Wingdings" pitchFamily="2" charset="2"/>
              <a:buChar char="q"/>
            </a:pPr>
            <a:r>
              <a:rPr lang="fa-IR" sz="2000" dirty="0" smtClean="0">
                <a:solidFill>
                  <a:srgbClr val="C00000"/>
                </a:solidFill>
                <a:cs typeface="2  Compset" pitchFamily="2" charset="-78"/>
              </a:rPr>
              <a:t>بیش </a:t>
            </a:r>
            <a:r>
              <a:rPr lang="fa-IR" sz="2000" dirty="0">
                <a:solidFill>
                  <a:srgbClr val="C00000"/>
                </a:solidFill>
                <a:cs typeface="2  Compset" pitchFamily="2" charset="-78"/>
              </a:rPr>
              <a:t>از 3 برابر هزینه مصرف سیگار در کشور صرف درمان بیماری های مرتبط با دخانیات میشود</a:t>
            </a:r>
            <a:r>
              <a:rPr lang="fa-IR" sz="2000" dirty="0" smtClean="0">
                <a:solidFill>
                  <a:srgbClr val="C00000"/>
                </a:solidFill>
                <a:cs typeface="2  Compset" pitchFamily="2" charset="-78"/>
              </a:rPr>
              <a:t>.</a:t>
            </a:r>
          </a:p>
          <a:p>
            <a:pPr marL="342900" indent="-342900" algn="justLow" rtl="1">
              <a:buFont typeface="Wingdings" pitchFamily="2" charset="2"/>
              <a:buChar char="q"/>
            </a:pPr>
            <a:r>
              <a:rPr lang="fa-IR" sz="2800" dirty="0" smtClean="0">
                <a:solidFill>
                  <a:srgbClr val="0070C0"/>
                </a:solidFill>
                <a:cs typeface="2  Compset" pitchFamily="2" charset="-78"/>
              </a:rPr>
              <a:t>30000 میلیارد تومان هزینه درمان بیماری </a:t>
            </a:r>
          </a:p>
          <a:p>
            <a:pPr marL="342900" indent="-342900" algn="justLow" rtl="1">
              <a:buFont typeface="Wingdings" pitchFamily="2" charset="2"/>
              <a:buChar char="q"/>
            </a:pPr>
            <a:r>
              <a:rPr lang="fa-IR" sz="2800" dirty="0" smtClean="0">
                <a:solidFill>
                  <a:srgbClr val="0070C0"/>
                </a:solidFill>
                <a:cs typeface="2  Compset" pitchFamily="2" charset="-78"/>
              </a:rPr>
              <a:t>سالانه 55 میلیارد نخ مصرف سیگار </a:t>
            </a:r>
          </a:p>
          <a:p>
            <a:pPr marL="342900" indent="-342900" algn="justLow" rtl="1">
              <a:buFont typeface="Wingdings" pitchFamily="2" charset="2"/>
              <a:buChar char="q"/>
            </a:pPr>
            <a:r>
              <a:rPr lang="fa-IR" sz="2800" dirty="0">
                <a:solidFill>
                  <a:srgbClr val="0070C0"/>
                </a:solidFill>
                <a:cs typeface="2  Compset" pitchFamily="2" charset="-78"/>
              </a:rPr>
              <a:t>سالیانه </a:t>
            </a:r>
            <a:r>
              <a:rPr lang="fa-IR" sz="2800" dirty="0" smtClean="0">
                <a:solidFill>
                  <a:srgbClr val="0070C0"/>
                </a:solidFill>
                <a:cs typeface="2  Compset" pitchFamily="2" charset="-78"/>
              </a:rPr>
              <a:t>55000 مرگ در اثر مصرف دخانیات</a:t>
            </a:r>
          </a:p>
          <a:p>
            <a:pPr marL="342900" indent="-342900" algn="justLow" rtl="1">
              <a:buFont typeface="Wingdings" pitchFamily="2" charset="2"/>
              <a:buChar char="q"/>
            </a:pPr>
            <a:r>
              <a:rPr lang="fa-IR" sz="2800" dirty="0" smtClean="0">
                <a:solidFill>
                  <a:srgbClr val="0070C0"/>
                </a:solidFill>
                <a:cs typeface="2  Compset" pitchFamily="2" charset="-78"/>
              </a:rPr>
              <a:t>بار اقتصادی مرگ : 70000 میلیارد تومان</a:t>
            </a:r>
          </a:p>
          <a:p>
            <a:pPr marL="342900" indent="-342900" algn="justLow" rtl="1">
              <a:buFont typeface="Wingdings" pitchFamily="2" charset="2"/>
              <a:buChar char="q"/>
            </a:pPr>
            <a:endParaRPr lang="fa-IR" sz="2800" dirty="0">
              <a:solidFill>
                <a:srgbClr val="0070C0"/>
              </a:solidFill>
              <a:cs typeface="2  Compset" pitchFamily="2" charset="-78"/>
            </a:endParaRPr>
          </a:p>
          <a:p>
            <a:pPr marL="342900" indent="-342900" algn="justLow" rtl="1">
              <a:buFont typeface="Wingdings" pitchFamily="2" charset="2"/>
              <a:buChar char="q"/>
            </a:pPr>
            <a:r>
              <a:rPr lang="fa-IR" sz="2800" dirty="0" smtClean="0">
                <a:solidFill>
                  <a:schemeClr val="tx1"/>
                </a:solidFill>
                <a:cs typeface="2  Compset" pitchFamily="2" charset="-78"/>
              </a:rPr>
              <a:t>=== هزینه مصرف مواد دخانی در کشور: 100 هزار میلیارد تومان</a:t>
            </a:r>
          </a:p>
          <a:p>
            <a:pPr marL="342900" indent="-342900" algn="justLow" rtl="1">
              <a:buFont typeface="Wingdings" pitchFamily="2" charset="2"/>
              <a:buChar char="q"/>
            </a:pPr>
            <a:endParaRPr lang="fa-IR" sz="2800" dirty="0">
              <a:solidFill>
                <a:srgbClr val="0070C0"/>
              </a:solidFill>
              <a:cs typeface="2  Compset" pitchFamily="2" charset="-78"/>
            </a:endParaRPr>
          </a:p>
          <a:p>
            <a:pPr marL="342900" indent="-342900" algn="justLow" rtl="1">
              <a:buFont typeface="Wingdings" pitchFamily="2" charset="2"/>
              <a:buChar char="q"/>
            </a:pPr>
            <a:endParaRPr lang="fa-IR" sz="2800" dirty="0" smtClean="0">
              <a:solidFill>
                <a:srgbClr val="002060"/>
              </a:solidFill>
              <a:cs typeface="2  Compse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4496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er\Desktop\177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1"/>
            <a:ext cx="2590800" cy="25146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24200" y="209551"/>
            <a:ext cx="7772400" cy="1066800"/>
          </a:xfrm>
        </p:spPr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2  Titr" pitchFamily="2" charset="-78"/>
              </a:rPr>
              <a:t>قلیان از </a:t>
            </a:r>
            <a:r>
              <a:rPr lang="fa-IR" sz="3200" dirty="0" smtClean="0">
                <a:solidFill>
                  <a:srgbClr val="C00000"/>
                </a:solidFill>
                <a:cs typeface="2  Titr" pitchFamily="2" charset="-78"/>
              </a:rPr>
              <a:t>سیگار خطرناک تر </a:t>
            </a:r>
            <a:r>
              <a:rPr lang="fa-IR" sz="3200" dirty="0" smtClean="0">
                <a:cs typeface="2  Titr" pitchFamily="2" charset="-78"/>
              </a:rPr>
              <a:t>است:</a:t>
            </a:r>
            <a:endParaRPr lang="en-US" sz="3200" dirty="0"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676400"/>
            <a:ext cx="8991600" cy="5181600"/>
          </a:xfrm>
        </p:spPr>
        <p:txBody>
          <a:bodyPr>
            <a:normAutofit fontScale="92500" lnSpcReduction="20000"/>
          </a:bodyPr>
          <a:lstStyle/>
          <a:p>
            <a:pPr algn="just" rtl="1"/>
            <a:endParaRPr lang="fa-IR" sz="3300" dirty="0" smtClean="0">
              <a:cs typeface="2  Davat" pitchFamily="2" charset="-78"/>
            </a:endParaRPr>
          </a:p>
          <a:p>
            <a:pPr marL="457200" indent="-457200" algn="just" rt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fa-IR" sz="3300" dirty="0" smtClean="0">
                <a:cs typeface="2  Mitra" panose="00000400000000000000" pitchFamily="2" charset="-78"/>
              </a:rPr>
              <a:t>طول زمان مصرف بیشتر در نتیجه میزان نیکوتین </a:t>
            </a:r>
          </a:p>
          <a:p>
            <a:pPr marL="457200" indent="-457200" algn="just" rtl="1">
              <a:buFont typeface="Wingdings" panose="05000000000000000000" pitchFamily="2" charset="2"/>
              <a:buChar char="ü"/>
            </a:pPr>
            <a:r>
              <a:rPr lang="fa-IR" sz="3300" dirty="0" smtClean="0">
                <a:cs typeface="2  Mitra" panose="00000400000000000000" pitchFamily="2" charset="-78"/>
              </a:rPr>
              <a:t>و </a:t>
            </a:r>
            <a:r>
              <a:rPr lang="fa-IR" sz="3300" dirty="0">
                <a:cs typeface="2  Mitra" panose="00000400000000000000" pitchFamily="2" charset="-78"/>
              </a:rPr>
              <a:t>مواد </a:t>
            </a:r>
            <a:r>
              <a:rPr lang="fa-IR" sz="3300" dirty="0" smtClean="0">
                <a:cs typeface="2  Mitra" panose="00000400000000000000" pitchFamily="2" charset="-78"/>
              </a:rPr>
              <a:t>سمی وارده به بدن بیشتر  </a:t>
            </a:r>
          </a:p>
          <a:p>
            <a:pPr marL="457200" indent="-457200" algn="just" rtl="1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fa-IR" sz="3300" dirty="0" smtClean="0">
                <a:cs typeface="2  Mitra" panose="00000400000000000000" pitchFamily="2" charset="-78"/>
              </a:rPr>
              <a:t>پک عمیق تر</a:t>
            </a:r>
          </a:p>
          <a:p>
            <a:pPr marL="457200" indent="-457200" algn="just" rtl="1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fa-IR" sz="3300" dirty="0" smtClean="0">
                <a:cs typeface="2  Mitra" panose="00000400000000000000" pitchFamily="2" charset="-78"/>
              </a:rPr>
              <a:t>استفاده از </a:t>
            </a:r>
            <a:r>
              <a:rPr lang="fa-IR" sz="3300" dirty="0">
                <a:cs typeface="2  Mitra" panose="00000400000000000000" pitchFamily="2" charset="-78"/>
              </a:rPr>
              <a:t>ذ</a:t>
            </a:r>
            <a:r>
              <a:rPr lang="fa-IR" sz="3300" dirty="0" smtClean="0">
                <a:cs typeface="2  Mitra" panose="00000400000000000000" pitchFamily="2" charset="-78"/>
              </a:rPr>
              <a:t>غال، مقادیر قابل توجهی از فلزات سنگین و مواد سمی در دود حاصل از احتراق ذغال شناسایی شده است.</a:t>
            </a:r>
          </a:p>
          <a:p>
            <a:pPr marL="457200" indent="-457200" algn="just" rtl="1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fa-IR" sz="3300" dirty="0" smtClean="0">
                <a:cs typeface="2  Mitra" panose="00000400000000000000" pitchFamily="2" charset="-78"/>
              </a:rPr>
              <a:t>انتقال </a:t>
            </a:r>
            <a:r>
              <a:rPr lang="fa-IR" sz="3300" dirty="0">
                <a:cs typeface="2  Mitra" panose="00000400000000000000" pitchFamily="2" charset="-78"/>
              </a:rPr>
              <a:t>عفونت هایی از قبیل سل، ویروس </a:t>
            </a:r>
            <a:r>
              <a:rPr lang="fa-IR" sz="3300" dirty="0" smtClean="0">
                <a:cs typeface="2  Mitra" panose="00000400000000000000" pitchFamily="2" charset="-78"/>
              </a:rPr>
              <a:t>تبخال، میکروب عامل </a:t>
            </a:r>
            <a:r>
              <a:rPr lang="fa-IR" sz="3300" dirty="0">
                <a:cs typeface="2  Mitra" panose="00000400000000000000" pitchFamily="2" charset="-78"/>
              </a:rPr>
              <a:t>زخم </a:t>
            </a:r>
            <a:r>
              <a:rPr lang="fa-IR" sz="3300" dirty="0" smtClean="0">
                <a:cs typeface="2  Mitra" panose="00000400000000000000" pitchFamily="2" charset="-78"/>
              </a:rPr>
              <a:t>معده، هپاتیت، </a:t>
            </a:r>
            <a:r>
              <a:rPr lang="fa-IR" sz="3300" dirty="0">
                <a:cs typeface="2  Mitra" panose="00000400000000000000" pitchFamily="2" charset="-78"/>
              </a:rPr>
              <a:t>ویروس هاي عامل عفونت هاي </a:t>
            </a:r>
            <a:r>
              <a:rPr lang="fa-IR" sz="3300" dirty="0" smtClean="0">
                <a:cs typeface="2  Mitra" panose="00000400000000000000" pitchFamily="2" charset="-78"/>
              </a:rPr>
              <a:t>تنفسی، </a:t>
            </a:r>
            <a:r>
              <a:rPr lang="fa-IR" sz="3300" dirty="0">
                <a:cs typeface="2  Mitra" panose="00000400000000000000" pitchFamily="2" charset="-78"/>
              </a:rPr>
              <a:t>سرماخوردگی و بیماري </a:t>
            </a:r>
            <a:r>
              <a:rPr lang="fa-IR" sz="3300" dirty="0" smtClean="0">
                <a:cs typeface="2  Mitra" panose="00000400000000000000" pitchFamily="2" charset="-78"/>
              </a:rPr>
              <a:t>هاي روده اي</a:t>
            </a:r>
          </a:p>
          <a:p>
            <a:pPr marL="457200" indent="-457200" algn="just" rtl="1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fa-IR" sz="3300" dirty="0" smtClean="0">
                <a:cs typeface="2  Mitra" panose="00000400000000000000" pitchFamily="2" charset="-78"/>
              </a:rPr>
              <a:t>از بین رفتن قبح مواد دخانی</a:t>
            </a:r>
          </a:p>
          <a:p>
            <a:pPr marL="457200" indent="-457200" algn="just" rtl="1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fa-IR" sz="3300" dirty="0" smtClean="0">
                <a:cs typeface="2  Mitra" panose="00000400000000000000" pitchFamily="2" charset="-78"/>
              </a:rPr>
              <a:t>کاهش سن استعمال سیگار</a:t>
            </a:r>
          </a:p>
          <a:p>
            <a:pPr rtl="1"/>
            <a:endParaRPr lang="fa-IR" dirty="0" smtClean="0">
              <a:cs typeface="2  Davat" pitchFamily="2" charset="-78"/>
            </a:endParaRPr>
          </a:p>
          <a:p>
            <a:pPr rtl="1"/>
            <a:endParaRPr lang="en-US" dirty="0">
              <a:cs typeface="2  Davat" pitchFamily="2" charset="-78"/>
            </a:endParaRPr>
          </a:p>
        </p:txBody>
      </p:sp>
      <p:pic>
        <p:nvPicPr>
          <p:cNvPr id="2049" name="Picture 1" descr="C:\Documents and Settings\user\Desktop\imagesCAMT3KZ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4800600"/>
            <a:ext cx="2590800" cy="1828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1712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4400" dirty="0" smtClean="0"/>
              <a:t>ویپ </a:t>
            </a:r>
            <a:r>
              <a:rPr lang="en-US" sz="4400" dirty="0" err="1" smtClean="0"/>
              <a:t>Vape</a:t>
            </a:r>
            <a:r>
              <a:rPr lang="en-US" sz="4400" dirty="0" smtClean="0"/>
              <a:t> </a:t>
            </a:r>
            <a:endParaRPr lang="fa-IR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292351" y="831769"/>
            <a:ext cx="6705600" cy="534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151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1" t="8696" r="-351" b="6087"/>
          <a:stretch/>
        </p:blipFill>
        <p:spPr>
          <a:xfrm>
            <a:off x="1066800" y="228600"/>
            <a:ext cx="67818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732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6962" b="6646"/>
          <a:stretch/>
        </p:blipFill>
        <p:spPr>
          <a:xfrm>
            <a:off x="1524000" y="0"/>
            <a:ext cx="6248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71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E-JUICE</a:t>
            </a:r>
            <a:endParaRPr lang="fa-IR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054351" y="1889574"/>
            <a:ext cx="5181600" cy="4298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073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2034" y="600635"/>
            <a:ext cx="8449235" cy="6019800"/>
          </a:xfrm>
        </p:spPr>
        <p:txBody>
          <a:bodyPr>
            <a:noAutofit/>
          </a:bodyPr>
          <a:lstStyle/>
          <a:p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*This is not smoking cessation product</a:t>
            </a:r>
            <a:b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*This is not a safer alternative to cigarette	</a:t>
            </a:r>
            <a:b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*This is not FAD approved</a:t>
            </a:r>
            <a:b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*ISNOT invented to treat </a:t>
            </a:r>
            <a:b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*Is not prevent or cure any disease…</a:t>
            </a:r>
            <a:b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*Do not touch or ingest doing so many fatal</a:t>
            </a:r>
            <a:b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*Nicotine is addictive</a:t>
            </a:r>
            <a:b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*Keep away from children &amp; pets</a:t>
            </a:r>
            <a:b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*Keep away from children</a:t>
            </a:r>
            <a:b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</a:t>
            </a:r>
            <a:r>
              <a:rPr lang="en-US" sz="2800" cap="none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DOnot</a:t>
            </a:r>
            <a:r>
              <a:rPr lang="en-US" sz="28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use if pregnant, breast feeding, at risk of heart disease ,  high blood pressure, diabetes &amp; taking medicine for depression or asthma or you have any health complication</a:t>
            </a:r>
            <a:endParaRPr lang="fa-IR" sz="2800" cap="none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2034" y="76200"/>
            <a:ext cx="8458200" cy="53340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cs typeface="2  Titr" panose="00000700000000000000" pitchFamily="2" charset="-78"/>
              </a:rPr>
              <a:t/>
            </a:r>
            <a:br>
              <a:rPr lang="en-US" sz="2800" b="1" dirty="0">
                <a:solidFill>
                  <a:srgbClr val="FF0000"/>
                </a:solidFill>
                <a:cs typeface="2  Titr" panose="00000700000000000000" pitchFamily="2" charset="-78"/>
              </a:rPr>
            </a:br>
            <a:r>
              <a:rPr lang="fa-IR" sz="2800" b="1" dirty="0" smtClean="0">
                <a:solidFill>
                  <a:srgbClr val="FF0000"/>
                </a:solidFill>
                <a:cs typeface="2  Titr" panose="00000700000000000000" pitchFamily="2" charset="-78"/>
              </a:rPr>
              <a:t> متن برچسب</a:t>
            </a:r>
            <a:endParaRPr lang="fa-IR" sz="2800" b="1" dirty="0">
              <a:solidFill>
                <a:srgbClr val="FF0000"/>
              </a:solidFill>
              <a:cs typeface="2 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7895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486400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en-US" sz="4000" dirty="0" smtClean="0">
                <a:solidFill>
                  <a:srgbClr val="00B050"/>
                </a:solidFill>
                <a:cs typeface="2  Titr" panose="00000700000000000000" pitchFamily="2" charset="-78"/>
              </a:rPr>
              <a:t>This product contains a chemical known to the state of California To cause birth defects or other reproductive harm</a:t>
            </a:r>
          </a:p>
          <a:p>
            <a:pPr algn="ctr"/>
            <a:endParaRPr lang="en-US" sz="4000" dirty="0">
              <a:solidFill>
                <a:srgbClr val="00B050"/>
              </a:solidFill>
              <a:cs typeface="2  Titr" panose="00000700000000000000" pitchFamily="2" charset="-78"/>
            </a:endParaRPr>
          </a:p>
          <a:p>
            <a:pPr algn="ctr"/>
            <a:endParaRPr lang="en-US" sz="4000" dirty="0" smtClean="0">
              <a:solidFill>
                <a:srgbClr val="00B050"/>
              </a:solidFill>
              <a:cs typeface="2  Titr" panose="00000700000000000000" pitchFamily="2" charset="-78"/>
            </a:endParaRPr>
          </a:p>
          <a:p>
            <a:pPr algn="ctr"/>
            <a:endParaRPr lang="en-US" sz="4000" dirty="0">
              <a:solidFill>
                <a:srgbClr val="FF0000"/>
              </a:solidFill>
            </a:endParaRPr>
          </a:p>
          <a:p>
            <a:pPr algn="ctr"/>
            <a:r>
              <a:rPr lang="en-US" sz="4400" dirty="0" smtClean="0">
                <a:solidFill>
                  <a:srgbClr val="FF0000"/>
                </a:solidFill>
              </a:rPr>
              <a:t>Nicotine</a:t>
            </a:r>
            <a:endParaRPr lang="fa-IR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6858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81001"/>
            <a:ext cx="8686800" cy="1066800"/>
          </a:xfrm>
        </p:spPr>
        <p:txBody>
          <a:bodyPr>
            <a:normAutofit/>
          </a:bodyPr>
          <a:lstStyle/>
          <a:p>
            <a:pPr algn="ctr"/>
            <a:r>
              <a:rPr lang="fa-IR" sz="3200" b="1" dirty="0" smtClean="0">
                <a:solidFill>
                  <a:srgbClr val="00B050"/>
                </a:solidFill>
                <a:cs typeface="2  Compset" pitchFamily="2" charset="-78"/>
              </a:rPr>
              <a:t>شش راهکار کنوانسیون منع مصرف دخانیات و کاهش مصرف</a:t>
            </a:r>
            <a:endParaRPr lang="en-US" sz="3200" b="1" dirty="0">
              <a:solidFill>
                <a:srgbClr val="00B050"/>
              </a:solidFill>
              <a:cs typeface="2  Compset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4825" y="1143000"/>
            <a:ext cx="8610600" cy="5943600"/>
          </a:xfrm>
        </p:spPr>
        <p:txBody>
          <a:bodyPr>
            <a:noAutofit/>
          </a:bodyPr>
          <a:lstStyle/>
          <a:p>
            <a:pPr marL="457200" indent="-457200" algn="justLow" rtl="1">
              <a:buFont typeface="Arial" pitchFamily="34" charset="0"/>
              <a:buChar char="•"/>
            </a:pPr>
            <a:r>
              <a:rPr lang="fa-IR" sz="3200" dirty="0" smtClean="0">
                <a:solidFill>
                  <a:schemeClr val="tx1"/>
                </a:solidFill>
              </a:rPr>
              <a:t>1. </a:t>
            </a:r>
            <a:r>
              <a:rPr lang="fa-IR" sz="2800" dirty="0" smtClean="0">
                <a:solidFill>
                  <a:srgbClr val="C00000"/>
                </a:solidFill>
              </a:rPr>
              <a:t>پایش </a:t>
            </a:r>
            <a:r>
              <a:rPr lang="fa-IR" sz="2800" dirty="0" smtClean="0">
                <a:solidFill>
                  <a:schemeClr val="tx1"/>
                </a:solidFill>
              </a:rPr>
              <a:t>وضعیت شیوع مصرف دخانیات </a:t>
            </a:r>
            <a:r>
              <a:rPr lang="en-US" sz="2800" dirty="0"/>
              <a:t>Monitoring</a:t>
            </a:r>
            <a:endParaRPr lang="fa-IR" sz="2800" dirty="0" smtClean="0">
              <a:solidFill>
                <a:schemeClr val="tx1"/>
              </a:solidFill>
            </a:endParaRPr>
          </a:p>
          <a:p>
            <a:pPr marL="457200" indent="-457200" algn="justLow" rtl="1">
              <a:buFont typeface="Arial" pitchFamily="34" charset="0"/>
              <a:buChar char="•"/>
            </a:pPr>
            <a:r>
              <a:rPr lang="fa-IR" sz="2800" dirty="0" smtClean="0">
                <a:solidFill>
                  <a:schemeClr val="tx1"/>
                </a:solidFill>
              </a:rPr>
              <a:t>2. </a:t>
            </a:r>
            <a:r>
              <a:rPr lang="fa-IR" sz="2800" dirty="0" smtClean="0">
                <a:solidFill>
                  <a:srgbClr val="C00000"/>
                </a:solidFill>
              </a:rPr>
              <a:t>حفاظت</a:t>
            </a:r>
            <a:r>
              <a:rPr lang="fa-IR" sz="2800" dirty="0" smtClean="0">
                <a:solidFill>
                  <a:schemeClr val="tx1"/>
                </a:solidFill>
              </a:rPr>
              <a:t> از افراد در برابر تماس با دود محیطی دخانیات</a:t>
            </a:r>
            <a:r>
              <a:rPr lang="en-US" sz="2800" dirty="0"/>
              <a:t>Protecting</a:t>
            </a:r>
            <a:endParaRPr lang="fa-IR" sz="2800" dirty="0" smtClean="0">
              <a:solidFill>
                <a:schemeClr val="tx1"/>
              </a:solidFill>
            </a:endParaRPr>
          </a:p>
          <a:p>
            <a:pPr marL="457200" indent="-457200" algn="justLow" rtl="1">
              <a:buFont typeface="Arial" pitchFamily="34" charset="0"/>
              <a:buChar char="•"/>
            </a:pPr>
            <a:r>
              <a:rPr lang="fa-IR" sz="2800" dirty="0" smtClean="0">
                <a:solidFill>
                  <a:schemeClr val="tx1"/>
                </a:solidFill>
              </a:rPr>
              <a:t>3. کمک به افراد برای </a:t>
            </a:r>
            <a:r>
              <a:rPr lang="fa-IR" sz="2800" dirty="0" smtClean="0">
                <a:solidFill>
                  <a:srgbClr val="C00000"/>
                </a:solidFill>
              </a:rPr>
              <a:t>ترک</a:t>
            </a:r>
            <a:r>
              <a:rPr lang="fa-IR" sz="2800" dirty="0" smtClean="0">
                <a:solidFill>
                  <a:schemeClr val="tx1"/>
                </a:solidFill>
              </a:rPr>
              <a:t> دخانیات</a:t>
            </a:r>
            <a:r>
              <a:rPr lang="en-US" sz="2800" dirty="0"/>
              <a:t>Offering</a:t>
            </a:r>
            <a:endParaRPr lang="fa-IR" sz="2800" dirty="0" smtClean="0">
              <a:solidFill>
                <a:schemeClr val="tx1"/>
              </a:solidFill>
            </a:endParaRPr>
          </a:p>
          <a:p>
            <a:pPr marL="457200" indent="-457200" algn="justLow" rtl="1">
              <a:buFont typeface="Arial" pitchFamily="34" charset="0"/>
              <a:buChar char="•"/>
            </a:pPr>
            <a:r>
              <a:rPr lang="fa-IR" sz="2800" dirty="0" smtClean="0">
                <a:solidFill>
                  <a:schemeClr val="tx1"/>
                </a:solidFill>
              </a:rPr>
              <a:t>4. </a:t>
            </a:r>
            <a:r>
              <a:rPr lang="fa-IR" sz="2800" dirty="0" smtClean="0">
                <a:solidFill>
                  <a:srgbClr val="C00000"/>
                </a:solidFill>
              </a:rPr>
              <a:t>هشدار</a:t>
            </a:r>
            <a:r>
              <a:rPr lang="fa-IR" sz="2800" dirty="0" smtClean="0">
                <a:solidFill>
                  <a:schemeClr val="tx1"/>
                </a:solidFill>
              </a:rPr>
              <a:t> در مورد خطرات مصرف دخانیات</a:t>
            </a:r>
            <a:r>
              <a:rPr lang="en-US" sz="2800" dirty="0"/>
              <a:t>Warning</a:t>
            </a:r>
            <a:endParaRPr lang="fa-IR" sz="2800" dirty="0" smtClean="0">
              <a:solidFill>
                <a:schemeClr val="tx1"/>
              </a:solidFill>
            </a:endParaRPr>
          </a:p>
          <a:p>
            <a:pPr marL="457200" indent="-457200" algn="justLow" rtl="1">
              <a:buFont typeface="Arial" pitchFamily="34" charset="0"/>
              <a:buChar char="•"/>
            </a:pPr>
            <a:r>
              <a:rPr lang="fa-IR" sz="2800" dirty="0" smtClean="0">
                <a:solidFill>
                  <a:schemeClr val="tx1"/>
                </a:solidFill>
              </a:rPr>
              <a:t>5. اجرای </a:t>
            </a:r>
            <a:r>
              <a:rPr lang="fa-IR" sz="2800" dirty="0" smtClean="0">
                <a:solidFill>
                  <a:srgbClr val="C00000"/>
                </a:solidFill>
              </a:rPr>
              <a:t>ممنوعیت</a:t>
            </a:r>
            <a:r>
              <a:rPr lang="fa-IR" sz="2800" dirty="0" smtClean="0">
                <a:solidFill>
                  <a:schemeClr val="tx1"/>
                </a:solidFill>
              </a:rPr>
              <a:t> جامع تبلیغ، ترویج و حمایت از دخانیات</a:t>
            </a:r>
            <a:r>
              <a:rPr lang="en-US" sz="2800" dirty="0" smtClean="0"/>
              <a:t>Enforcing</a:t>
            </a:r>
            <a:endParaRPr lang="fa-IR" sz="2800" dirty="0" smtClean="0"/>
          </a:p>
          <a:p>
            <a:pPr marL="457200" indent="-457200" algn="justLow" rtl="1">
              <a:buFont typeface="Arial" pitchFamily="34" charset="0"/>
              <a:buChar char="•"/>
            </a:pPr>
            <a:r>
              <a:rPr lang="fa-IR" sz="2800" dirty="0" smtClean="0">
                <a:solidFill>
                  <a:schemeClr val="tx1"/>
                </a:solidFill>
              </a:rPr>
              <a:t>6. افزایش </a:t>
            </a:r>
            <a:r>
              <a:rPr lang="fa-IR" sz="2800" dirty="0" smtClean="0">
                <a:solidFill>
                  <a:srgbClr val="C00000"/>
                </a:solidFill>
              </a:rPr>
              <a:t>مالیات</a:t>
            </a:r>
            <a:r>
              <a:rPr lang="fa-IR" sz="2800" dirty="0" smtClean="0">
                <a:solidFill>
                  <a:schemeClr val="tx1"/>
                </a:solidFill>
              </a:rPr>
              <a:t> مواد دخانی</a:t>
            </a:r>
            <a:r>
              <a:rPr lang="en-US" sz="3200" dirty="0" smtClean="0"/>
              <a:t>Raising </a:t>
            </a:r>
          </a:p>
          <a:p>
            <a:pPr marL="457200" indent="-457200" algn="justLow" rtl="1">
              <a:buFont typeface="Arial" pitchFamily="34" charset="0"/>
              <a:buChar char="•"/>
            </a:pPr>
            <a:r>
              <a:rPr lang="fa-IR" sz="3200" dirty="0" smtClean="0">
                <a:solidFill>
                  <a:schemeClr val="tx1"/>
                </a:solidFill>
              </a:rPr>
              <a:t>(</a:t>
            </a:r>
            <a:r>
              <a:rPr lang="fa-IR" sz="3200" dirty="0">
                <a:solidFill>
                  <a:srgbClr val="002060"/>
                </a:solidFill>
                <a:cs typeface="2  Mitra" panose="00000400000000000000" pitchFamily="2" charset="-78"/>
              </a:rPr>
              <a:t>مالیات دخانیات در کشورهای پیشرفته حداقل 75% خرده فروشی است در کشور ما بین 20 % </a:t>
            </a:r>
            <a:r>
              <a:rPr lang="fa-IR" sz="3200" dirty="0" smtClean="0">
                <a:solidFill>
                  <a:srgbClr val="002060"/>
                </a:solidFill>
                <a:cs typeface="2  Mitra" panose="00000400000000000000" pitchFamily="2" charset="-78"/>
              </a:rPr>
              <a:t>است) </a:t>
            </a:r>
            <a:endParaRPr lang="fa-IR" sz="3200" dirty="0">
              <a:solidFill>
                <a:srgbClr val="002060"/>
              </a:solidFill>
              <a:cs typeface="2  Mitra" panose="00000400000000000000" pitchFamily="2" charset="-78"/>
            </a:endParaRPr>
          </a:p>
          <a:p>
            <a:pPr algn="justLow" rtl="1"/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061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686800" cy="841248"/>
          </a:xfrm>
        </p:spPr>
        <p:txBody>
          <a:bodyPr/>
          <a:lstStyle/>
          <a:p>
            <a:pPr algn="ctr"/>
            <a:r>
              <a:rPr lang="en-US" dirty="0"/>
              <a:t>MPOWER measures</a:t>
            </a:r>
            <a:endParaRPr lang="fa-IR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28" y="1295400"/>
            <a:ext cx="8308848" cy="524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9295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485775"/>
            <a:ext cx="6667500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87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سیگار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81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90600"/>
            <a:ext cx="8001000" cy="5462954"/>
          </a:xfrm>
        </p:spPr>
        <p:txBody>
          <a:bodyPr>
            <a:normAutofit fontScale="90000"/>
          </a:bodyPr>
          <a:lstStyle/>
          <a:p>
            <a:pPr algn="justLow" rtl="1"/>
            <a:r>
              <a:rPr lang="fa-IR" dirty="0" smtClean="0"/>
              <a:t/>
            </a:r>
            <a:br>
              <a:rPr lang="fa-IR" dirty="0" smtClean="0"/>
            </a:br>
            <a:r>
              <a:rPr lang="fa-IR" dirty="0"/>
              <a:t/>
            </a:r>
            <a:br>
              <a:rPr lang="fa-IR" dirty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/>
              <a:t/>
            </a:r>
            <a:br>
              <a:rPr lang="fa-IR" dirty="0"/>
            </a:br>
            <a:r>
              <a:rPr lang="fa-IR" sz="31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کشورها هر چه توسعه یافته تر</a:t>
            </a:r>
            <a:br>
              <a:rPr lang="fa-IR" sz="31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fa-IR" sz="31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سیگار گرانتر، مالیات بیشتر، عرضه سخت تر، مصرف دشوارتر و جرایم سنگین تر</a:t>
            </a:r>
            <a:r>
              <a:rPr lang="fa-IR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fa-IR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fa-IR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fa-IR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fa-IR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fa-IR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fa-IR" sz="3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کشورها هر چه کمتر توسعه یافته تر</a:t>
            </a:r>
            <a:br>
              <a:rPr lang="fa-IR" sz="3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fa-IR" sz="3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سیگار ارزانتر، مالیات کمتر، عرضه گسترده تر، مصرف راحت تر و جرایم هیچ</a:t>
            </a:r>
            <a:r>
              <a:rPr lang="fa-IR" sz="3200" dirty="0" smtClean="0">
                <a:solidFill>
                  <a:srgbClr val="FF0000"/>
                </a:solidFill>
              </a:rPr>
              <a:t>!!!</a:t>
            </a:r>
            <a:r>
              <a:rPr lang="fa-IR" sz="3200" dirty="0" smtClean="0"/>
              <a:t/>
            </a:r>
            <a:br>
              <a:rPr lang="fa-IR" sz="3200" dirty="0" smtClean="0"/>
            </a:br>
            <a:r>
              <a:rPr lang="fa-IR" sz="3200" dirty="0"/>
              <a:t/>
            </a:r>
            <a:br>
              <a:rPr lang="fa-IR" sz="3200" dirty="0"/>
            </a:br>
            <a:r>
              <a:rPr lang="fa-IR" sz="3200" dirty="0" smtClean="0"/>
              <a:t/>
            </a:r>
            <a:br>
              <a:rPr lang="fa-IR" sz="3200" dirty="0" smtClean="0"/>
            </a:br>
            <a:r>
              <a:rPr lang="fa-IR" sz="3200" dirty="0"/>
              <a:t/>
            </a:r>
            <a:br>
              <a:rPr lang="fa-IR" sz="3200" dirty="0"/>
            </a:br>
            <a:r>
              <a:rPr lang="fa-IR" sz="3200" dirty="0" smtClean="0"/>
              <a:t/>
            </a:r>
            <a:br>
              <a:rPr lang="fa-IR" sz="3200" dirty="0" smtClean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1202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57200"/>
            <a:ext cx="8991600" cy="127635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sz="3600" b="1" u="sng" dirty="0">
                <a:solidFill>
                  <a:srgbClr val="00B050"/>
                </a:solidFill>
                <a:cs typeface="2  Compset" pitchFamily="2" charset="-78"/>
              </a:rPr>
              <a:t>قانون</a:t>
            </a:r>
            <a:r>
              <a:rPr lang="fa-IR" sz="3600" b="1" dirty="0">
                <a:solidFill>
                  <a:srgbClr val="00B050"/>
                </a:solidFill>
                <a:cs typeface="2  Compset" pitchFamily="2" charset="-78"/>
              </a:rPr>
              <a:t> جامع کنترل و مبارزه ملی با دخانیات- </a:t>
            </a:r>
            <a:r>
              <a:rPr lang="fa-IR" sz="3600" b="1" dirty="0" smtClean="0">
                <a:solidFill>
                  <a:srgbClr val="00B050"/>
                </a:solidFill>
                <a:cs typeface="2  Compset" pitchFamily="2" charset="-78"/>
              </a:rPr>
              <a:t>مصوب 1385</a:t>
            </a:r>
            <a:br>
              <a:rPr lang="fa-IR" sz="3600" b="1" dirty="0" smtClean="0">
                <a:solidFill>
                  <a:srgbClr val="00B050"/>
                </a:solidFill>
                <a:cs typeface="2  Compset" pitchFamily="2" charset="-78"/>
              </a:rPr>
            </a:br>
            <a:r>
              <a:rPr lang="fa-IR" sz="3600" b="1" dirty="0" smtClean="0">
                <a:solidFill>
                  <a:srgbClr val="00B050"/>
                </a:solidFill>
                <a:cs typeface="2  Compset" pitchFamily="2" charset="-78"/>
              </a:rPr>
              <a:t>مجلس محترم شورای اسلامی</a:t>
            </a:r>
            <a:r>
              <a:rPr lang="fa-IR" sz="2800" b="1" dirty="0" smtClean="0">
                <a:solidFill>
                  <a:srgbClr val="00B050"/>
                </a:solidFill>
                <a:cs typeface="2  Compset" pitchFamily="2" charset="-78"/>
              </a:rPr>
              <a:t>مشتمل </a:t>
            </a:r>
            <a:r>
              <a:rPr lang="fa-IR" sz="2800" b="1" dirty="0">
                <a:solidFill>
                  <a:srgbClr val="00B050"/>
                </a:solidFill>
                <a:cs typeface="2  Compset" pitchFamily="2" charset="-78"/>
              </a:rPr>
              <a:t>بر 20ماده و 7 تبصره</a:t>
            </a:r>
            <a:br>
              <a:rPr lang="fa-IR" sz="2800" b="1" dirty="0">
                <a:solidFill>
                  <a:srgbClr val="00B050"/>
                </a:solidFill>
                <a:cs typeface="2  Compset" pitchFamily="2" charset="-78"/>
              </a:rPr>
            </a:br>
            <a:endParaRPr lang="fa-IR" sz="3600" b="1" dirty="0">
              <a:solidFill>
                <a:srgbClr val="00B050"/>
              </a:solidFill>
              <a:cs typeface="2  Compset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752600"/>
            <a:ext cx="8686800" cy="4648200"/>
          </a:xfrm>
        </p:spPr>
        <p:txBody>
          <a:bodyPr anchor="ctr">
            <a:normAutofit/>
          </a:bodyPr>
          <a:lstStyle/>
          <a:p>
            <a:pPr marL="457200" indent="-457200"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800" b="1" dirty="0" smtClean="0">
                <a:solidFill>
                  <a:schemeClr val="tx1"/>
                </a:solidFill>
                <a:cs typeface="2  Compset" pitchFamily="2" charset="-78"/>
              </a:rPr>
              <a:t>ماده 3- هر نوع </a:t>
            </a:r>
            <a:r>
              <a:rPr lang="fa-IR" sz="2800" b="1" u="sng" dirty="0" smtClean="0">
                <a:solidFill>
                  <a:schemeClr val="tx1"/>
                </a:solidFill>
                <a:cs typeface="2  Compset" pitchFamily="2" charset="-78"/>
              </a:rPr>
              <a:t>تبلیغ، حمایت، تشویق مستقیم و غیرمستقیم </a:t>
            </a:r>
            <a:r>
              <a:rPr lang="fa-IR" sz="2800" b="1" dirty="0" smtClean="0">
                <a:solidFill>
                  <a:schemeClr val="tx1"/>
                </a:solidFill>
                <a:cs typeface="2  Compset" pitchFamily="2" charset="-78"/>
              </a:rPr>
              <a:t>و یا تحریک افراد به استعمال دخانیات اکیدا ممنوع است</a:t>
            </a:r>
          </a:p>
          <a:p>
            <a:pPr marL="457200" indent="-457200"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800" b="1" dirty="0" smtClean="0">
                <a:solidFill>
                  <a:schemeClr val="tx1"/>
                </a:solidFill>
                <a:cs typeface="2  Compset" pitchFamily="2" charset="-78"/>
              </a:rPr>
              <a:t>ماده 6- کلیه فرآورده های دخانی باید در </a:t>
            </a:r>
            <a:r>
              <a:rPr lang="fa-IR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Compset" pitchFamily="2" charset="-78"/>
              </a:rPr>
              <a:t>بسته بندی هایی </a:t>
            </a:r>
            <a:r>
              <a:rPr lang="fa-IR" sz="2800" b="1" dirty="0" smtClean="0">
                <a:solidFill>
                  <a:schemeClr val="tx1"/>
                </a:solidFill>
                <a:cs typeface="2  Compset" pitchFamily="2" charset="-78"/>
              </a:rPr>
              <a:t>با شماره سریال و برچسب ویژه شرکت دخانیات عرضه شوند. درج عبارت « مخصوص فروش در ایران» بر روی کلیه بسته بندی های فرآورده های دخانی وارداتی الزامی است.</a:t>
            </a:r>
          </a:p>
          <a:p>
            <a:pPr marL="457200" indent="-457200" algn="justLow" rtl="1">
              <a:lnSpc>
                <a:spcPct val="150000"/>
              </a:lnSpc>
              <a:buFont typeface="Arial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68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81001"/>
            <a:ext cx="7772400" cy="762000"/>
          </a:xfrm>
        </p:spPr>
        <p:txBody>
          <a:bodyPr/>
          <a:lstStyle/>
          <a:p>
            <a:pPr algn="ctr" rtl="1"/>
            <a:r>
              <a:rPr lang="fa-IR" dirty="0" smtClean="0">
                <a:solidFill>
                  <a:srgbClr val="00B050"/>
                </a:solidFill>
              </a:rPr>
              <a:t>ادامه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371600"/>
            <a:ext cx="8686800" cy="4495800"/>
          </a:xfrm>
        </p:spPr>
        <p:txBody>
          <a:bodyPr anchor="ctr">
            <a:normAutofit/>
          </a:bodyPr>
          <a:lstStyle/>
          <a:p>
            <a:pPr algn="justLow" rtl="1">
              <a:lnSpc>
                <a:spcPct val="150000"/>
              </a:lnSpc>
            </a:pPr>
            <a:r>
              <a:rPr lang="fa-IR" dirty="0">
                <a:solidFill>
                  <a:schemeClr val="tx1"/>
                </a:solidFill>
              </a:rPr>
              <a:t>ماده 7- </a:t>
            </a:r>
            <a:r>
              <a:rPr lang="fa-IR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پروانه فروش </a:t>
            </a:r>
            <a:r>
              <a:rPr lang="fa-IR" dirty="0">
                <a:solidFill>
                  <a:schemeClr val="tx1"/>
                </a:solidFill>
              </a:rPr>
              <a:t>فرآورده های دخانی توسط وزارت بازرگانی و بر اساس دستورالعمل ستاد صادر می شود.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ماده 12- فروش یا عرضه به </a:t>
            </a:r>
            <a:r>
              <a:rPr lang="fa-IR" u="sng" dirty="0" smtClean="0">
                <a:solidFill>
                  <a:schemeClr val="tx1"/>
                </a:solidFill>
              </a:rPr>
              <a:t>افراد زیر 18  سال </a:t>
            </a:r>
            <a:r>
              <a:rPr lang="fa-IR" dirty="0" smtClean="0">
                <a:solidFill>
                  <a:schemeClr val="tx1"/>
                </a:solidFill>
              </a:rPr>
              <a:t>یا بواسطه این افراد مستوجب مجازات است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ماده 13- استعمال دخانیات در نهادهای موضوع ماده 18 قانون رسیدگی به </a:t>
            </a:r>
            <a:r>
              <a:rPr lang="fa-IR" u="sng" dirty="0" smtClean="0">
                <a:solidFill>
                  <a:schemeClr val="tx1"/>
                </a:solidFill>
              </a:rPr>
              <a:t>تخلفات اداری </a:t>
            </a:r>
            <a:r>
              <a:rPr lang="fa-IR" dirty="0" smtClean="0">
                <a:solidFill>
                  <a:schemeClr val="tx1"/>
                </a:solidFill>
              </a:rPr>
              <a:t>ممنوع و مستوجب مجازات است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98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8" y="228600"/>
            <a:ext cx="8858402" cy="6324600"/>
          </a:xfrm>
        </p:spPr>
      </p:pic>
      <p:sp>
        <p:nvSpPr>
          <p:cNvPr id="5" name="Rectangle 4"/>
          <p:cNvSpPr/>
          <p:nvPr/>
        </p:nvSpPr>
        <p:spPr>
          <a:xfrm>
            <a:off x="914400" y="990600"/>
            <a:ext cx="914400" cy="1219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7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fa-IR" dirty="0" smtClean="0"/>
              <a:t>درصد مراکز خرده فروشی مواد دخانی</a:t>
            </a:r>
            <a:br>
              <a:rPr lang="fa-IR" dirty="0" smtClean="0"/>
            </a:br>
            <a:r>
              <a:rPr lang="fa-IR" dirty="0" smtClean="0"/>
              <a:t> دارای پروانه عاملیت</a:t>
            </a:r>
            <a:endParaRPr lang="fa-IR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5327872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85198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3900" y="228600"/>
            <a:ext cx="7772400" cy="5334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u="sng" dirty="0" smtClean="0">
                <a:solidFill>
                  <a:srgbClr val="002060"/>
                </a:solidFill>
              </a:rPr>
              <a:t>آیین نامه </a:t>
            </a:r>
            <a:r>
              <a:rPr lang="fa-IR" dirty="0" smtClean="0">
                <a:solidFill>
                  <a:srgbClr val="002060"/>
                </a:solidFill>
              </a:rPr>
              <a:t>اجرایی قانون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143000"/>
            <a:ext cx="8610600" cy="5181600"/>
          </a:xfrm>
        </p:spPr>
        <p:txBody>
          <a:bodyPr anchor="ctr">
            <a:normAutofit fontScale="92500"/>
          </a:bodyPr>
          <a:lstStyle/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ماده2- </a:t>
            </a:r>
            <a:r>
              <a:rPr lang="fa-IR" sz="2800" u="sng" dirty="0" smtClean="0">
                <a:solidFill>
                  <a:schemeClr val="tx1"/>
                </a:solidFill>
                <a:cs typeface="2  Mitra" panose="00000400000000000000" pitchFamily="2" charset="-78"/>
              </a:rPr>
              <a:t>تبلیغ</a:t>
            </a:r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 محصولات دخانی به هر نحو ممنوع است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ماده 7- </a:t>
            </a:r>
            <a:r>
              <a:rPr lang="fa-IR" sz="2800" u="sng" dirty="0" smtClean="0">
                <a:solidFill>
                  <a:srgbClr val="00B050"/>
                </a:solidFill>
                <a:cs typeface="2  Mitra" panose="00000400000000000000" pitchFamily="2" charset="-78"/>
              </a:rPr>
              <a:t>استعمال مواد دخانی(</a:t>
            </a:r>
            <a:r>
              <a:rPr lang="fa-IR" sz="2800" u="sng" dirty="0" smtClean="0">
                <a:solidFill>
                  <a:srgbClr val="FF0000"/>
                </a:solidFill>
                <a:cs typeface="2  Mitra" panose="00000400000000000000" pitchFamily="2" charset="-78"/>
              </a:rPr>
              <a:t> حتی قلیان) </a:t>
            </a:r>
            <a:r>
              <a:rPr lang="fa-IR" sz="2800" dirty="0" smtClean="0">
                <a:solidFill>
                  <a:srgbClr val="00B050"/>
                </a:solidFill>
                <a:cs typeface="2  Mitra" panose="00000400000000000000" pitchFamily="2" charset="-78"/>
              </a:rPr>
              <a:t>در اماکن عمومی ممنوع است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ماده 9- متصدیان، کارفرمایان و مسئولین اماکن عمومی موظفند تا</a:t>
            </a:r>
            <a:r>
              <a:rPr lang="fa-IR" sz="2800" u="sng" dirty="0" smtClean="0">
                <a:solidFill>
                  <a:schemeClr val="tx1"/>
                </a:solidFill>
                <a:cs typeface="2  Mitra" panose="00000400000000000000" pitchFamily="2" charset="-78"/>
              </a:rPr>
              <a:t>بلوهای هشداردهنده </a:t>
            </a:r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مبنی بر ممنوعیت مصرف محصولات دخانی در نقاط مناسب و در معرض دید عموم نصب نمایند. 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ماده 12- فروش و عرضه محصولات دخانی توسط اشخاص حقیقی و حقوقی بدون </a:t>
            </a:r>
            <a:r>
              <a:rPr lang="fa-IR" sz="2800" u="sng" dirty="0">
                <a:solidFill>
                  <a:schemeClr val="tx1"/>
                </a:solidFill>
                <a:cs typeface="2  Mitra" panose="00000400000000000000" pitchFamily="2" charset="-78"/>
              </a:rPr>
              <a:t>پروانه فروش </a:t>
            </a:r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ممنوع است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تبصره 1 ماده 16- فروش محصولات دخانی بصورت </a:t>
            </a:r>
            <a:r>
              <a:rPr lang="fa-IR" sz="2800" u="sng" dirty="0">
                <a:solidFill>
                  <a:schemeClr val="tx1"/>
                </a:solidFill>
                <a:cs typeface="2  Mitra" panose="00000400000000000000" pitchFamily="2" charset="-78"/>
              </a:rPr>
              <a:t>فله ای، باز و یا نخی </a:t>
            </a:r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ممنوع است</a:t>
            </a:r>
            <a:endParaRPr lang="en-US" sz="28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6889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752600"/>
            <a:ext cx="8458200" cy="4343400"/>
          </a:xfrm>
        </p:spPr>
        <p:txBody>
          <a:bodyPr>
            <a:normAutofit/>
          </a:bodyPr>
          <a:lstStyle/>
          <a:p>
            <a:pPr algn="ctr"/>
            <a:r>
              <a:rPr lang="fa-IR" dirty="0" smtClean="0"/>
              <a:t> </a:t>
            </a:r>
            <a:br>
              <a:rPr lang="fa-IR" dirty="0" smtClean="0"/>
            </a:br>
            <a:r>
              <a:rPr lang="fa-IR" dirty="0" smtClean="0">
                <a:solidFill>
                  <a:srgbClr val="00B050"/>
                </a:solidFill>
              </a:rPr>
              <a:t>اجازه </a:t>
            </a:r>
            <a:r>
              <a:rPr lang="fa-IR" dirty="0">
                <a:solidFill>
                  <a:srgbClr val="00B050"/>
                </a:solidFill>
              </a:rPr>
              <a:t>ندهید دخانیات، نفس شما را </a:t>
            </a:r>
            <a:r>
              <a:rPr lang="fa-IR" dirty="0" smtClean="0">
                <a:solidFill>
                  <a:srgbClr val="00B050"/>
                </a:solidFill>
              </a:rPr>
              <a:t>بگیرد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/>
              <a:t/>
            </a:r>
            <a:br>
              <a:rPr lang="fa-IR" dirty="0"/>
            </a:br>
            <a:r>
              <a:rPr lang="fa-IR" dirty="0" smtClean="0"/>
              <a:t> </a:t>
            </a:r>
            <a:r>
              <a:rPr lang="en-US" dirty="0" smtClean="0"/>
              <a:t>DON’T </a:t>
            </a:r>
            <a:r>
              <a:rPr lang="en-US" dirty="0"/>
              <a:t>LET TOBACCO TAKE YOUR BREATH </a:t>
            </a:r>
            <a:r>
              <a:rPr lang="en-US" dirty="0" smtClean="0"/>
              <a:t>AWAY</a:t>
            </a:r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533400"/>
            <a:ext cx="8458200" cy="838200"/>
          </a:xfrm>
        </p:spPr>
        <p:txBody>
          <a:bodyPr>
            <a:noAutofit/>
          </a:bodyPr>
          <a:lstStyle/>
          <a:p>
            <a:pPr algn="ctr"/>
            <a:r>
              <a:rPr lang="fa-IR" sz="3200" dirty="0"/>
              <a:t>شعار سازمان جهانی بهداشت </a:t>
            </a:r>
          </a:p>
        </p:txBody>
      </p:sp>
    </p:spTree>
    <p:extLst>
      <p:ext uri="{BB962C8B-B14F-4D97-AF65-F5344CB8AC3E}">
        <p14:creationId xmlns:p14="http://schemas.microsoft.com/office/powerpoint/2010/main" val="30196402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733800"/>
            <a:ext cx="8458200" cy="1222375"/>
          </a:xfrm>
        </p:spPr>
        <p:txBody>
          <a:bodyPr/>
          <a:lstStyle/>
          <a:p>
            <a:pPr algn="ctr" rtl="1"/>
            <a:r>
              <a:rPr lang="fa-IR" dirty="0" smtClean="0"/>
              <a:t>شعار هفته ملی</a:t>
            </a:r>
            <a:r>
              <a:rPr lang="en-US" dirty="0" smtClean="0"/>
              <a:t> </a:t>
            </a:r>
            <a:r>
              <a:rPr lang="fa-IR" dirty="0" smtClean="0"/>
              <a:t> بدون دخانیات سال 98</a:t>
            </a:r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752600"/>
            <a:ext cx="8610600" cy="914400"/>
          </a:xfrm>
        </p:spPr>
        <p:txBody>
          <a:bodyPr>
            <a:noAutofit/>
          </a:bodyPr>
          <a:lstStyle/>
          <a:p>
            <a:pPr algn="ctr" rtl="1"/>
            <a:r>
              <a:rPr lang="fa-IR" sz="3600" dirty="0">
                <a:solidFill>
                  <a:srgbClr val="00B050"/>
                </a:solidFill>
              </a:rPr>
              <a:t>اماکن عمومی بدون دخانیات، حق </a:t>
            </a:r>
            <a:r>
              <a:rPr lang="fa-IR" sz="3600" dirty="0" smtClean="0">
                <a:solidFill>
                  <a:srgbClr val="00B050"/>
                </a:solidFill>
              </a:rPr>
              <a:t>شهروندی</a:t>
            </a:r>
            <a:endParaRPr lang="fa-IR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7411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457200"/>
            <a:ext cx="9067800" cy="6248400"/>
          </a:xfrm>
          <a:effectLst/>
        </p:spPr>
        <p:txBody>
          <a:bodyPr>
            <a:noAutofit/>
          </a:bodyPr>
          <a:lstStyle/>
          <a:p>
            <a:pPr algn="r" rtl="1">
              <a:tabLst>
                <a:tab pos="442913" algn="l"/>
              </a:tabLst>
            </a:pPr>
            <a:r>
              <a:rPr lang="fa-IR" dirty="0"/>
              <a:t>1.	</a:t>
            </a:r>
            <a:r>
              <a:rPr lang="fa-IR" sz="3200" dirty="0">
                <a:solidFill>
                  <a:srgbClr val="00B050"/>
                </a:solidFill>
                <a:effectLst/>
                <a:cs typeface="2  Mitra" panose="00000400000000000000" pitchFamily="2" charset="-78"/>
              </a:rPr>
              <a:t>شنبه</a:t>
            </a:r>
            <a:r>
              <a:rPr lang="fa-IR" sz="3200" dirty="0">
                <a:effectLst/>
                <a:cs typeface="2  Mitra" panose="00000400000000000000" pitchFamily="2" charset="-78"/>
              </a:rPr>
              <a:t> مورخ 25/3/98 " نمایندگان مجلس، حامی قوانین کنترل دخانیات"</a:t>
            </a:r>
            <a:br>
              <a:rPr lang="fa-IR" sz="3200" dirty="0">
                <a:effectLst/>
                <a:cs typeface="2  Mitra" panose="00000400000000000000" pitchFamily="2" charset="-78"/>
              </a:rPr>
            </a:br>
            <a:r>
              <a:rPr lang="fa-IR" sz="3200" dirty="0">
                <a:effectLst/>
                <a:cs typeface="2  Mitra" panose="00000400000000000000" pitchFamily="2" charset="-78"/>
              </a:rPr>
              <a:t>2.	</a:t>
            </a:r>
            <a:r>
              <a:rPr lang="fa-IR" sz="3200" dirty="0">
                <a:solidFill>
                  <a:srgbClr val="00B050"/>
                </a:solidFill>
                <a:effectLst/>
                <a:cs typeface="2  Mitra" panose="00000400000000000000" pitchFamily="2" charset="-78"/>
              </a:rPr>
              <a:t>یکشنبه</a:t>
            </a:r>
            <a:r>
              <a:rPr lang="fa-IR" sz="3200" dirty="0">
                <a:effectLst/>
                <a:cs typeface="2  Mitra" panose="00000400000000000000" pitchFamily="2" charset="-78"/>
              </a:rPr>
              <a:t> مورخ 26/3/98 " مطالبه گری مردم برای جامعه عاری از دخانیات"</a:t>
            </a:r>
            <a:br>
              <a:rPr lang="fa-IR" sz="3200" dirty="0">
                <a:effectLst/>
                <a:cs typeface="2  Mitra" panose="00000400000000000000" pitchFamily="2" charset="-78"/>
              </a:rPr>
            </a:br>
            <a:r>
              <a:rPr lang="fa-IR" sz="3200" dirty="0">
                <a:effectLst/>
                <a:cs typeface="2  Mitra" panose="00000400000000000000" pitchFamily="2" charset="-78"/>
              </a:rPr>
              <a:t>3.	</a:t>
            </a:r>
            <a:r>
              <a:rPr lang="fa-IR" sz="3200" dirty="0">
                <a:solidFill>
                  <a:srgbClr val="00B050"/>
                </a:solidFill>
                <a:effectLst/>
                <a:cs typeface="2  Mitra" panose="00000400000000000000" pitchFamily="2" charset="-78"/>
              </a:rPr>
              <a:t>دوشنبه</a:t>
            </a:r>
            <a:r>
              <a:rPr lang="fa-IR" sz="3200" dirty="0">
                <a:effectLst/>
                <a:cs typeface="2  Mitra" panose="00000400000000000000" pitchFamily="2" charset="-78"/>
              </a:rPr>
              <a:t> مورخ 27/3/98  "ورزش و تفریحات سالم برای دوری از دخانیات"</a:t>
            </a:r>
            <a:br>
              <a:rPr lang="fa-IR" sz="3200" dirty="0">
                <a:effectLst/>
                <a:cs typeface="2  Mitra" panose="00000400000000000000" pitchFamily="2" charset="-78"/>
              </a:rPr>
            </a:br>
            <a:r>
              <a:rPr lang="fa-IR" sz="3200" dirty="0">
                <a:effectLst/>
                <a:cs typeface="2  Mitra" panose="00000400000000000000" pitchFamily="2" charset="-78"/>
              </a:rPr>
              <a:t>4.	</a:t>
            </a:r>
            <a:r>
              <a:rPr lang="fa-IR" sz="3200" dirty="0">
                <a:solidFill>
                  <a:srgbClr val="00B050"/>
                </a:solidFill>
                <a:effectLst/>
                <a:cs typeface="2  Mitra" panose="00000400000000000000" pitchFamily="2" charset="-78"/>
              </a:rPr>
              <a:t>سه شنبه </a:t>
            </a:r>
            <a:r>
              <a:rPr lang="fa-IR" sz="3200" dirty="0">
                <a:effectLst/>
                <a:cs typeface="2  Mitra" panose="00000400000000000000" pitchFamily="2" charset="-78"/>
              </a:rPr>
              <a:t>مورخ 28/3/98  "ریه سالم با دوری از دخانیات"</a:t>
            </a:r>
            <a:br>
              <a:rPr lang="fa-IR" sz="3200" dirty="0">
                <a:effectLst/>
                <a:cs typeface="2  Mitra" panose="00000400000000000000" pitchFamily="2" charset="-78"/>
              </a:rPr>
            </a:br>
            <a:r>
              <a:rPr lang="fa-IR" sz="3200" dirty="0">
                <a:effectLst/>
                <a:cs typeface="2  Mitra" panose="00000400000000000000" pitchFamily="2" charset="-78"/>
              </a:rPr>
              <a:t>5.	</a:t>
            </a:r>
            <a:r>
              <a:rPr lang="fa-IR" sz="3200" dirty="0">
                <a:solidFill>
                  <a:srgbClr val="00B050"/>
                </a:solidFill>
                <a:effectLst/>
                <a:cs typeface="2  Mitra" panose="00000400000000000000" pitchFamily="2" charset="-78"/>
              </a:rPr>
              <a:t>چهارشنبه</a:t>
            </a:r>
            <a:r>
              <a:rPr lang="fa-IR" sz="3200" dirty="0">
                <a:effectLst/>
                <a:cs typeface="2  Mitra" panose="00000400000000000000" pitchFamily="2" charset="-78"/>
              </a:rPr>
              <a:t> مورخ 29/3/98  "نقش رسانه در ترویج فرهنگ کنترل دخانیات"</a:t>
            </a:r>
            <a:br>
              <a:rPr lang="fa-IR" sz="3200" dirty="0">
                <a:effectLst/>
                <a:cs typeface="2  Mitra" panose="00000400000000000000" pitchFamily="2" charset="-78"/>
              </a:rPr>
            </a:br>
            <a:r>
              <a:rPr lang="fa-IR" sz="3200" dirty="0">
                <a:effectLst/>
                <a:cs typeface="2  Mitra" panose="00000400000000000000" pitchFamily="2" charset="-78"/>
              </a:rPr>
              <a:t>6.	</a:t>
            </a:r>
            <a:r>
              <a:rPr lang="fa-IR" sz="3200" dirty="0" smtClean="0">
                <a:solidFill>
                  <a:srgbClr val="00B050"/>
                </a:solidFill>
                <a:effectLst/>
                <a:cs typeface="2  Mitra" panose="00000400000000000000" pitchFamily="2" charset="-78"/>
              </a:rPr>
              <a:t>پنج شنبه </a:t>
            </a:r>
            <a:r>
              <a:rPr lang="fa-IR" sz="3200" dirty="0">
                <a:effectLst/>
                <a:cs typeface="2  Mitra" panose="00000400000000000000" pitchFamily="2" charset="-78"/>
              </a:rPr>
              <a:t>مورخ 30/3/98  "ساماندهی عرضه مواد دخانی ضامن اجرای </a:t>
            </a:r>
            <a:r>
              <a:rPr lang="fa-IR" sz="3200" dirty="0" smtClean="0">
                <a:effectLst/>
                <a:cs typeface="2  Mitra" panose="00000400000000000000" pitchFamily="2" charset="-78"/>
              </a:rPr>
              <a:t>قوانین</a:t>
            </a:r>
            <a:r>
              <a:rPr lang="fa-IR" sz="3200" dirty="0">
                <a:effectLst/>
                <a:cs typeface="2  Mitra" panose="00000400000000000000" pitchFamily="2" charset="-78"/>
              </a:rPr>
              <a:t/>
            </a:r>
            <a:br>
              <a:rPr lang="fa-IR" sz="3200" dirty="0">
                <a:effectLst/>
                <a:cs typeface="2  Mitra" panose="00000400000000000000" pitchFamily="2" charset="-78"/>
              </a:rPr>
            </a:br>
            <a:r>
              <a:rPr lang="fa-IR" sz="3200" dirty="0">
                <a:effectLst/>
                <a:cs typeface="2  Mitra" panose="00000400000000000000" pitchFamily="2" charset="-78"/>
              </a:rPr>
              <a:t>7.	</a:t>
            </a:r>
            <a:r>
              <a:rPr lang="fa-IR" sz="3200" dirty="0">
                <a:solidFill>
                  <a:srgbClr val="00B050"/>
                </a:solidFill>
                <a:effectLst/>
                <a:cs typeface="2  Mitra" panose="00000400000000000000" pitchFamily="2" charset="-78"/>
              </a:rPr>
              <a:t>جمعه</a:t>
            </a:r>
            <a:r>
              <a:rPr lang="fa-IR" sz="3200" dirty="0">
                <a:effectLst/>
                <a:cs typeface="2  Mitra" panose="00000400000000000000" pitchFamily="2" charset="-78"/>
              </a:rPr>
              <a:t> مورخ 31/3/98  "آموزه های دینی در برابر دخانیات"</a:t>
            </a:r>
            <a:br>
              <a:rPr lang="fa-IR" sz="3200" dirty="0">
                <a:effectLst/>
                <a:cs typeface="2  Mitra" panose="00000400000000000000" pitchFamily="2" charset="-78"/>
              </a:rPr>
            </a:br>
            <a:endParaRPr lang="fa-IR" sz="3200" dirty="0">
              <a:effectLst/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395266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سیگار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6405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871</TotalTime>
  <Words>646</Words>
  <Application>Microsoft Office PowerPoint</Application>
  <PresentationFormat>On-screen Show (4:3)</PresentationFormat>
  <Paragraphs>69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5" baseType="lpstr">
      <vt:lpstr>2  Bardiya</vt:lpstr>
      <vt:lpstr>2  Compset</vt:lpstr>
      <vt:lpstr>2  Davat</vt:lpstr>
      <vt:lpstr>2  Mitra</vt:lpstr>
      <vt:lpstr>2  Titr</vt:lpstr>
      <vt:lpstr>Arial</vt:lpstr>
      <vt:lpstr>Franklin Gothic Book</vt:lpstr>
      <vt:lpstr>Franklin Gothic Medium</vt:lpstr>
      <vt:lpstr>Tahoma</vt:lpstr>
      <vt:lpstr>Wingdings</vt:lpstr>
      <vt:lpstr>Wingdings 2</vt:lpstr>
      <vt:lpstr>Trek</vt:lpstr>
      <vt:lpstr>اماکن عمومی بدون دخانیات،  حق شهروندی</vt:lpstr>
      <vt:lpstr>وضعیت مصرف مواد دخانی</vt:lpstr>
      <vt:lpstr>واقعیات تکان دهنده(خبر 12 خرداد 98)</vt:lpstr>
      <vt:lpstr>قلیان از سیگار خطرناک تر است:</vt:lpstr>
      <vt:lpstr>ویپ Vape </vt:lpstr>
      <vt:lpstr>PowerPoint Presentation</vt:lpstr>
      <vt:lpstr>PowerPoint Presentation</vt:lpstr>
      <vt:lpstr>E-JUICE</vt:lpstr>
      <vt:lpstr>*This is not smoking cessation product *This is not a safer alternative to cigarette  *This is not FAD approved *ISNOT invented to treat  *Is not prevent or cure any disease… *Do not touch or ingest doing so many fatal *Nicotine is addictive *Keep away from children &amp; pets *Keep away from children *DOnot use if pregnant, breast feeding, at risk of heart disease ,  high blood pressure, diabetes &amp; taking medicine for depression or asthma or you have any health complication</vt:lpstr>
      <vt:lpstr>PowerPoint Presentation</vt:lpstr>
      <vt:lpstr>شش راهکار کنوانسیون منع مصرف دخانیات و کاهش مصرف</vt:lpstr>
      <vt:lpstr>MPOWER measures</vt:lpstr>
      <vt:lpstr>PowerPoint Presentation</vt:lpstr>
      <vt:lpstr>    کشورها هر چه توسعه یافته تر سیگار گرانتر، مالیات بیشتر، عرضه سخت تر، مصرف دشوارتر و جرایم سنگین تر   کشورها هر چه کمتر توسعه یافته تر سیگار ارزانتر، مالیات کمتر، عرضه گسترده تر، مصرف راحت تر و جرایم هیچ!!!     </vt:lpstr>
      <vt:lpstr>قانون جامع کنترل و مبارزه ملی با دخانیات- مصوب 1385 مجلس محترم شورای اسلامیمشتمل بر 20ماده و 7 تبصره </vt:lpstr>
      <vt:lpstr>ادامه</vt:lpstr>
      <vt:lpstr>PowerPoint Presentation</vt:lpstr>
      <vt:lpstr>درصد مراکز خرده فروشی مواد دخانی  دارای پروانه عاملیت</vt:lpstr>
      <vt:lpstr>آیین نامه اجرایی قانون</vt:lpstr>
      <vt:lpstr>  اجازه ندهید دخانیات، نفس شما را بگیرد   DON’T LET TOBACCO TAKE YOUR BREATH AWAY</vt:lpstr>
      <vt:lpstr>شعار هفته ملی  بدون دخانیات سال 98</vt:lpstr>
      <vt:lpstr>1. شنبه مورخ 25/3/98 " نمایندگان مجلس، حامی قوانین کنترل دخانیات" 2. یکشنبه مورخ 26/3/98 " مطالبه گری مردم برای جامعه عاری از دخانیات" 3. دوشنبه مورخ 27/3/98  "ورزش و تفریحات سالم برای دوری از دخانیات" 4. سه شنبه مورخ 28/3/98  "ریه سالم با دوری از دخانیات" 5. چهارشنبه مورخ 29/3/98  "نقش رسانه در ترویج فرهنگ کنترل دخانیات" 6. پنج شنبه مورخ 30/3/98  "ساماندهی عرضه مواد دخانی ضامن اجرای قوانین 7. جمعه مورخ 31/3/98  "آموزه های دینی در برابر دخانیات"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دخانیات تهدیدی برای توسعه و سلامت</dc:title>
  <dc:creator>user</dc:creator>
  <cp:lastModifiedBy>user</cp:lastModifiedBy>
  <cp:revision>193</cp:revision>
  <dcterms:created xsi:type="dcterms:W3CDTF">2017-07-03T07:45:41Z</dcterms:created>
  <dcterms:modified xsi:type="dcterms:W3CDTF">2019-06-11T03:48:37Z</dcterms:modified>
</cp:coreProperties>
</file>